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501" r:id="rId2"/>
    <p:sldId id="401" r:id="rId3"/>
    <p:sldId id="502" r:id="rId4"/>
    <p:sldId id="402" r:id="rId5"/>
    <p:sldId id="503" r:id="rId6"/>
    <p:sldId id="506" r:id="rId7"/>
    <p:sldId id="504" r:id="rId8"/>
    <p:sldId id="505" r:id="rId9"/>
    <p:sldId id="521" r:id="rId10"/>
    <p:sldId id="507" r:id="rId11"/>
    <p:sldId id="508" r:id="rId12"/>
    <p:sldId id="509" r:id="rId13"/>
    <p:sldId id="522" r:id="rId14"/>
    <p:sldId id="510" r:id="rId15"/>
    <p:sldId id="511" r:id="rId16"/>
    <p:sldId id="512" r:id="rId17"/>
    <p:sldId id="514" r:id="rId18"/>
    <p:sldId id="515" r:id="rId19"/>
    <p:sldId id="519" r:id="rId20"/>
    <p:sldId id="513" r:id="rId21"/>
    <p:sldId id="456" r:id="rId22"/>
    <p:sldId id="458" r:id="rId23"/>
    <p:sldId id="459" r:id="rId24"/>
    <p:sldId id="461" r:id="rId25"/>
    <p:sldId id="464" r:id="rId26"/>
    <p:sldId id="471" r:id="rId27"/>
    <p:sldId id="472" r:id="rId28"/>
    <p:sldId id="473" r:id="rId29"/>
    <p:sldId id="474" r:id="rId30"/>
    <p:sldId id="475" r:id="rId31"/>
    <p:sldId id="476" r:id="rId32"/>
    <p:sldId id="477" r:id="rId33"/>
    <p:sldId id="478" r:id="rId34"/>
    <p:sldId id="479" r:id="rId35"/>
    <p:sldId id="520" r:id="rId36"/>
    <p:sldId id="457" r:id="rId37"/>
  </p:sldIdLst>
  <p:sldSz cx="9144000" cy="6858000" type="screen4x3"/>
  <p:notesSz cx="6858000" cy="9144000"/>
  <p:custDataLst>
    <p:tags r:id="rId39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800000"/>
    <a:srgbClr val="FFCC81"/>
    <a:srgbClr val="FCB142"/>
    <a:srgbClr val="FFA41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76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864A42F-108F-40AD-A7C4-5FD15AE21B6B}" type="datetimeFigureOut">
              <a:rPr lang="ru-RU"/>
              <a:pPr>
                <a:defRPr/>
              </a:pPr>
              <a:t>09.04.2013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13FDED-7A97-4C9C-953F-2974A41F20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8379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8093" y="3886200"/>
            <a:ext cx="7756989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636588" y="6492875"/>
            <a:ext cx="8137525" cy="22860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03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D2A19-1A16-4AA7-A6CB-1469746B9C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4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A4F29-6646-46B4-80D3-471951261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01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88DEE-A676-46B3-813B-5FE5DD70D9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999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rgbClr val="EAEAEA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rgbClr val="EAEAEA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E6BA6-338B-4E5C-A4C3-DB17F713C8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8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F660D-3ACC-4C97-82A7-8A58F15C04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634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ECED9-9611-4104-B458-4240B2B430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0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453126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9AA6D-1B91-45B4-AB43-D7CDB93461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909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54419-7937-4009-9E54-7264CD351C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28625" y="223838"/>
            <a:ext cx="764381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28625" y="1293813"/>
            <a:ext cx="8258175" cy="497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466138" y="6503988"/>
            <a:ext cx="677862" cy="225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64CA5C-64B7-4C3B-B9D4-BB04D3C1A1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29" name="Рисунок 6" descr="logo_NEO.gif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8" t="10558" r="10558" b="10558"/>
          <a:stretch>
            <a:fillRect/>
          </a:stretch>
        </p:blipFill>
        <p:spPr bwMode="auto">
          <a:xfrm>
            <a:off x="8085138" y="9525"/>
            <a:ext cx="101917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лилиния 8"/>
          <p:cNvSpPr/>
          <p:nvPr userDrawn="1"/>
        </p:nvSpPr>
        <p:spPr>
          <a:xfrm>
            <a:off x="0" y="0"/>
            <a:ext cx="225425" cy="1233488"/>
          </a:xfrm>
          <a:custGeom>
            <a:avLst/>
            <a:gdLst>
              <a:gd name="connsiteX0" fmla="*/ 10274 w 226031"/>
              <a:gd name="connsiteY0" fmla="*/ 0 h 1232899"/>
              <a:gd name="connsiteX1" fmla="*/ 0 w 226031"/>
              <a:gd name="connsiteY1" fmla="*/ 1232899 h 1232899"/>
              <a:gd name="connsiteX2" fmla="*/ 226031 w 226031"/>
              <a:gd name="connsiteY2" fmla="*/ 1150706 h 1232899"/>
              <a:gd name="connsiteX3" fmla="*/ 226031 w 226031"/>
              <a:gd name="connsiteY3" fmla="*/ 0 h 1232899"/>
              <a:gd name="connsiteX4" fmla="*/ 10274 w 226031"/>
              <a:gd name="connsiteY4" fmla="*/ 0 h 123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031" h="1232899">
                <a:moveTo>
                  <a:pt x="10274" y="0"/>
                </a:moveTo>
                <a:cubicBezTo>
                  <a:pt x="6849" y="410966"/>
                  <a:pt x="3425" y="821933"/>
                  <a:pt x="0" y="1232899"/>
                </a:cubicBezTo>
                <a:lnTo>
                  <a:pt x="226031" y="1150706"/>
                </a:lnTo>
                <a:lnTo>
                  <a:pt x="226031" y="0"/>
                </a:lnTo>
                <a:lnTo>
                  <a:pt x="1027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олилиния 9"/>
          <p:cNvSpPr/>
          <p:nvPr userDrawn="1"/>
        </p:nvSpPr>
        <p:spPr>
          <a:xfrm flipH="1" flipV="1">
            <a:off x="-1588" y="1285875"/>
            <a:ext cx="246063" cy="5572125"/>
          </a:xfrm>
          <a:custGeom>
            <a:avLst/>
            <a:gdLst>
              <a:gd name="connsiteX0" fmla="*/ 10274 w 226031"/>
              <a:gd name="connsiteY0" fmla="*/ 0 h 1232899"/>
              <a:gd name="connsiteX1" fmla="*/ 0 w 226031"/>
              <a:gd name="connsiteY1" fmla="*/ 1232899 h 1232899"/>
              <a:gd name="connsiteX2" fmla="*/ 226031 w 226031"/>
              <a:gd name="connsiteY2" fmla="*/ 1150706 h 1232899"/>
              <a:gd name="connsiteX3" fmla="*/ 226031 w 226031"/>
              <a:gd name="connsiteY3" fmla="*/ 0 h 1232899"/>
              <a:gd name="connsiteX4" fmla="*/ 10274 w 226031"/>
              <a:gd name="connsiteY4" fmla="*/ 0 h 1232899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78871 w 278871"/>
              <a:gd name="connsiteY3" fmla="*/ 4339289 h 5572188"/>
              <a:gd name="connsiteX4" fmla="*/ 3425 w 278871"/>
              <a:gd name="connsiteY4" fmla="*/ 0 h 5572188"/>
              <a:gd name="connsiteX0" fmla="*/ 3425 w 278871"/>
              <a:gd name="connsiteY0" fmla="*/ 18427 h 5590615"/>
              <a:gd name="connsiteX1" fmla="*/ 52840 w 278871"/>
              <a:gd name="connsiteY1" fmla="*/ 5590615 h 5590615"/>
              <a:gd name="connsiteX2" fmla="*/ 278871 w 278871"/>
              <a:gd name="connsiteY2" fmla="*/ 5508422 h 5590615"/>
              <a:gd name="connsiteX3" fmla="*/ 272022 w 278871"/>
              <a:gd name="connsiteY3" fmla="*/ 0 h 5590615"/>
              <a:gd name="connsiteX4" fmla="*/ 3425 w 278871"/>
              <a:gd name="connsiteY4" fmla="*/ 18427 h 5590615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65173 w 278871"/>
              <a:gd name="connsiteY3" fmla="*/ 2 h 5572188"/>
              <a:gd name="connsiteX4" fmla="*/ 3425 w 278871"/>
              <a:gd name="connsiteY4" fmla="*/ 0 h 5572188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58324 w 278871"/>
              <a:gd name="connsiteY3" fmla="*/ 4 h 5572188"/>
              <a:gd name="connsiteX4" fmla="*/ 3425 w 278871"/>
              <a:gd name="connsiteY4" fmla="*/ 0 h 5572188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51475 w 278871"/>
              <a:gd name="connsiteY3" fmla="*/ 6 h 5572188"/>
              <a:gd name="connsiteX4" fmla="*/ 3425 w 278871"/>
              <a:gd name="connsiteY4" fmla="*/ 0 h 5572188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51475 w 278871"/>
              <a:gd name="connsiteY3" fmla="*/ 6 h 5572188"/>
              <a:gd name="connsiteX4" fmla="*/ 238155 w 278871"/>
              <a:gd name="connsiteY4" fmla="*/ 51 h 5572188"/>
              <a:gd name="connsiteX5" fmla="*/ 3425 w 278871"/>
              <a:gd name="connsiteY5" fmla="*/ 0 h 5572188"/>
              <a:gd name="connsiteX0" fmla="*/ 3425 w 280504"/>
              <a:gd name="connsiteY0" fmla="*/ 0 h 5572188"/>
              <a:gd name="connsiteX1" fmla="*/ 52840 w 280504"/>
              <a:gd name="connsiteY1" fmla="*/ 5572188 h 5572188"/>
              <a:gd name="connsiteX2" fmla="*/ 278871 w 280504"/>
              <a:gd name="connsiteY2" fmla="*/ 5489995 h 5572188"/>
              <a:gd name="connsiteX3" fmla="*/ 280504 w 280504"/>
              <a:gd name="connsiteY3" fmla="*/ 6 h 5572188"/>
              <a:gd name="connsiteX4" fmla="*/ 238155 w 280504"/>
              <a:gd name="connsiteY4" fmla="*/ 51 h 5572188"/>
              <a:gd name="connsiteX5" fmla="*/ 3425 w 280504"/>
              <a:gd name="connsiteY5" fmla="*/ 0 h 5572188"/>
              <a:gd name="connsiteX0" fmla="*/ 3425 w 246638"/>
              <a:gd name="connsiteY0" fmla="*/ 0 h 5572188"/>
              <a:gd name="connsiteX1" fmla="*/ 18974 w 246638"/>
              <a:gd name="connsiteY1" fmla="*/ 5572188 h 5572188"/>
              <a:gd name="connsiteX2" fmla="*/ 245005 w 246638"/>
              <a:gd name="connsiteY2" fmla="*/ 5489995 h 5572188"/>
              <a:gd name="connsiteX3" fmla="*/ 246638 w 246638"/>
              <a:gd name="connsiteY3" fmla="*/ 6 h 5572188"/>
              <a:gd name="connsiteX4" fmla="*/ 204289 w 246638"/>
              <a:gd name="connsiteY4" fmla="*/ 51 h 5572188"/>
              <a:gd name="connsiteX5" fmla="*/ 3425 w 246638"/>
              <a:gd name="connsiteY5" fmla="*/ 0 h 557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38" h="5572188">
                <a:moveTo>
                  <a:pt x="3425" y="0"/>
                </a:moveTo>
                <a:cubicBezTo>
                  <a:pt x="0" y="410966"/>
                  <a:pt x="22399" y="5161222"/>
                  <a:pt x="18974" y="5572188"/>
                </a:cubicBezTo>
                <a:lnTo>
                  <a:pt x="245005" y="5489995"/>
                </a:lnTo>
                <a:cubicBezTo>
                  <a:pt x="245549" y="3659999"/>
                  <a:pt x="246094" y="1830002"/>
                  <a:pt x="246638" y="6"/>
                </a:cubicBezTo>
                <a:lnTo>
                  <a:pt x="204289" y="51"/>
                </a:lnTo>
                <a:lnTo>
                  <a:pt x="342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9250" y="6492875"/>
            <a:ext cx="8137525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2" r:id="rId2"/>
    <p:sldLayoutId id="2147483720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79646"/>
        </a:buClr>
        <a:buSzPct val="80000"/>
        <a:buFont typeface="Wingdings 3" pitchFamily="18" charset="2"/>
        <a:buChar char="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C0C0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edu.su/elektronnoe-obucenie/otkrytye-treningi-i-seminary/obucenie-po-celam" TargetMode="External"/><Relationship Id="rId2" Type="http://schemas.openxmlformats.org/officeDocument/2006/relationships/hyperlink" Target="http://www.newedu.su/elektronnoe-obucenie/otkrytye-treningi-i-seminary/razrabotka-elektronnogo-kursa-pod-kluc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drovik.ru/modules.php?op=modload&amp;name=News&amp;file=article&amp;sid=8225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lib.podelise.ru/docs/796/index-5322.html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lib.podelise.ru/docs/796/index-5322.html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edu.su/elektronnoe-obucenie/otkrytye-treningi-i-seminary/obucenie-po-celam" TargetMode="External"/><Relationship Id="rId2" Type="http://schemas.openxmlformats.org/officeDocument/2006/relationships/hyperlink" Target="http://www.newedu.su/elektronnoe-obucenie/otkrytye-treningi-i-seminary/razrabotka-elektronnogo-kursa-pod-kluc" TargetMode="Externa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Приглашаем…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2913" y="1397000"/>
            <a:ext cx="4117975" cy="5119688"/>
          </a:xfrm>
          <a:solidFill>
            <a:schemeClr val="accent6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marL="0" indent="0" algn="ctr">
              <a:buFont typeface="Wingdings 3" pitchFamily="18" charset="2"/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Семинар: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400" dirty="0"/>
              <a:t>«</a:t>
            </a:r>
            <a:r>
              <a:rPr lang="ru-RU" sz="2400" b="1" dirty="0"/>
              <a:t>Разработка электронного курса под ключ</a:t>
            </a:r>
            <a:r>
              <a:rPr lang="ru-RU" sz="2400" dirty="0" smtClean="0"/>
              <a:t>»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200" dirty="0" smtClean="0"/>
              <a:t>Москва, 5-6 июня 2013 г.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 smtClean="0"/>
              <a:t>Цель: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Создание </a:t>
            </a:r>
            <a:r>
              <a:rPr lang="ru-RU" sz="2000" dirty="0" smtClean="0"/>
              <a:t>собственных </a:t>
            </a:r>
            <a:r>
              <a:rPr lang="ru-RU" sz="2000" dirty="0"/>
              <a:t>электронных курсов, обеспечивающих нужный учебный результат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/>
              <a:t>Формат проведения: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2 дня (16 академических часов) </a:t>
            </a:r>
            <a:endParaRPr lang="ru-RU" sz="2000" dirty="0" smtClean="0"/>
          </a:p>
          <a:p>
            <a:pPr marL="0" indent="0">
              <a:buFont typeface="Wingdings 3" pitchFamily="18" charset="2"/>
              <a:buNone/>
              <a:defRPr/>
            </a:pPr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www.newedu.su/elektronnoe-obucenie/otkrytye-treningi-i-seminary/razrabotka-elektronnogo-kursa-pod-kluc</a:t>
            </a:r>
            <a:endParaRPr lang="ru-RU" sz="16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92663" y="1393825"/>
            <a:ext cx="4119562" cy="5094288"/>
          </a:xfrm>
          <a:solidFill>
            <a:schemeClr val="accent6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marL="0" indent="0" algn="ctr">
              <a:buFont typeface="Wingdings 3" pitchFamily="18" charset="2"/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Тренинг: 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400" dirty="0" smtClean="0"/>
              <a:t>«</a:t>
            </a:r>
            <a:r>
              <a:rPr lang="ru-RU" sz="2400" b="1" dirty="0"/>
              <a:t>Обучение по </a:t>
            </a:r>
            <a:r>
              <a:rPr lang="ru-RU" sz="2400" b="1" dirty="0" smtClean="0"/>
              <a:t>целям</a:t>
            </a:r>
            <a:r>
              <a:rPr lang="ru-RU" sz="2400" dirty="0" smtClean="0"/>
              <a:t>»</a:t>
            </a:r>
          </a:p>
          <a:p>
            <a:pPr marL="0" indent="0">
              <a:buFont typeface="Wingdings 3" pitchFamily="18" charset="2"/>
              <a:buNone/>
              <a:defRPr/>
            </a:pPr>
            <a:endParaRPr lang="ru-RU" sz="2200" dirty="0" smtClean="0"/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200" dirty="0" smtClean="0"/>
              <a:t>Москва, 5-6 июня 2013 г.</a:t>
            </a:r>
            <a:endParaRPr lang="ru-RU" sz="2200" dirty="0"/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 smtClean="0"/>
              <a:t>Цель: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dirty="0" smtClean="0"/>
              <a:t>Создание </a:t>
            </a:r>
            <a:r>
              <a:rPr lang="ru-RU" sz="2000" dirty="0"/>
              <a:t>контента и интеракций, обеспечивающих обучение по </a:t>
            </a:r>
            <a:r>
              <a:rPr lang="ru-RU" sz="2000" dirty="0" smtClean="0"/>
              <a:t>результату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/>
              <a:t>Формат проведения: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1 день (8 </a:t>
            </a:r>
            <a:r>
              <a:rPr lang="ru-RU" sz="2000" dirty="0"/>
              <a:t>академических часов) </a:t>
            </a:r>
            <a:endParaRPr lang="ru-RU" sz="20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1600" dirty="0" smtClean="0">
              <a:hlinkClick r:id="rId3"/>
            </a:endParaRPr>
          </a:p>
          <a:p>
            <a:pPr marL="0" indent="0">
              <a:buFont typeface="Wingdings 3" pitchFamily="18" charset="2"/>
              <a:buNone/>
              <a:defRPr/>
            </a:pPr>
            <a:r>
              <a:rPr lang="en-US" sz="1600" dirty="0" smtClean="0">
                <a:hlinkClick r:id="rId3"/>
              </a:rPr>
              <a:t>http</a:t>
            </a:r>
            <a:r>
              <a:rPr lang="en-US" sz="1600" dirty="0">
                <a:hlinkClick r:id="rId3"/>
              </a:rPr>
              <a:t>://</a:t>
            </a:r>
            <a:r>
              <a:rPr lang="en-US" sz="1600" dirty="0" smtClean="0">
                <a:hlinkClick r:id="rId3"/>
              </a:rPr>
              <a:t>www.newedu.su/elektronnoe-obucenie/otkrytye-treningi-i-seminary/obucenie-po-celam</a:t>
            </a:r>
            <a:endParaRPr lang="ru-RU" sz="16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1600" dirty="0"/>
          </a:p>
          <a:p>
            <a:pPr marL="0" indent="0">
              <a:buFont typeface="Wingdings 3" pitchFamily="18" charset="2"/>
              <a:buNone/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646113" y="1574800"/>
            <a:ext cx="8026400" cy="12001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эффективности е-курса и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простые способы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 проверки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5125" name="TextBox 1"/>
          <p:cNvSpPr txBox="1">
            <a:spLocks noChangeArrowheads="1"/>
          </p:cNvSpPr>
          <p:nvPr/>
        </p:nvSpPr>
        <p:spPr bwMode="auto">
          <a:xfrm>
            <a:off x="3338513" y="3556000"/>
            <a:ext cx="5334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/>
              <a:t>1. Целесообразность обучения</a:t>
            </a:r>
            <a:br>
              <a:rPr lang="ru-RU"/>
            </a:br>
            <a:r>
              <a:rPr lang="ru-RU"/>
              <a:t>2. Управляемость учения</a:t>
            </a:r>
            <a:br>
              <a:rPr lang="ru-RU"/>
            </a:br>
            <a:r>
              <a:rPr lang="ru-RU"/>
              <a:t>3. Интерактивность</a:t>
            </a:r>
            <a:br>
              <a:rPr lang="ru-RU"/>
            </a:br>
            <a:r>
              <a:rPr lang="ru-RU"/>
              <a:t>4. Иерархия учебных заданий</a:t>
            </a:r>
            <a:br>
              <a:rPr lang="ru-RU"/>
            </a:br>
            <a:r>
              <a:rPr lang="ru-RU"/>
              <a:t>5. Способы проверки результативности курса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183188" y="5256213"/>
            <a:ext cx="4076700" cy="141287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Владимир Наумов,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Группа «Новое электронное образование»</a:t>
            </a:r>
          </a:p>
          <a:p>
            <a:pPr marL="358775" indent="-179388"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педагогический дизайнер</a:t>
            </a:r>
          </a:p>
          <a:p>
            <a:pPr marL="358775" indent="-179388"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тренер-консультант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naumov@newedu.by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nww59@mail.ru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88" y="5353050"/>
            <a:ext cx="1277937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D2423-5C45-4D83-AC93-5695D74C62D9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57200" y="1009650"/>
            <a:ext cx="8305800" cy="5630863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Результативность электронного обучения–  …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обеспечивается самим фактом его создания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достигается простой и лаконичностью контента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определяется мнением заказчика (руководства)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обеспечивается основательностью и глубиной содержания контента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достигается за счет использования мультимедиа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обеспечивается благодаря использованию эффективных методик обучения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лучше об этом не думать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иное (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обнародуйте в чате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)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Причина эффективности?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658813" y="1160463"/>
            <a:ext cx="7904162" cy="3756025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Объективным критерием эффективности (результативности) электронного обучения является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качество контента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качество деятельности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тьютора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(преподавателя)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степень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обученности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аудитории</a:t>
            </a:r>
          </a:p>
        </p:txBody>
      </p:sp>
      <p:sp>
        <p:nvSpPr>
          <p:cNvPr id="7171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Критерий результативности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73113" y="5143500"/>
          <a:ext cx="7442200" cy="1482725"/>
        </p:xfrm>
        <a:graphic>
          <a:graphicData uri="http://schemas.openxmlformats.org/drawingml/2006/table">
            <a:tbl>
              <a:tblPr/>
              <a:tblGrid>
                <a:gridCol w="1756229"/>
                <a:gridCol w="5685971"/>
              </a:tblGrid>
              <a:tr h="72025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Обученность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48" marB="45748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эталонное качество усвоения обучаемым заданного содержания образования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48" marB="45748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624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степень полноты достижения учащимся цели(ей) обучения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48" marB="45748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469BF1-078C-4CB3-8714-173E5B7924BC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457200" y="979488"/>
            <a:ext cx="8305800" cy="47402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/>
              <a:t>«Welcome!» (или Вводный курс «Добро пожаловать в организацию!») – это хороший шанс «влюбить» новичка в компанию. Данный курс – не тренинг в привычном понимании этого слова: он не направлен на отработку каких-либо навыков. Его цель, помимо передачи знаний об организации и существующих в ней порядках, – сформировать и повысить лояльность новых сотрудников к компании. </a:t>
            </a:r>
          </a:p>
          <a:p>
            <a:pPr eaLnBrk="1" hangingPunct="1">
              <a:spcBef>
                <a:spcPct val="50000"/>
              </a:spcBef>
            </a:pPr>
            <a:r>
              <a:rPr lang="ru-RU" sz="2000">
                <a:hlinkClick r:id="rId2"/>
              </a:rPr>
              <a:t>http://www.kadrovik.ru/modules.php?op=modload&amp;name=News&amp;file=article&amp;sid=8225</a:t>
            </a:r>
            <a:endParaRPr lang="ru-RU" sz="2000"/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«Прицелимся!» …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A0446D-6BCE-44DD-AE07-5E6B4F1116D3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9219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Что вышло с </a:t>
            </a:r>
            <a:r>
              <a:rPr lang="ru-RU" sz="3600" dirty="0">
                <a:latin typeface="Cambria" pitchFamily="18" charset="0"/>
              </a:rPr>
              <a:t>«</a:t>
            </a:r>
            <a:r>
              <a:rPr lang="ru-RU" sz="3600" dirty="0" err="1">
                <a:latin typeface="Cambria" pitchFamily="18" charset="0"/>
              </a:rPr>
              <a:t>Welcome</a:t>
            </a:r>
            <a:r>
              <a:rPr lang="ru-RU" sz="3600" dirty="0">
                <a:latin typeface="Cambria" pitchFamily="18" charset="0"/>
              </a:rPr>
              <a:t>!»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52463" y="1127125"/>
          <a:ext cx="7878762" cy="4451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2572"/>
                <a:gridCol w="6746190"/>
              </a:tblGrid>
              <a:tr h="2225675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Было</a:t>
                      </a:r>
                      <a:endParaRPr lang="ru-RU" sz="2800" dirty="0"/>
                    </a:p>
                  </a:txBody>
                  <a:tcPr marL="91453" marR="91453" marT="45733" marB="45733"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Его цель, помимо передачи знаний об организации и существующих в ней порядках, – сформировать и повысить лояльность новых сотрудников к компании</a:t>
                      </a:r>
                      <a:endParaRPr lang="ru-RU" sz="2800" dirty="0"/>
                    </a:p>
                  </a:txBody>
                  <a:tcPr marL="91453" marR="91453" marT="45733" marB="45733"/>
                </a:tc>
              </a:tr>
              <a:tr h="2225675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Стало </a:t>
                      </a:r>
                      <a:endParaRPr lang="ru-RU" sz="2800" b="1" dirty="0"/>
                    </a:p>
                  </a:txBody>
                  <a:tcPr marL="91453" marR="91453" marT="45733" marB="45733"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Соблюдение корпоративных норм и правил во взаимодействии с сотрудниками компании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Соблюдать нормы</a:t>
                      </a:r>
                      <a:r>
                        <a:rPr lang="ru-RU" sz="2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организационного поведения и </a:t>
                      </a:r>
                      <a:r>
                        <a:rPr lang="ru-RU" sz="2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корпоративной культуры</a:t>
                      </a:r>
                    </a:p>
                  </a:txBody>
                  <a:tcPr marL="91453" marR="91453"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8D7944-BC30-4D5D-B7FF-71712C28F90D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457200" y="965200"/>
            <a:ext cx="8305800" cy="48942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/>
              <a:t>Курс «Приготовление десертов» </a:t>
            </a:r>
          </a:p>
          <a:p>
            <a:pPr eaLnBrk="1" hangingPunct="1"/>
            <a:r>
              <a:rPr lang="ru-RU" sz="2400"/>
              <a:t>Настоящая программа предназначена для учащихся 9 классов в рамках профильной подготовки и рассчитана на 17 часов. Курс имеет общекультурную направленность, содержит теоретический и практический материал по формированию знаний, умений, навыков в области кулинарии. </a:t>
            </a:r>
            <a:br>
              <a:rPr lang="ru-RU" sz="2400"/>
            </a:br>
            <a:endParaRPr lang="ru-RU" sz="2400"/>
          </a:p>
          <a:p>
            <a:pPr eaLnBrk="1" hangingPunct="1"/>
            <a:r>
              <a:rPr lang="ru-RU" sz="2400" b="1"/>
              <a:t>Цель курса: </a:t>
            </a:r>
          </a:p>
          <a:p>
            <a:pPr eaLnBrk="1" hangingPunct="1"/>
            <a:r>
              <a:rPr lang="ru-RU" sz="2400"/>
              <a:t>Оказание помощи обучающимся в выборе профессии, в самопознании и социальной адаптации.</a:t>
            </a:r>
          </a:p>
          <a:p>
            <a:pPr eaLnBrk="1" hangingPunct="1"/>
            <a:r>
              <a:rPr lang="ru-RU" sz="2400">
                <a:hlinkClick r:id="rId2"/>
              </a:rPr>
              <a:t>http://lib.podelise.ru/docs/796/index-5322.html</a:t>
            </a:r>
            <a:endParaRPr lang="ru-RU" sz="2400"/>
          </a:p>
          <a:p>
            <a:pPr eaLnBrk="1" hangingPunct="1"/>
            <a:endParaRPr lang="ru-RU" sz="2400"/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Еще прицелимся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810157-EABC-487D-A6FA-39A39DF458DB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57200" y="1225550"/>
            <a:ext cx="8305800" cy="56324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/>
              <a:t>Задачи изучения курса: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/>
              <a:t>Сформировать положительную профессиональную мотивацию в избранной области деятельности.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/>
              <a:t>Развитие представлений у обучающихся о ресурсах собственной личности.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/>
              <a:t>Приобретение знаний о десертах и особенностях их приготовления;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/>
              <a:t>Овладение навыков приготовления разнообразных десертов при наименьших затратах времени, максимальном сохранении питательных веществ и экономном расходовании продуктов питания;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/>
              <a:t>Развитие творческих способностей у учащихся при оформлении блюд.</a:t>
            </a:r>
          </a:p>
          <a:p>
            <a:pPr>
              <a:defRPr/>
            </a:pPr>
            <a:r>
              <a:rPr lang="ru-RU" sz="2400" dirty="0">
                <a:hlinkClick r:id="rId2"/>
              </a:rPr>
              <a:t>http://lib.podelise.ru/docs/796/index-5322.html</a:t>
            </a:r>
            <a:endParaRPr lang="ru-RU" sz="2400" dirty="0"/>
          </a:p>
          <a:p>
            <a:pPr>
              <a:defRPr/>
            </a:pPr>
            <a:endParaRPr lang="ru-RU" sz="2400" dirty="0"/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Задачи «Приготовления десертов»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3D8F91-DA07-4575-8295-3280F0A23A75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57200" y="993775"/>
            <a:ext cx="8305800" cy="4092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/>
              <a:t>Задачи изучения курса: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000" dirty="0"/>
              <a:t>Сформировать положительную профессиональную мотивацию в избранной области деятельности.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000" dirty="0"/>
              <a:t>Развитие представлений у обучающихся о ресурсах собственной личности.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000" dirty="0"/>
              <a:t>Приобретение знаний о десертах и особенностях их приготовления;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000" dirty="0"/>
              <a:t>Овладение навыков приготовления разнообразных десертов при наименьших затратах времени, максимальном сохранении питательных веществ и экономном расходовании продуктов питания;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000" dirty="0"/>
              <a:t>Развитие творческих способностей у учащихся при оформлении блюд.</a:t>
            </a:r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Задачи «Приготовления десертов»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5363" y="5240338"/>
            <a:ext cx="7767637" cy="95408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/>
              <a:t>Первая ассоциация или мысль, пришедшая вам в голову при чтении этих задач</a:t>
            </a:r>
            <a:r>
              <a:rPr lang="ru-RU" sz="2800" b="1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86F1-AF34-4F5B-8EE5-F7F9E87FC6E7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Наша версия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57200" y="1131888"/>
          <a:ext cx="8483600" cy="5110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6114"/>
                <a:gridCol w="3265715"/>
                <a:gridCol w="3831771"/>
              </a:tblGrid>
              <a:tr h="1495255">
                <a:tc>
                  <a:txBody>
                    <a:bodyPr/>
                    <a:lstStyle/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r>
                        <a:rPr lang="ru-RU" sz="2000" dirty="0" smtClean="0"/>
                        <a:t>Цель</a:t>
                      </a:r>
                      <a:endParaRPr lang="ru-RU" sz="2000" dirty="0"/>
                    </a:p>
                  </a:txBody>
                  <a:tcPr marT="45729" marB="45729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разнообразных десертов быстро, вкусно, полезно, недорого</a:t>
                      </a:r>
                    </a:p>
                  </a:txBody>
                  <a:tcPr marT="45729" marB="45729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разнообразных десертов</a:t>
                      </a:r>
                      <a:endParaRPr lang="ru-RU" sz="2200" b="0" dirty="0"/>
                    </a:p>
                  </a:txBody>
                  <a:tcPr marT="45729" marB="45729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614907">
                <a:tc>
                  <a:txBody>
                    <a:bodyPr/>
                    <a:lstStyle/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r>
                        <a:rPr lang="ru-RU" sz="2000" b="1" dirty="0" smtClean="0"/>
                        <a:t>Задачи</a:t>
                      </a:r>
                      <a:endParaRPr lang="ru-RU" sz="2000" b="1" dirty="0"/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marL="174625" indent="-174625">
                        <a:buFont typeface="Arial" pitchFamily="34" charset="0"/>
                        <a:buChar char="•"/>
                      </a:pPr>
                      <a:r>
                        <a:rPr lang="ru-RU" sz="22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приготавливать сладкие блюда и десерты;</a:t>
                      </a:r>
                    </a:p>
                    <a:p>
                      <a:pPr marL="174625" indent="-174625">
                        <a:buFont typeface="Arial" pitchFamily="34" charset="0"/>
                        <a:buChar char="•"/>
                      </a:pPr>
                      <a:r>
                        <a:rPr lang="ru-RU" sz="22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пользоваться специальным оборудованием, инвентарем, инструментами;</a:t>
                      </a:r>
                    </a:p>
                    <a:p>
                      <a:pPr marL="174625" indent="-174625">
                        <a:buFont typeface="Arial" pitchFamily="34" charset="0"/>
                        <a:buChar char="•"/>
                      </a:pPr>
                      <a:r>
                        <a:rPr lang="ru-RU" sz="22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соблюдать требования безопасности труда, санитарии и гигиены.</a:t>
                      </a:r>
                      <a:endParaRPr lang="ru-RU" sz="2200" i="0" dirty="0"/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marL="174625" lvl="0" indent="-174625">
                        <a:buFont typeface="Arial" pitchFamily="34" charset="0"/>
                        <a:buChar char="•"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«быстрых» десертов</a:t>
                      </a:r>
                    </a:p>
                    <a:p>
                      <a:pPr marL="174625" lvl="0" indent="-174625">
                        <a:buFont typeface="Arial" pitchFamily="34" charset="0"/>
                        <a:buChar char="•"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«экономных» десертов</a:t>
                      </a:r>
                    </a:p>
                    <a:p>
                      <a:pPr marL="174625" lvl="0" indent="-174625">
                        <a:buFont typeface="Arial" pitchFamily="34" charset="0"/>
                        <a:buChar char="•"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десертов при максимальном сохранении питательных веществ</a:t>
                      </a:r>
                    </a:p>
                    <a:p>
                      <a:pPr marL="174625" indent="-174625">
                        <a:buFont typeface="Arial" pitchFamily="34" charset="0"/>
                        <a:buChar char="•"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повседневных и праздничных десертов</a:t>
                      </a:r>
                      <a:endParaRPr lang="ru-RU" sz="2200" dirty="0"/>
                    </a:p>
                  </a:txBody>
                  <a:tcPr marT="45729" marB="45729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232FE6-EE90-4E4C-B94F-31178181F895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95300" y="1647825"/>
            <a:ext cx="8305800" cy="39703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Создайте курс и контрольный тест(ы) к нему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претестирование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с помощью контрольного теста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обучение на основе курса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контрольное тестирование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Сравните результаты тождественных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претеста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и контрольного теста</a:t>
            </a: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Грубый способ проверки результативности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7E9F13-EE90-4D0A-BF6C-D5303C8FA073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57200" y="1139825"/>
            <a:ext cx="8305800" cy="10461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Сравнение результатов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57200" y="1038225"/>
          <a:ext cx="8455025" cy="4937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799"/>
                <a:gridCol w="2430836"/>
                <a:gridCol w="972509"/>
                <a:gridCol w="4702882"/>
              </a:tblGrid>
              <a:tr h="5180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45" marR="91445" marT="45714" marB="45714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Если разница пре- и итогового тестирования </a:t>
                      </a:r>
                    </a:p>
                  </a:txBody>
                  <a:tcPr marL="91445" marR="91445" marT="45714" marB="4571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48572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Менее 15%</a:t>
                      </a:r>
                    </a:p>
                  </a:txBody>
                  <a:tcPr marL="91445" marR="91445" marT="45714" marB="45714"/>
                </a:tc>
                <a:tc rowSpan="2">
                  <a:txBody>
                    <a:bodyPr/>
                    <a:lstStyle/>
                    <a:p>
                      <a:endParaRPr lang="ru-RU" sz="2400" dirty="0" smtClean="0"/>
                    </a:p>
                    <a:p>
                      <a:r>
                        <a:rPr lang="ru-RU" sz="2400" dirty="0" smtClean="0"/>
                        <a:t>± 10%</a:t>
                      </a:r>
                    </a:p>
                  </a:txBody>
                  <a:tcPr marL="91445" marR="91445" marT="45714" marB="4571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Курс лучше «выбросить»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  <a:tr h="51809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От 16 до 25%</a:t>
                      </a:r>
                    </a:p>
                  </a:txBody>
                  <a:tcPr marL="91445" marR="91445" marT="45714" marB="45714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Радикально</a:t>
                      </a:r>
                      <a:r>
                        <a:rPr lang="ru-RU" sz="2400" baseline="0" dirty="0" smtClean="0"/>
                        <a:t> переделать курс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  <a:tr h="51809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От 26 до 50%</a:t>
                      </a: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- 10%</a:t>
                      </a:r>
                    </a:p>
                  </a:txBody>
                  <a:tcPr marL="91445" marR="91445" marT="45714" marB="4571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Основательно переделать курс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  <a:tr h="822854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4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От 50% до 66</a:t>
                      </a: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± 5%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Внести в курс необходимые мелкие коррективы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  <a:tr h="822854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5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От 66% до 74%</a:t>
                      </a: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± 3%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Можно радоваться, что курс достаточно сложен и удался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  <a:tr h="1188566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6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Свыше 75%</a:t>
                      </a: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endParaRPr lang="ru-RU" sz="2400" dirty="0" smtClean="0"/>
                    </a:p>
                    <a:p>
                      <a:r>
                        <a:rPr lang="ru-RU" sz="2400" dirty="0" smtClean="0"/>
                        <a:t>- 5%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Курс</a:t>
                      </a:r>
                      <a:r>
                        <a:rPr lang="ru-RU" sz="2400" baseline="0" dirty="0" smtClean="0"/>
                        <a:t> слишком сложен. Упростить содержание до достижения значений в диапазоне от 51 до 74  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80B83-8397-44B9-89FF-C0AC5C7448D2}" type="slidenum">
              <a:rPr lang="ru-RU"/>
              <a:pPr>
                <a:defRPr/>
              </a:pPr>
              <a:t>13</a:t>
            </a:fld>
            <a:endParaRPr lang="ru-RU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95300" y="3375025"/>
            <a:ext cx="8305800" cy="22463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Создайте курс и контрольный тест(ы) к нему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претестирование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с помощью контрольного теста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обучение на основе курса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контрольное тестирование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Сравните результаты тождественных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претеста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и контрольного теста</a:t>
            </a:r>
          </a:p>
        </p:txBody>
      </p:sp>
      <p:sp>
        <p:nvSpPr>
          <p:cNvPr id="16388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1244600" y="333375"/>
            <a:ext cx="6807200" cy="2554288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Вы морально готовы к грубой проверке результативности курса?</a:t>
            </a:r>
          </a:p>
          <a:p>
            <a:pPr marL="1436688" indent="-623888">
              <a:spcBef>
                <a:spcPct val="50000"/>
              </a:spcBef>
              <a:buFontTx/>
              <a:buAutoNum type="arabicPeriod"/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Да</a:t>
            </a:r>
          </a:p>
          <a:p>
            <a:pPr marL="1436688" indent="-623888">
              <a:spcBef>
                <a:spcPct val="50000"/>
              </a:spcBef>
              <a:buFontTx/>
              <a:buAutoNum type="arabicPeriod"/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Нет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7B17CE-7C8C-4634-89B0-CA237D73EE3F}" type="slidenum">
              <a:rPr lang="ru-RU"/>
              <a:pPr>
                <a:defRPr/>
              </a:pPr>
              <a:t>14</a:t>
            </a:fld>
            <a:endParaRPr lang="ru-RU"/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841375" y="1851025"/>
            <a:ext cx="7921625" cy="31083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Учение – часть процесса обучения, осуществляемая на стороне учащегося</a:t>
            </a:r>
          </a:p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Управляемость учения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0F407B-F9DD-434C-A528-345C2014998E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838200" y="1639888"/>
            <a:ext cx="7620000" cy="2924175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За счет чего в электронном обучении можно обеспечить управление учением?</a:t>
            </a:r>
          </a:p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F0E1AA-5A9E-4936-A163-58794CEAAB95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855663" y="1171575"/>
            <a:ext cx="7907337" cy="48180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Упражнения на закрепление, а также на  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Знание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Понимание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Применение 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Анализ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Синтез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Оценку или т.п.</a:t>
            </a:r>
          </a:p>
          <a:p>
            <a:pPr>
              <a:spcBef>
                <a:spcPct val="50000"/>
              </a:spcBef>
              <a:defRPr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Обратная связь, корректирующая возможные отклонения и поощряющая успехи</a:t>
            </a:r>
          </a:p>
        </p:txBody>
      </p:sp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Интерактивность + обратная связь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8637588" y="6381750"/>
            <a:ext cx="506412" cy="476250"/>
          </a:xfrm>
        </p:spPr>
        <p:txBody>
          <a:bodyPr/>
          <a:lstStyle/>
          <a:p>
            <a:pPr>
              <a:defRPr/>
            </a:pPr>
            <a:fld id="{D622BBB8-FD2C-452F-984A-AD8A57CDC46B}" type="slidenum">
              <a:rPr lang="ru-RU">
                <a:solidFill>
                  <a:schemeClr val="tx1"/>
                </a:solidFill>
              </a:rPr>
              <a:pPr>
                <a:defRPr/>
              </a:pPr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457200" y="1371600"/>
            <a:ext cx="8305800" cy="13827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ru-RU" sz="2800" dirty="0" smtClean="0">
                <a:latin typeface="+mn-lt"/>
              </a:rPr>
              <a:t>Учащемуся необходима обратная связь. Ему нужно наверняка знать, насколько успешно он работает, что именно стоит делать по-другому</a:t>
            </a:r>
          </a:p>
        </p:txBody>
      </p:sp>
      <p:graphicFrame>
        <p:nvGraphicFramePr>
          <p:cNvPr id="20485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1219200" y="2895600"/>
          <a:ext cx="6096000" cy="288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Bitmap Image" r:id="rId3" imgW="7992591" imgH="3780952" progId="Paint.Picture">
                  <p:embed/>
                </p:oleObj>
              </mc:Choice>
              <mc:Fallback>
                <p:oleObj name="Bitmap Image" r:id="rId3" imgW="7992591" imgH="3780952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895600"/>
                        <a:ext cx="6096000" cy="288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040688" y="0"/>
            <a:ext cx="1103312" cy="10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276225" y="152400"/>
            <a:ext cx="8867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600">
                <a:latin typeface="Cambria" pitchFamily="18" charset="0"/>
              </a:rPr>
              <a:t>Предоставление данных о результатах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8412163" y="6381750"/>
            <a:ext cx="701675" cy="476250"/>
          </a:xfrm>
        </p:spPr>
        <p:txBody>
          <a:bodyPr/>
          <a:lstStyle/>
          <a:p>
            <a:pPr>
              <a:defRPr/>
            </a:pPr>
            <a:fld id="{FABE8624-250C-4CC6-8263-15B2153AC278}" type="slidenum">
              <a:rPr lang="ru-RU">
                <a:solidFill>
                  <a:schemeClr val="tx1"/>
                </a:solidFill>
              </a:rPr>
              <a:pPr>
                <a:defRPr/>
              </a:pPr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457200" y="1371600"/>
            <a:ext cx="8305800" cy="31083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ru-RU" sz="2800" b="1" dirty="0" smtClean="0">
                <a:latin typeface="+mn-lt"/>
              </a:rPr>
              <a:t>Обратная связь — это обучающее воздействие, а не оценка работы обучаемого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ru-RU" sz="2800" dirty="0" smtClean="0">
                <a:latin typeface="+mn-lt"/>
              </a:rPr>
              <a:t>Предназначение обратной связи </a:t>
            </a:r>
            <a:r>
              <a:rPr lang="ru-RU" sz="2800" dirty="0" smtClean="0">
                <a:latin typeface="+mn-lt"/>
                <a:cs typeface="Arial" charset="0"/>
              </a:rPr>
              <a:t>― управление познавательной деятельностью, а не сугубо контроль усвоения материала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ru-RU" dirty="0" smtClean="0">
                <a:latin typeface="+mn-lt"/>
              </a:rPr>
              <a:t> </a:t>
            </a:r>
            <a:endParaRPr lang="ru-RU" sz="2800" dirty="0" smtClean="0">
              <a:latin typeface="+mn-lt"/>
            </a:endParaRPr>
          </a:p>
        </p:txBody>
      </p:sp>
      <p:sp>
        <p:nvSpPr>
          <p:cNvPr id="21509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344488" y="136525"/>
            <a:ext cx="7696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000">
                <a:latin typeface="Cambria" pitchFamily="18" charset="0"/>
              </a:rPr>
              <a:t>Главное </a:t>
            </a:r>
            <a:r>
              <a:rPr lang="ru-RU" sz="4000">
                <a:latin typeface="Cambria" pitchFamily="18" charset="0"/>
                <a:cs typeface="Arial" charset="0"/>
              </a:rPr>
              <a:t>― коррекция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40688" y="0"/>
            <a:ext cx="1103312" cy="10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8650288" y="6503988"/>
            <a:ext cx="493712" cy="201612"/>
          </a:xfrm>
        </p:spPr>
        <p:txBody>
          <a:bodyPr/>
          <a:lstStyle/>
          <a:p>
            <a:pPr>
              <a:defRPr/>
            </a:pPr>
            <a:fld id="{0848154D-3318-411F-9B28-5D994E511C8E}" type="slidenum">
              <a:rPr lang="ru-RU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43013" name="Text Box 6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Таксономия целей обучения</a:t>
            </a:r>
          </a:p>
        </p:txBody>
      </p:sp>
      <p:graphicFrame>
        <p:nvGraphicFramePr>
          <p:cNvPr id="111623" name="Group 7"/>
          <p:cNvGraphicFramePr>
            <a:graphicFrameLocks noGrp="1"/>
          </p:cNvGraphicFramePr>
          <p:nvPr>
            <p:ph sz="half" idx="2"/>
          </p:nvPr>
        </p:nvGraphicFramePr>
        <p:xfrm>
          <a:off x="595313" y="1089025"/>
          <a:ext cx="8077200" cy="5516563"/>
        </p:xfrm>
        <a:graphic>
          <a:graphicData uri="http://schemas.openxmlformats.org/drawingml/2006/table">
            <a:tbl>
              <a:tblPr/>
              <a:tblGrid>
                <a:gridCol w="1812925"/>
                <a:gridCol w="6264275"/>
              </a:tblGrid>
              <a:tr h="700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Целевая категория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Значение категории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700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Знание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запоминание и воспроизведение изученного материала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0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Понимание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преобразование учебного материала из одной формы выражения в другую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05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Применение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самостоятельное соотнесение знания с реальной ситуацией, использование изученного материал в конкретных условиях и новых ситуациях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5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Анализ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умение разбить материал на составляющие так, чтобы ясно выступала структура. определять элементы, связи, связующие принципы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00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Синтез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умение комбинировать элементы, чтобы получить целое, обладающее новизной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0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Оценка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вынесение суждений относительно ценности идей, решений, деятельности, объектов, свойств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25A7F2-A8A1-4922-A3CF-476FB00009DE}" type="slidenum">
              <a:rPr lang="ru-RU"/>
              <a:pPr>
                <a:defRPr/>
              </a:pPr>
              <a:t>20</a:t>
            </a:fld>
            <a:endParaRPr lang="ru-RU"/>
          </a:p>
        </p:txBody>
      </p:sp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Иерархия заданий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57200" y="1439863"/>
          <a:ext cx="8497888" cy="4973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647"/>
                <a:gridCol w="3047919"/>
                <a:gridCol w="2946322"/>
              </a:tblGrid>
              <a:tr h="1328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Интеллектуальное</a:t>
                      </a:r>
                      <a:r>
                        <a:rPr lang="ru-RU" sz="2000" baseline="0" dirty="0" smtClean="0"/>
                        <a:t> (учебное) действие, предъявляемое учеником</a:t>
                      </a:r>
                      <a:endParaRPr lang="ru-RU" sz="2000" dirty="0"/>
                    </a:p>
                  </a:txBody>
                  <a:tcPr marL="91438" marR="91438" marT="45733" marB="45733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Количество интеракций в  законченном смысловом</a:t>
                      </a:r>
                      <a:r>
                        <a:rPr lang="ru-RU" sz="2000" baseline="0" dirty="0" smtClean="0"/>
                        <a:t> фрагменте курса</a:t>
                      </a:r>
                      <a:endParaRPr lang="ru-RU" sz="2000" dirty="0"/>
                    </a:p>
                  </a:txBody>
                  <a:tcPr marL="91438" marR="91438" marT="45733" marB="45733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Проценты от проходного балла</a:t>
                      </a:r>
                    </a:p>
                    <a:p>
                      <a:endParaRPr lang="ru-RU" sz="2000" dirty="0"/>
                    </a:p>
                  </a:txBody>
                  <a:tcPr marL="91438" marR="91438" marT="45733" marB="45733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3190">
                <a:tc>
                  <a:txBody>
                    <a:bodyPr/>
                    <a:lstStyle/>
                    <a:p>
                      <a:pPr marL="0" indent="0" algn="r">
                        <a:spcBef>
                          <a:spcPct val="50000"/>
                        </a:spcBef>
                        <a:buFont typeface="Arial" pitchFamily="34" charset="0"/>
                        <a:buNone/>
                        <a:defRPr/>
                      </a:pPr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Знание</a:t>
                      </a:r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10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10% проходного балла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  <a:tr h="564383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Понимание</a:t>
                      </a:r>
                      <a:endParaRPr lang="ru-RU" sz="2400" b="1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4-6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20%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  <a:tr h="564383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Применение </a:t>
                      </a:r>
                      <a:endParaRPr lang="ru-RU" sz="2400" b="1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2-6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40-65%%  (90)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  <a:tr h="564383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Анализ</a:t>
                      </a:r>
                      <a:endParaRPr lang="ru-RU" sz="2400" b="1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2-3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65-75%%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  <a:tr h="564383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Синтез</a:t>
                      </a:r>
                      <a:endParaRPr lang="ru-RU" sz="2400" b="1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75-80%%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  <a:tr h="564383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Оценка </a:t>
                      </a:r>
                      <a:endParaRPr lang="ru-RU" sz="2400" b="1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1-2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80-90%%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20A962-CE65-4234-AC30-562EA907EFE9}" type="slidenum">
              <a:rPr lang="ru-RU"/>
              <a:pPr>
                <a:defRPr/>
              </a:pPr>
              <a:t>21</a:t>
            </a:fld>
            <a:endParaRPr lang="ru-RU"/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3492" name="Text Box 5"/>
          <p:cNvSpPr txBox="1">
            <a:spLocks noChangeArrowheads="1"/>
          </p:cNvSpPr>
          <p:nvPr/>
        </p:nvSpPr>
        <p:spPr bwMode="auto">
          <a:xfrm>
            <a:off x="515938" y="1679575"/>
            <a:ext cx="8305800" cy="46164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1. Составьте подробное оглавление курса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2. Определите контрольные точки в его содержании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3. Расставьте таксономические цели по контрольным точкам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4. Разработайте соответствующие контрольные тесты и упражнения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5. Проведите их опытную проверку </a:t>
            </a:r>
          </a:p>
          <a:p>
            <a:pPr>
              <a:spcBef>
                <a:spcPct val="50000"/>
              </a:spcBef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3494" name="Text Box 7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Как применять таксономию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4516" name="Text Box 5"/>
          <p:cNvSpPr txBox="1">
            <a:spLocks noChangeArrowheads="1"/>
          </p:cNvSpPr>
          <p:nvPr/>
        </p:nvSpPr>
        <p:spPr bwMode="auto">
          <a:xfrm>
            <a:off x="838200" y="1639888"/>
            <a:ext cx="7772400" cy="24161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Простая </a:t>
            </a: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методика</a:t>
            </a: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оценки эффективности курса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68EDCD-A165-41C2-88B1-BC07C9490F49}" type="slidenum">
              <a:rPr lang="ru-RU"/>
              <a:pPr>
                <a:defRPr/>
              </a:pPr>
              <a:t>23</a:t>
            </a:fld>
            <a:endParaRPr lang="ru-RU"/>
          </a:p>
        </p:txBody>
      </p:sp>
      <p:sp>
        <p:nvSpPr>
          <p:cNvPr id="26627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787400" y="1617663"/>
            <a:ext cx="8077200" cy="35210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2388" indent="-52388"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 каких пор эффективность курса должна контролироваться его </a:t>
            </a:r>
            <a:r>
              <a:rPr lang="ru-RU" sz="28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разработчиками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  <a:p>
            <a:pPr marL="52388" indent="-52388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выхода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пилотной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версии</a:t>
            </a:r>
          </a:p>
          <a:p>
            <a:pPr marL="52388" indent="-52388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момента окончательной сборки курса</a:t>
            </a:r>
          </a:p>
          <a:p>
            <a:pPr marL="52388" indent="-52388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окончания опытной эксплуатации курса</a:t>
            </a:r>
          </a:p>
          <a:p>
            <a:pPr marL="52388" indent="-52388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окончания эксплуатации курса вообще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6457D1-5265-4432-AB5D-23441ECC5D72}" type="slidenum">
              <a:rPr lang="ru-RU"/>
              <a:pPr>
                <a:defRPr/>
              </a:pPr>
              <a:t>24</a:t>
            </a:fld>
            <a:endParaRPr lang="ru-RU"/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graphicFrame>
        <p:nvGraphicFramePr>
          <p:cNvPr id="27652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838200" y="1192213"/>
          <a:ext cx="7924800" cy="513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" name="Bitmap Image" r:id="rId3" imgW="8190476" imgH="5304762" progId="Paint.Picture">
                  <p:embed/>
                </p:oleObj>
              </mc:Choice>
              <mc:Fallback>
                <p:oleObj name="Bitmap Image" r:id="rId3" imgW="8190476" imgH="5304762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192213"/>
                        <a:ext cx="7924800" cy="513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0246" name="Text Box 8"/>
          <p:cNvSpPr txBox="1">
            <a:spLocks noChangeArrowheads="1"/>
          </p:cNvSpPr>
          <p:nvPr/>
        </p:nvSpPr>
        <p:spPr bwMode="auto">
          <a:xfrm>
            <a:off x="180975" y="290513"/>
            <a:ext cx="7696200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Случай из жизни разработчиков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5D58D6-3530-4DE7-9BD6-4CB139745E53}" type="slidenum">
              <a:rPr lang="ru-RU"/>
              <a:pPr>
                <a:defRPr/>
              </a:pPr>
              <a:t>25</a:t>
            </a:fld>
            <a:endParaRPr lang="ru-RU"/>
          </a:p>
        </p:txBody>
      </p:sp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457200" y="1608138"/>
            <a:ext cx="8382000" cy="490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9636" name="Text Box 5"/>
          <p:cNvSpPr txBox="1">
            <a:spLocks noChangeArrowheads="1"/>
          </p:cNvSpPr>
          <p:nvPr/>
        </p:nvSpPr>
        <p:spPr bwMode="auto">
          <a:xfrm>
            <a:off x="431800" y="2000250"/>
            <a:ext cx="8305800" cy="27257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Эффективность курса обеспечивается на этапе его </a:t>
            </a: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разработки. Позже будет поздно …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Грамотно составленный курс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― залог его достаточной эффективности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9638" name="Text Box 8"/>
          <p:cNvSpPr txBox="1">
            <a:spLocks noChangeArrowheads="1"/>
          </p:cNvSpPr>
          <p:nvPr/>
        </p:nvSpPr>
        <p:spPr bwMode="auto">
          <a:xfrm>
            <a:off x="449263" y="152400"/>
            <a:ext cx="7416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Когда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 обеспечивается эффективность курса?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Text Box 5"/>
          <p:cNvSpPr txBox="1">
            <a:spLocks noChangeArrowheads="1"/>
          </p:cNvSpPr>
          <p:nvPr/>
        </p:nvSpPr>
        <p:spPr bwMode="auto">
          <a:xfrm>
            <a:off x="457200" y="1989138"/>
            <a:ext cx="8305800" cy="13223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Методика оценки эффективности курса</a:t>
            </a:r>
          </a:p>
          <a:p>
            <a:pPr marL="344488" indent="-344488">
              <a:spcBef>
                <a:spcPct val="50000"/>
              </a:spcBef>
              <a:defRPr/>
            </a:pP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29699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47E8D5-8961-4834-8AF3-9A1571062B6B}" type="slidenum">
              <a:rPr lang="ru-RU"/>
              <a:pPr>
                <a:defRPr/>
              </a:pPr>
              <a:t>27</a:t>
            </a:fld>
            <a:endParaRPr lang="ru-RU"/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0724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76805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Классифицируем обучаемых</a:t>
            </a:r>
          </a:p>
        </p:txBody>
      </p:sp>
      <p:sp>
        <p:nvSpPr>
          <p:cNvPr id="76806" name="Rectangle 9"/>
          <p:cNvSpPr>
            <a:spLocks noChangeArrowheads="1"/>
          </p:cNvSpPr>
          <p:nvPr/>
        </p:nvSpPr>
        <p:spPr bwMode="auto">
          <a:xfrm>
            <a:off x="685800" y="1447800"/>
            <a:ext cx="8001000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588">
              <a:spcBef>
                <a:spcPct val="20000"/>
              </a:spcBef>
            </a:pPr>
            <a:r>
              <a:rPr lang="ru-RU" sz="3000">
                <a:solidFill>
                  <a:srgbClr val="0D0D0D"/>
                </a:solidFill>
                <a:latin typeface="Calibri" pitchFamily="34" charset="0"/>
              </a:rPr>
              <a:t>По результатам всех тестов («стандартизированного» теста) классифицируем пользователей по 3 группам:</a:t>
            </a:r>
          </a:p>
          <a:p>
            <a:pPr marL="342900" indent="1588">
              <a:spcBef>
                <a:spcPct val="20000"/>
              </a:spcBef>
              <a:buFontTx/>
              <a:buChar char="•"/>
            </a:pPr>
            <a:r>
              <a:rPr lang="ru-RU" sz="2800">
                <a:solidFill>
                  <a:srgbClr val="0D0D0D"/>
                </a:solidFill>
                <a:latin typeface="Calibri" pitchFamily="34" charset="0"/>
              </a:rPr>
              <a:t> 25% показавших худшие результаты</a:t>
            </a:r>
          </a:p>
          <a:p>
            <a:pPr marL="342900" indent="1588">
              <a:spcBef>
                <a:spcPct val="20000"/>
              </a:spcBef>
              <a:buFontTx/>
              <a:buChar char="•"/>
            </a:pPr>
            <a:r>
              <a:rPr lang="ru-RU" sz="2800">
                <a:solidFill>
                  <a:srgbClr val="0D0D0D"/>
                </a:solidFill>
                <a:latin typeface="Calibri" pitchFamily="34" charset="0"/>
              </a:rPr>
              <a:t> 25% показавших лучшие результаты</a:t>
            </a:r>
          </a:p>
          <a:p>
            <a:pPr marL="342900" indent="1588">
              <a:spcBef>
                <a:spcPct val="20000"/>
              </a:spcBef>
              <a:buFontTx/>
              <a:buChar char="•"/>
            </a:pPr>
            <a:r>
              <a:rPr lang="ru-RU" sz="2800">
                <a:solidFill>
                  <a:srgbClr val="0D0D0D"/>
                </a:solidFill>
                <a:latin typeface="Calibri" pitchFamily="34" charset="0"/>
              </a:rPr>
              <a:t> 50% «середнячков»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B018A7-14A1-4F90-9F93-5FCCA2992B9D}" type="slidenum">
              <a:rPr lang="ru-RU"/>
              <a:pPr>
                <a:defRPr/>
              </a:pPr>
              <a:t>28</a:t>
            </a:fld>
            <a:endParaRPr lang="ru-RU"/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1748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77829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Классифицируем вопросы</a:t>
            </a: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609600" y="1447800"/>
            <a:ext cx="8001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Для каждого вопроса (тестового задания), вошедшего в тестирование, определяем: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процент обучаемых из сильной группы, ответивших на него (А)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процент обучаемых из слабой группы, ответивших на него (В)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вычисляем разность А и В, выражаем ее в десятичных дробях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  <a:defRPr/>
            </a:pPr>
            <a:endParaRPr lang="ru-RU" sz="280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Например: А – В = 70% - 20%. </a:t>
            </a: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Коэффициент разрешающей способности вопроса равен 0,5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0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0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0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7EB25A-F999-45C8-ABDE-CB87DE48C8B4}" type="slidenum">
              <a:rPr lang="ru-RU"/>
              <a:pPr>
                <a:defRPr/>
              </a:pPr>
              <a:t>29</a:t>
            </a:fld>
            <a:endParaRPr lang="ru-RU"/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2772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78853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Если коэффициент </a:t>
            </a:r>
            <a:b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</a:b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близок к или равен +1</a:t>
            </a:r>
          </a:p>
        </p:txBody>
      </p:sp>
      <p:sp>
        <p:nvSpPr>
          <p:cNvPr id="78854" name="Rectangle 9"/>
          <p:cNvSpPr>
            <a:spLocks noChangeArrowheads="1"/>
          </p:cNvSpPr>
          <p:nvPr/>
        </p:nvSpPr>
        <p:spPr bwMode="auto">
          <a:xfrm>
            <a:off x="1447800" y="2057400"/>
            <a:ext cx="6624638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5425" indent="-225425">
              <a:buFontTx/>
              <a:buChar char="•"/>
              <a:defRPr/>
            </a:pPr>
            <a:r>
              <a:rPr lang="ru-RU" sz="2800" b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Все участники сильной группы ответили правильно</a:t>
            </a:r>
          </a:p>
          <a:p>
            <a:pPr marL="225425" indent="-225425">
              <a:buFontTx/>
              <a:buChar char="•"/>
              <a:defRPr/>
            </a:pPr>
            <a:r>
              <a:rPr lang="ru-RU" sz="2800" b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Никто из участников в слабой группе не ответил правильно</a:t>
            </a:r>
          </a:p>
          <a:p>
            <a:pPr marL="225425" indent="-225425">
              <a:defRPr/>
            </a:pPr>
            <a:endParaRPr lang="ru-RU" sz="280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 marL="225425" indent="-225425"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Следовательно, вопрос позволяет отличить сильного студента от слабого с высокой вероятностью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F6519C-38E2-42B0-89E3-D02AFD3CE85D}" type="slidenum">
              <a:rPr lang="ru-RU"/>
              <a:pPr>
                <a:defRPr/>
              </a:pPr>
              <a:t>30</a:t>
            </a:fld>
            <a:endParaRPr lang="ru-RU"/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79877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Коэффициент, близкий к +1</a:t>
            </a:r>
          </a:p>
        </p:txBody>
      </p:sp>
      <p:sp>
        <p:nvSpPr>
          <p:cNvPr id="79878" name="Rectangle 9"/>
          <p:cNvSpPr>
            <a:spLocks noChangeArrowheads="1"/>
          </p:cNvSpPr>
          <p:nvPr/>
        </p:nvSpPr>
        <p:spPr bwMode="auto">
          <a:xfrm>
            <a:off x="762000" y="1524000"/>
            <a:ext cx="8001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Вопросы, коэффициент которых равен или близок +1, свидетельствуют, что обучаемые, правильно ответившие на них, способны пройти весь тест с высокой вероятностью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ru-RU" sz="300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Наличие таких вопросов должно свидетельствовать о достоверности результатов тестирования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ru-RU" sz="280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47DA8-C531-4FCF-BA6C-719CC73632AD}" type="slidenum">
              <a:rPr lang="ru-RU"/>
              <a:pPr>
                <a:defRPr/>
              </a:pPr>
              <a:t>31</a:t>
            </a:fld>
            <a:endParaRPr lang="ru-RU"/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4820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0901" name="Text Box 8"/>
          <p:cNvSpPr txBox="1">
            <a:spLocks noChangeArrowheads="1"/>
          </p:cNvSpPr>
          <p:nvPr/>
        </p:nvSpPr>
        <p:spPr bwMode="auto">
          <a:xfrm>
            <a:off x="449263" y="304800"/>
            <a:ext cx="8085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Отрицательный коэффициент</a:t>
            </a:r>
          </a:p>
        </p:txBody>
      </p:sp>
      <p:sp>
        <p:nvSpPr>
          <p:cNvPr id="80902" name="Rectangle 9"/>
          <p:cNvSpPr>
            <a:spLocks noChangeArrowheads="1"/>
          </p:cNvSpPr>
          <p:nvPr/>
        </p:nvSpPr>
        <p:spPr bwMode="auto">
          <a:xfrm>
            <a:off x="1447800" y="2057400"/>
            <a:ext cx="69342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Отрицательный коэффициент вопроса свидетельствует, скорее всего, о наличии в курсе ошибки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30785F-E335-4678-B227-FCEB38C4E359}" type="slidenum">
              <a:rPr lang="ru-RU"/>
              <a:pPr>
                <a:defRPr/>
              </a:pPr>
              <a:t>32</a:t>
            </a:fld>
            <a:endParaRPr lang="ru-RU"/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1925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Положительный коэффициент, близкий к 0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990600" y="2133600"/>
            <a:ext cx="6400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2800" b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Может сигнализировать о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чрезмерной сложности вопроса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чрезмерной простоте вопроса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4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40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365E79-2643-4CF2-AD2C-4D983892B05A}" type="slidenum">
              <a:rPr lang="ru-RU"/>
              <a:pPr>
                <a:defRPr/>
              </a:pPr>
              <a:t>33</a:t>
            </a:fld>
            <a:endParaRPr lang="ru-RU"/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6868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2949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Отрицательные значения коэффициента</a:t>
            </a:r>
          </a:p>
        </p:txBody>
      </p:sp>
      <p:sp>
        <p:nvSpPr>
          <p:cNvPr id="82950" name="Rectangle 9"/>
          <p:cNvSpPr>
            <a:spLocks noChangeArrowheads="1"/>
          </p:cNvSpPr>
          <p:nvPr/>
        </p:nvSpPr>
        <p:spPr bwMode="auto">
          <a:xfrm>
            <a:off x="685800" y="2133600"/>
            <a:ext cx="8077200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могут быть объяснены:</a:t>
            </a:r>
          </a:p>
          <a:p>
            <a:pPr>
              <a:buFontTx/>
              <a:buChar char="•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 ошибочным указанием варианта ответа</a:t>
            </a:r>
          </a:p>
          <a:p>
            <a:pPr>
              <a:buFontTx/>
              <a:buChar char="•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 некорректной формулировкой тестового задания</a:t>
            </a:r>
          </a:p>
          <a:p>
            <a:pPr>
              <a:defRPr/>
            </a:pPr>
            <a:endParaRPr lang="ru-RU" sz="3000" b="1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defRPr/>
            </a:pPr>
            <a:r>
              <a:rPr lang="ru-RU" sz="26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Подобные ошибки относительно легко устранимы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7972-BE68-4AC6-B55C-613CC58F7694}" type="slidenum">
              <a:rPr lang="ru-RU"/>
              <a:pPr>
                <a:defRPr/>
              </a:pPr>
              <a:t>34</a:t>
            </a:fld>
            <a:endParaRPr lang="ru-RU"/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7892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3973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«Фатальные» ошибки</a:t>
            </a:r>
          </a:p>
        </p:txBody>
      </p:sp>
      <p:sp>
        <p:nvSpPr>
          <p:cNvPr id="102409" name="Rectangle 9"/>
          <p:cNvSpPr>
            <a:spLocks noChangeArrowheads="1"/>
          </p:cNvSpPr>
          <p:nvPr/>
        </p:nvSpPr>
        <p:spPr bwMode="auto">
          <a:xfrm>
            <a:off x="762000" y="1524000"/>
            <a:ext cx="800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63550" indent="-463550">
              <a:lnSpc>
                <a:spcPct val="9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Уровень подготовки учащихся не возрастает или возрастает слишком медленно</a:t>
            </a:r>
          </a:p>
          <a:p>
            <a:pPr marL="463550" indent="-463550">
              <a:lnSpc>
                <a:spcPct val="9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Уровень подготовки снижается</a:t>
            </a:r>
          </a:p>
          <a:p>
            <a:pPr marL="463550" indent="-463550">
              <a:lnSpc>
                <a:spcPct val="90000"/>
              </a:lnSpc>
              <a:spcBef>
                <a:spcPct val="20000"/>
              </a:spcBef>
              <a:buFontTx/>
              <a:buAutoNum type="arabicPeriod"/>
              <a:defRPr/>
            </a:pPr>
            <a:endParaRPr lang="ru-RU" sz="300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 marL="463550" indent="-46355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6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Наличие подобных ошибок требует пересмотра всего курса. В лучшем случае, отдельных его разделов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Приглашаем…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2913" y="1397000"/>
            <a:ext cx="4117975" cy="5119688"/>
          </a:xfrm>
          <a:solidFill>
            <a:schemeClr val="accent6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marL="0" indent="0" algn="ctr">
              <a:buFont typeface="Wingdings 3" pitchFamily="18" charset="2"/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Семинар: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400" dirty="0"/>
              <a:t>«</a:t>
            </a:r>
            <a:r>
              <a:rPr lang="ru-RU" sz="2400" b="1" dirty="0"/>
              <a:t>Разработка электронного курса под ключ</a:t>
            </a:r>
            <a:r>
              <a:rPr lang="ru-RU" sz="2400" dirty="0" smtClean="0"/>
              <a:t>»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200" dirty="0" smtClean="0"/>
              <a:t>Москва, 5-6 июня 2013 г.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 smtClean="0"/>
              <a:t>Цель: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Создание </a:t>
            </a:r>
            <a:r>
              <a:rPr lang="ru-RU" sz="2000" dirty="0" smtClean="0"/>
              <a:t>собственных </a:t>
            </a:r>
            <a:r>
              <a:rPr lang="ru-RU" sz="2000" dirty="0"/>
              <a:t>электронных курсов, обеспечивающих нужный учебный результат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/>
              <a:t>Формат проведения: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2 дня (16 академических часов) </a:t>
            </a:r>
            <a:endParaRPr lang="ru-RU" sz="2000" dirty="0" smtClean="0"/>
          </a:p>
          <a:p>
            <a:pPr marL="0" indent="0">
              <a:buFont typeface="Wingdings 3" pitchFamily="18" charset="2"/>
              <a:buNone/>
              <a:defRPr/>
            </a:pPr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www.newedu.su/elektronnoe-obucenie/otkrytye-treningi-i-seminary/razrabotka-elektronnogo-kursa-pod-kluc</a:t>
            </a:r>
            <a:endParaRPr lang="ru-RU" sz="16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92663" y="1393825"/>
            <a:ext cx="4119562" cy="5094288"/>
          </a:xfrm>
          <a:solidFill>
            <a:schemeClr val="accent6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marL="0" indent="0" algn="ctr">
              <a:buFont typeface="Wingdings 3" pitchFamily="18" charset="2"/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Тренинг: 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400" dirty="0" smtClean="0"/>
              <a:t>«</a:t>
            </a:r>
            <a:r>
              <a:rPr lang="ru-RU" sz="2400" b="1" dirty="0"/>
              <a:t>Обучение по </a:t>
            </a:r>
            <a:r>
              <a:rPr lang="ru-RU" sz="2400" b="1" dirty="0" smtClean="0"/>
              <a:t>целям</a:t>
            </a:r>
            <a:r>
              <a:rPr lang="ru-RU" sz="2400" dirty="0" smtClean="0"/>
              <a:t>»</a:t>
            </a:r>
          </a:p>
          <a:p>
            <a:pPr marL="0" indent="0">
              <a:buFont typeface="Wingdings 3" pitchFamily="18" charset="2"/>
              <a:buNone/>
              <a:defRPr/>
            </a:pPr>
            <a:endParaRPr lang="ru-RU" sz="2200" dirty="0" smtClean="0"/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200" dirty="0" smtClean="0"/>
              <a:t>Москва, 5-6 июня 2013 г.</a:t>
            </a:r>
            <a:endParaRPr lang="ru-RU" sz="2200" dirty="0"/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 smtClean="0"/>
              <a:t>Цель: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dirty="0" smtClean="0"/>
              <a:t>Создание </a:t>
            </a:r>
            <a:r>
              <a:rPr lang="ru-RU" sz="2000" dirty="0"/>
              <a:t>контента и интеракций, обеспечивающих обучение по </a:t>
            </a:r>
            <a:r>
              <a:rPr lang="ru-RU" sz="2000" dirty="0" smtClean="0"/>
              <a:t>результату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/>
              <a:t>Формат проведения: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1 день (8 </a:t>
            </a:r>
            <a:r>
              <a:rPr lang="ru-RU" sz="2000" dirty="0"/>
              <a:t>академических часов) </a:t>
            </a:r>
            <a:endParaRPr lang="ru-RU" sz="20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1600" dirty="0" smtClean="0">
              <a:hlinkClick r:id="rId3"/>
            </a:endParaRPr>
          </a:p>
          <a:p>
            <a:pPr marL="0" indent="0">
              <a:buFont typeface="Wingdings 3" pitchFamily="18" charset="2"/>
              <a:buNone/>
              <a:defRPr/>
            </a:pPr>
            <a:r>
              <a:rPr lang="en-US" sz="1600" dirty="0" smtClean="0">
                <a:hlinkClick r:id="rId3"/>
              </a:rPr>
              <a:t>http</a:t>
            </a:r>
            <a:r>
              <a:rPr lang="en-US" sz="1600" dirty="0">
                <a:hlinkClick r:id="rId3"/>
              </a:rPr>
              <a:t>://</a:t>
            </a:r>
            <a:r>
              <a:rPr lang="en-US" sz="1600" dirty="0" smtClean="0">
                <a:hlinkClick r:id="rId3"/>
              </a:rPr>
              <a:t>www.newedu.su/elektronnoe-obucenie/otkrytye-treningi-i-seminary/obucenie-po-celam</a:t>
            </a:r>
            <a:endParaRPr lang="ru-RU" sz="16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1600" dirty="0"/>
          </a:p>
          <a:p>
            <a:pPr marL="0" indent="0">
              <a:buFont typeface="Wingdings 3" pitchFamily="18" charset="2"/>
              <a:buNone/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6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2598738" y="4044950"/>
            <a:ext cx="3627437" cy="141287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Владимир Наумов,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Группа «Новое электронное образование»</a:t>
            </a:r>
          </a:p>
          <a:p>
            <a:pPr marL="358775" indent="-179388"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педагогический дизайнер</a:t>
            </a:r>
          </a:p>
          <a:p>
            <a:pPr marL="358775" indent="-179388"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тренер-консультант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naumov@newedu.by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nww59@mail.ru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4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3856038"/>
            <a:ext cx="1277937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2887663" y="1741488"/>
            <a:ext cx="3890962" cy="1089025"/>
          </a:xfrm>
          <a:prstGeom prst="wedgeRoundRectCallout">
            <a:avLst>
              <a:gd name="adj1" fmla="val -70899"/>
              <a:gd name="adj2" fmla="val 209951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4bd777b25014be23d4eebdf2f7b2a68bc8559"/>
</p:tagLst>
</file>

<file path=ppt/theme/theme1.xml><?xml version="1.0" encoding="utf-8"?>
<a:theme xmlns:a="http://schemas.openxmlformats.org/drawingml/2006/main" name="Тема Office">
  <a:themeElements>
    <a:clrScheme name="NEO">
      <a:dk1>
        <a:srgbClr val="000000"/>
      </a:dk1>
      <a:lt1>
        <a:sysClr val="window" lastClr="FFFFFF"/>
      </a:lt1>
      <a:dk2>
        <a:srgbClr val="FF9933"/>
      </a:dk2>
      <a:lt2>
        <a:srgbClr val="DDDDDD"/>
      </a:lt2>
      <a:accent1>
        <a:srgbClr val="B2B2B2"/>
      </a:accent1>
      <a:accent2>
        <a:srgbClr val="C00000"/>
      </a:accent2>
      <a:accent3>
        <a:srgbClr val="9BBB59"/>
      </a:accent3>
      <a:accent4>
        <a:srgbClr val="E36C09"/>
      </a:accent4>
      <a:accent5>
        <a:srgbClr val="B2B2B2"/>
      </a:accent5>
      <a:accent6>
        <a:srgbClr val="F79646"/>
      </a:accent6>
      <a:hlink>
        <a:srgbClr val="DDDDDD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1739</TotalTime>
  <Words>1404</Words>
  <Application>Microsoft Office PowerPoint</Application>
  <PresentationFormat>Экран (4:3)</PresentationFormat>
  <Paragraphs>522</Paragraphs>
  <Slides>36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Cambria</vt:lpstr>
      <vt:lpstr>Calibri</vt:lpstr>
      <vt:lpstr>Wingdings 3</vt:lpstr>
      <vt:lpstr>Wingdings</vt:lpstr>
      <vt:lpstr>Тема Office</vt:lpstr>
      <vt:lpstr>Bitmap Image</vt:lpstr>
      <vt:lpstr>Приглашаем…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Приглашаем…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alexey</dc:creator>
  <cp:lastModifiedBy>Admin</cp:lastModifiedBy>
  <cp:revision>152</cp:revision>
  <dcterms:created xsi:type="dcterms:W3CDTF">2010-04-22T07:11:29Z</dcterms:created>
  <dcterms:modified xsi:type="dcterms:W3CDTF">2013-04-09T06:41:16Z</dcterms:modified>
</cp:coreProperties>
</file>