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924" r:id="rId2"/>
    <p:sldId id="855" r:id="rId3"/>
    <p:sldId id="957" r:id="rId4"/>
    <p:sldId id="942" r:id="rId5"/>
    <p:sldId id="915" r:id="rId6"/>
    <p:sldId id="917" r:id="rId7"/>
    <p:sldId id="934" r:id="rId8"/>
    <p:sldId id="935" r:id="rId9"/>
    <p:sldId id="943" r:id="rId10"/>
    <p:sldId id="944" r:id="rId11"/>
    <p:sldId id="945" r:id="rId12"/>
    <p:sldId id="938" r:id="rId13"/>
    <p:sldId id="937" r:id="rId14"/>
    <p:sldId id="926" r:id="rId15"/>
    <p:sldId id="927" r:id="rId16"/>
    <p:sldId id="929" r:id="rId17"/>
    <p:sldId id="932" r:id="rId18"/>
    <p:sldId id="931" r:id="rId19"/>
    <p:sldId id="918" r:id="rId20"/>
    <p:sldId id="948" r:id="rId21"/>
    <p:sldId id="951" r:id="rId22"/>
    <p:sldId id="950" r:id="rId23"/>
    <p:sldId id="954" r:id="rId24"/>
    <p:sldId id="956" r:id="rId25"/>
    <p:sldId id="919" r:id="rId26"/>
    <p:sldId id="947" r:id="rId27"/>
    <p:sldId id="958" r:id="rId28"/>
    <p:sldId id="887" r:id="rId29"/>
    <p:sldId id="959" r:id="rId30"/>
  </p:sldIdLst>
  <p:sldSz cx="9144000" cy="6858000" type="screen4x3"/>
  <p:notesSz cx="6858000" cy="9144000"/>
  <p:custDataLst>
    <p:tags r:id="rId32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FF6600"/>
    <a:srgbClr val="FFA41D"/>
    <a:srgbClr val="FFCC81"/>
    <a:srgbClr val="CCECFF"/>
    <a:srgbClr val="F8AEDA"/>
    <a:srgbClr val="A7E2FF"/>
    <a:srgbClr val="FF3300"/>
    <a:srgbClr val="800000"/>
    <a:srgbClr val="FCB1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7292A2E-F333-43FB-9621-5CBBE7FDCDCB}" styleName="Светлый стиль 2 -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3656" autoAdjust="0"/>
  </p:normalViewPr>
  <p:slideViewPr>
    <p:cSldViewPr snapToGrid="0">
      <p:cViewPr>
        <p:scale>
          <a:sx n="66" d="100"/>
          <a:sy n="66" d="100"/>
        </p:scale>
        <p:origin x="-150" y="-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8B20E05-A29D-48FC-AF5F-F7C2BECAF505}" type="datetimeFigureOut">
              <a:rPr lang="ru-RU"/>
              <a:pPr>
                <a:defRPr/>
              </a:pPr>
              <a:t>03.07.2015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D318360-42FC-4FEA-BA82-9EFCBE33F9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45762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78093" y="3886200"/>
            <a:ext cx="7756989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0"/>
          </p:nvPr>
        </p:nvSpPr>
        <p:spPr>
          <a:xfrm>
            <a:off x="636588" y="6492875"/>
            <a:ext cx="8137525" cy="228600"/>
          </a:xfrm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r>
              <a:rPr lang="ru-RU" smtClean="0"/>
              <a:t>©, В.В.Наумов, 2015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20816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9ED3DB-0D58-4591-BCEB-EEB0697AA3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©, В.В.Наумов, 2015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33163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accent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18C538-866A-437A-94B1-994731E53B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1858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54E569-3D71-48C2-8D5B-E917022479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©, В.В.Наумов, 2015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250516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solidFill>
            <a:srgbClr val="EAEAEA"/>
          </a:solidFill>
        </p:spPr>
        <p:txBody>
          <a:bodyPr anchor="b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solidFill>
            <a:srgbClr val="EAEAEA"/>
          </a:solidFill>
        </p:spPr>
        <p:txBody>
          <a:bodyPr anchor="b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5E6715-1086-44B1-AEEE-A644278551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©, В.В.Наумов, 2015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31834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омер слайда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B950C6-4667-4170-8087-9030C54032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©, В.В.Наумов, 2015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065370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939AA5-1AD5-44AD-B23A-E55FFEFAF1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©, В.В.Наумов, 2015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2989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453126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F30452-88B9-4310-9041-18F9668743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©, В.В.Наумов, 2015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65064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B8795C-241E-46A6-8354-C2F844F0D4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©, В.В.Наумов, 2015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39668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28625" y="223838"/>
            <a:ext cx="7643813" cy="72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28625" y="1293813"/>
            <a:ext cx="8258175" cy="4973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466138" y="6503988"/>
            <a:ext cx="677862" cy="2254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D597A3D-A9DF-444C-9961-8C5D7BE251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pic>
        <p:nvPicPr>
          <p:cNvPr id="1029" name="Рисунок 6" descr="logo_NEO.gif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58" t="10558" r="10558" b="10558"/>
          <a:stretch>
            <a:fillRect/>
          </a:stretch>
        </p:blipFill>
        <p:spPr bwMode="auto">
          <a:xfrm>
            <a:off x="8085138" y="9525"/>
            <a:ext cx="1019175" cy="1017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олилиния 8"/>
          <p:cNvSpPr/>
          <p:nvPr userDrawn="1"/>
        </p:nvSpPr>
        <p:spPr>
          <a:xfrm>
            <a:off x="0" y="0"/>
            <a:ext cx="225425" cy="1233488"/>
          </a:xfrm>
          <a:custGeom>
            <a:avLst/>
            <a:gdLst>
              <a:gd name="connsiteX0" fmla="*/ 10274 w 226031"/>
              <a:gd name="connsiteY0" fmla="*/ 0 h 1232899"/>
              <a:gd name="connsiteX1" fmla="*/ 0 w 226031"/>
              <a:gd name="connsiteY1" fmla="*/ 1232899 h 1232899"/>
              <a:gd name="connsiteX2" fmla="*/ 226031 w 226031"/>
              <a:gd name="connsiteY2" fmla="*/ 1150706 h 1232899"/>
              <a:gd name="connsiteX3" fmla="*/ 226031 w 226031"/>
              <a:gd name="connsiteY3" fmla="*/ 0 h 1232899"/>
              <a:gd name="connsiteX4" fmla="*/ 10274 w 226031"/>
              <a:gd name="connsiteY4" fmla="*/ 0 h 1232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6031" h="1232899">
                <a:moveTo>
                  <a:pt x="10274" y="0"/>
                </a:moveTo>
                <a:cubicBezTo>
                  <a:pt x="6849" y="410966"/>
                  <a:pt x="3425" y="821933"/>
                  <a:pt x="0" y="1232899"/>
                </a:cubicBezTo>
                <a:lnTo>
                  <a:pt x="226031" y="1150706"/>
                </a:lnTo>
                <a:lnTo>
                  <a:pt x="226031" y="0"/>
                </a:lnTo>
                <a:lnTo>
                  <a:pt x="10274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Полилиния 9"/>
          <p:cNvSpPr/>
          <p:nvPr userDrawn="1"/>
        </p:nvSpPr>
        <p:spPr>
          <a:xfrm flipH="1" flipV="1">
            <a:off x="-1588" y="1285875"/>
            <a:ext cx="246063" cy="5572125"/>
          </a:xfrm>
          <a:custGeom>
            <a:avLst/>
            <a:gdLst>
              <a:gd name="connsiteX0" fmla="*/ 10274 w 226031"/>
              <a:gd name="connsiteY0" fmla="*/ 0 h 1232899"/>
              <a:gd name="connsiteX1" fmla="*/ 0 w 226031"/>
              <a:gd name="connsiteY1" fmla="*/ 1232899 h 1232899"/>
              <a:gd name="connsiteX2" fmla="*/ 226031 w 226031"/>
              <a:gd name="connsiteY2" fmla="*/ 1150706 h 1232899"/>
              <a:gd name="connsiteX3" fmla="*/ 226031 w 226031"/>
              <a:gd name="connsiteY3" fmla="*/ 0 h 1232899"/>
              <a:gd name="connsiteX4" fmla="*/ 10274 w 226031"/>
              <a:gd name="connsiteY4" fmla="*/ 0 h 1232899"/>
              <a:gd name="connsiteX0" fmla="*/ 3425 w 278871"/>
              <a:gd name="connsiteY0" fmla="*/ 0 h 5572188"/>
              <a:gd name="connsiteX1" fmla="*/ 52840 w 278871"/>
              <a:gd name="connsiteY1" fmla="*/ 5572188 h 5572188"/>
              <a:gd name="connsiteX2" fmla="*/ 278871 w 278871"/>
              <a:gd name="connsiteY2" fmla="*/ 5489995 h 5572188"/>
              <a:gd name="connsiteX3" fmla="*/ 278871 w 278871"/>
              <a:gd name="connsiteY3" fmla="*/ 4339289 h 5572188"/>
              <a:gd name="connsiteX4" fmla="*/ 3425 w 278871"/>
              <a:gd name="connsiteY4" fmla="*/ 0 h 5572188"/>
              <a:gd name="connsiteX0" fmla="*/ 3425 w 278871"/>
              <a:gd name="connsiteY0" fmla="*/ 18427 h 5590615"/>
              <a:gd name="connsiteX1" fmla="*/ 52840 w 278871"/>
              <a:gd name="connsiteY1" fmla="*/ 5590615 h 5590615"/>
              <a:gd name="connsiteX2" fmla="*/ 278871 w 278871"/>
              <a:gd name="connsiteY2" fmla="*/ 5508422 h 5590615"/>
              <a:gd name="connsiteX3" fmla="*/ 272022 w 278871"/>
              <a:gd name="connsiteY3" fmla="*/ 0 h 5590615"/>
              <a:gd name="connsiteX4" fmla="*/ 3425 w 278871"/>
              <a:gd name="connsiteY4" fmla="*/ 18427 h 5590615"/>
              <a:gd name="connsiteX0" fmla="*/ 3425 w 278871"/>
              <a:gd name="connsiteY0" fmla="*/ 0 h 5572188"/>
              <a:gd name="connsiteX1" fmla="*/ 52840 w 278871"/>
              <a:gd name="connsiteY1" fmla="*/ 5572188 h 5572188"/>
              <a:gd name="connsiteX2" fmla="*/ 278871 w 278871"/>
              <a:gd name="connsiteY2" fmla="*/ 5489995 h 5572188"/>
              <a:gd name="connsiteX3" fmla="*/ 265173 w 278871"/>
              <a:gd name="connsiteY3" fmla="*/ 2 h 5572188"/>
              <a:gd name="connsiteX4" fmla="*/ 3425 w 278871"/>
              <a:gd name="connsiteY4" fmla="*/ 0 h 5572188"/>
              <a:gd name="connsiteX0" fmla="*/ 3425 w 278871"/>
              <a:gd name="connsiteY0" fmla="*/ 0 h 5572188"/>
              <a:gd name="connsiteX1" fmla="*/ 52840 w 278871"/>
              <a:gd name="connsiteY1" fmla="*/ 5572188 h 5572188"/>
              <a:gd name="connsiteX2" fmla="*/ 278871 w 278871"/>
              <a:gd name="connsiteY2" fmla="*/ 5489995 h 5572188"/>
              <a:gd name="connsiteX3" fmla="*/ 258324 w 278871"/>
              <a:gd name="connsiteY3" fmla="*/ 4 h 5572188"/>
              <a:gd name="connsiteX4" fmla="*/ 3425 w 278871"/>
              <a:gd name="connsiteY4" fmla="*/ 0 h 5572188"/>
              <a:gd name="connsiteX0" fmla="*/ 3425 w 278871"/>
              <a:gd name="connsiteY0" fmla="*/ 0 h 5572188"/>
              <a:gd name="connsiteX1" fmla="*/ 52840 w 278871"/>
              <a:gd name="connsiteY1" fmla="*/ 5572188 h 5572188"/>
              <a:gd name="connsiteX2" fmla="*/ 278871 w 278871"/>
              <a:gd name="connsiteY2" fmla="*/ 5489995 h 5572188"/>
              <a:gd name="connsiteX3" fmla="*/ 251475 w 278871"/>
              <a:gd name="connsiteY3" fmla="*/ 6 h 5572188"/>
              <a:gd name="connsiteX4" fmla="*/ 3425 w 278871"/>
              <a:gd name="connsiteY4" fmla="*/ 0 h 5572188"/>
              <a:gd name="connsiteX0" fmla="*/ 3425 w 278871"/>
              <a:gd name="connsiteY0" fmla="*/ 0 h 5572188"/>
              <a:gd name="connsiteX1" fmla="*/ 52840 w 278871"/>
              <a:gd name="connsiteY1" fmla="*/ 5572188 h 5572188"/>
              <a:gd name="connsiteX2" fmla="*/ 278871 w 278871"/>
              <a:gd name="connsiteY2" fmla="*/ 5489995 h 5572188"/>
              <a:gd name="connsiteX3" fmla="*/ 251475 w 278871"/>
              <a:gd name="connsiteY3" fmla="*/ 6 h 5572188"/>
              <a:gd name="connsiteX4" fmla="*/ 238155 w 278871"/>
              <a:gd name="connsiteY4" fmla="*/ 51 h 5572188"/>
              <a:gd name="connsiteX5" fmla="*/ 3425 w 278871"/>
              <a:gd name="connsiteY5" fmla="*/ 0 h 5572188"/>
              <a:gd name="connsiteX0" fmla="*/ 3425 w 280504"/>
              <a:gd name="connsiteY0" fmla="*/ 0 h 5572188"/>
              <a:gd name="connsiteX1" fmla="*/ 52840 w 280504"/>
              <a:gd name="connsiteY1" fmla="*/ 5572188 h 5572188"/>
              <a:gd name="connsiteX2" fmla="*/ 278871 w 280504"/>
              <a:gd name="connsiteY2" fmla="*/ 5489995 h 5572188"/>
              <a:gd name="connsiteX3" fmla="*/ 280504 w 280504"/>
              <a:gd name="connsiteY3" fmla="*/ 6 h 5572188"/>
              <a:gd name="connsiteX4" fmla="*/ 238155 w 280504"/>
              <a:gd name="connsiteY4" fmla="*/ 51 h 5572188"/>
              <a:gd name="connsiteX5" fmla="*/ 3425 w 280504"/>
              <a:gd name="connsiteY5" fmla="*/ 0 h 5572188"/>
              <a:gd name="connsiteX0" fmla="*/ 3425 w 246638"/>
              <a:gd name="connsiteY0" fmla="*/ 0 h 5572188"/>
              <a:gd name="connsiteX1" fmla="*/ 18974 w 246638"/>
              <a:gd name="connsiteY1" fmla="*/ 5572188 h 5572188"/>
              <a:gd name="connsiteX2" fmla="*/ 245005 w 246638"/>
              <a:gd name="connsiteY2" fmla="*/ 5489995 h 5572188"/>
              <a:gd name="connsiteX3" fmla="*/ 246638 w 246638"/>
              <a:gd name="connsiteY3" fmla="*/ 6 h 5572188"/>
              <a:gd name="connsiteX4" fmla="*/ 204289 w 246638"/>
              <a:gd name="connsiteY4" fmla="*/ 51 h 5572188"/>
              <a:gd name="connsiteX5" fmla="*/ 3425 w 246638"/>
              <a:gd name="connsiteY5" fmla="*/ 0 h 557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6638" h="5572188">
                <a:moveTo>
                  <a:pt x="3425" y="0"/>
                </a:moveTo>
                <a:cubicBezTo>
                  <a:pt x="0" y="410966"/>
                  <a:pt x="22399" y="5161222"/>
                  <a:pt x="18974" y="5572188"/>
                </a:cubicBezTo>
                <a:lnTo>
                  <a:pt x="245005" y="5489995"/>
                </a:lnTo>
                <a:cubicBezTo>
                  <a:pt x="245549" y="3659999"/>
                  <a:pt x="246094" y="1830002"/>
                  <a:pt x="246638" y="6"/>
                </a:cubicBezTo>
                <a:lnTo>
                  <a:pt x="204289" y="51"/>
                </a:lnTo>
                <a:lnTo>
                  <a:pt x="3425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49250" y="6492875"/>
            <a:ext cx="8137525" cy="22860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r>
              <a:rPr lang="ru-RU" smtClean="0"/>
              <a:t>©, В.В.Наумов, 2015</a:t>
            </a:r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0" r:id="rId1"/>
    <p:sldLayoutId id="2147483953" r:id="rId2"/>
    <p:sldLayoutId id="2147483961" r:id="rId3"/>
    <p:sldLayoutId id="2147483954" r:id="rId4"/>
    <p:sldLayoutId id="2147483955" r:id="rId5"/>
    <p:sldLayoutId id="2147483956" r:id="rId6"/>
    <p:sldLayoutId id="2147483957" r:id="rId7"/>
    <p:sldLayoutId id="2147483958" r:id="rId8"/>
    <p:sldLayoutId id="2147483959" r:id="rId9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Cambria" pitchFamily="18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mbria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mbria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mbria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mbr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mbr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mbr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mbr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mbria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79646"/>
        </a:buClr>
        <a:buSzPct val="80000"/>
        <a:buFont typeface="Wingdings 3" pitchFamily="18" charset="2"/>
        <a:buChar char="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C0C0C0"/>
        </a:buClr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" t="1047" r="265" b="961"/>
          <a:stretch/>
        </p:blipFill>
        <p:spPr>
          <a:xfrm>
            <a:off x="0" y="1291771"/>
            <a:ext cx="9144000" cy="5566229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0" y="-1"/>
            <a:ext cx="374816" cy="1291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e-BY"/>
          </a:p>
        </p:txBody>
      </p:sp>
      <p:sp>
        <p:nvSpPr>
          <p:cNvPr id="7" name="Прямоугольник 6"/>
          <p:cNvSpPr/>
          <p:nvPr/>
        </p:nvSpPr>
        <p:spPr>
          <a:xfrm>
            <a:off x="8021186" y="132172"/>
            <a:ext cx="1021214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e-BY"/>
          </a:p>
        </p:txBody>
      </p:sp>
      <p:sp>
        <p:nvSpPr>
          <p:cNvPr id="5" name="TextBox 4"/>
          <p:cNvSpPr txBox="1"/>
          <p:nvPr/>
        </p:nvSpPr>
        <p:spPr>
          <a:xfrm>
            <a:off x="772938" y="645885"/>
            <a:ext cx="7758855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300" b="1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Событие, которое нельзя пропустить этим летом!</a:t>
            </a:r>
            <a:endParaRPr lang="ru-RU" sz="2300" b="1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036821" y="207069"/>
            <a:ext cx="19687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e-learning.by</a:t>
            </a:r>
            <a:endParaRPr lang="be-BY" b="1" dirty="0"/>
          </a:p>
        </p:txBody>
      </p:sp>
    </p:spTree>
    <p:extLst>
      <p:ext uri="{BB962C8B-B14F-4D97-AF65-F5344CB8AC3E}">
        <p14:creationId xmlns:p14="http://schemas.microsoft.com/office/powerpoint/2010/main" val="1947587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40229" y="508001"/>
            <a:ext cx="7271658" cy="1509486"/>
          </a:xfrm>
          <a:noFill/>
        </p:spPr>
        <p:txBody>
          <a:bodyPr/>
          <a:lstStyle/>
          <a:p>
            <a:pPr marL="0" indent="0" algn="ctr">
              <a:buNone/>
            </a:pPr>
            <a:r>
              <a:rPr lang="ru-RU" sz="44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Две модели обучаемого в е-</a:t>
            </a:r>
            <a:r>
              <a:rPr lang="ru-RU" sz="4400" b="1" dirty="0" err="1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learning</a:t>
            </a:r>
            <a:endParaRPr lang="ru-RU" sz="44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2352072" y="5296124"/>
            <a:ext cx="4527699" cy="1557452"/>
          </a:xfrm>
          <a:prstGeom prst="rect">
            <a:avLst/>
          </a:prstGeom>
        </p:spPr>
        <p:txBody>
          <a:bodyPr>
            <a:normAutofit/>
          </a:bodyPr>
          <a:lstStyle/>
          <a:p>
            <a:pPr fontAlgn="auto">
              <a:spcBef>
                <a:spcPct val="20000"/>
              </a:spcBef>
              <a:spcAft>
                <a:spcPts val="0"/>
              </a:spcAft>
              <a:buClr>
                <a:schemeClr val="accent6"/>
              </a:buClr>
              <a:buSzPct val="80000"/>
              <a:buFont typeface="Wingdings 3" pitchFamily="18" charset="2"/>
              <a:buNone/>
              <a:defRPr/>
            </a:pPr>
            <a:r>
              <a:rPr lang="ru-RU" sz="1600" b="1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Владимир Наумов,</a:t>
            </a:r>
            <a:endParaRPr lang="en-US" sz="1600" b="1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spcBef>
                <a:spcPct val="20000"/>
              </a:spcBef>
              <a:spcAft>
                <a:spcPts val="0"/>
              </a:spcAft>
              <a:buClr>
                <a:schemeClr val="accent6"/>
              </a:buClr>
              <a:buSzPct val="80000"/>
              <a:buFont typeface="Wingdings 3" pitchFamily="18" charset="2"/>
              <a:buNone/>
              <a:defRPr/>
            </a:pPr>
            <a:r>
              <a:rPr lang="ru-RU" sz="1600" b="1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Научное предприятие  «ИНИС-СОФТ»</a:t>
            </a:r>
          </a:p>
          <a:p>
            <a:pPr fontAlgn="auto">
              <a:spcBef>
                <a:spcPct val="20000"/>
              </a:spcBef>
              <a:spcAft>
                <a:spcPts val="0"/>
              </a:spcAft>
              <a:buClr>
                <a:schemeClr val="accent6"/>
              </a:buClr>
              <a:buSzPct val="80000"/>
              <a:buFont typeface="Wingdings 3" pitchFamily="18" charset="2"/>
              <a:buNone/>
              <a:defRPr/>
            </a:pPr>
            <a:r>
              <a:rPr lang="ru-RU" sz="1600" b="1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Группа </a:t>
            </a:r>
            <a:r>
              <a:rPr lang="ru-RU" sz="1600" b="1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«Новое электронное образование»</a:t>
            </a:r>
          </a:p>
          <a:p>
            <a:pPr fontAlgn="auto">
              <a:spcBef>
                <a:spcPct val="20000"/>
              </a:spcBef>
              <a:spcAft>
                <a:spcPts val="0"/>
              </a:spcAft>
              <a:buClr>
                <a:schemeClr val="accent6"/>
              </a:buClr>
              <a:buSzPct val="80000"/>
              <a:buFont typeface="Wingdings 3" pitchFamily="18" charset="2"/>
              <a:buNone/>
              <a:defRPr/>
            </a:pPr>
            <a:r>
              <a:rPr lang="en-US" sz="1600" b="1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nww59@mail.ru</a:t>
            </a:r>
            <a:endParaRPr lang="ru-RU" sz="1600" b="1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spcBef>
                <a:spcPct val="20000"/>
              </a:spcBef>
              <a:spcAft>
                <a:spcPts val="0"/>
              </a:spcAft>
              <a:buClr>
                <a:schemeClr val="accent6"/>
              </a:buClr>
              <a:buSzPct val="80000"/>
              <a:buFont typeface="Wingdings 3" pitchFamily="18" charset="2"/>
              <a:buNone/>
              <a:defRPr/>
            </a:pPr>
            <a:r>
              <a:rPr lang="en-US" sz="1600" b="1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http://</a:t>
            </a:r>
            <a:r>
              <a:rPr lang="en-US" sz="1600" b="1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vnaumov.blogspot.com</a:t>
            </a:r>
            <a:endParaRPr lang="ru-RU" sz="1600" b="1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spcBef>
                <a:spcPct val="20000"/>
              </a:spcBef>
              <a:spcAft>
                <a:spcPts val="0"/>
              </a:spcAft>
              <a:buClr>
                <a:schemeClr val="accent6"/>
              </a:buClr>
              <a:buSzPct val="80000"/>
              <a:buFont typeface="Wingdings 3" pitchFamily="18" charset="2"/>
              <a:buNone/>
              <a:defRPr/>
            </a:pPr>
            <a:endParaRPr lang="ru-RU" sz="1200" b="1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75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427" y="4659086"/>
            <a:ext cx="1916645" cy="2031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Объект 2"/>
          <p:cNvSpPr>
            <a:spLocks noGrp="1"/>
          </p:cNvSpPr>
          <p:nvPr>
            <p:ph sz="half" idx="1"/>
          </p:nvPr>
        </p:nvSpPr>
        <p:spPr>
          <a:xfrm>
            <a:off x="1277256" y="2166258"/>
            <a:ext cx="7866744" cy="2492828"/>
          </a:xfrm>
        </p:spPr>
        <p:txBody>
          <a:bodyPr/>
          <a:lstStyle/>
          <a:p>
            <a:pPr algn="r">
              <a:buFont typeface="Arial" panose="020B0604020202020204" pitchFamily="34" charset="0"/>
              <a:buChar char="•"/>
            </a:pPr>
            <a:r>
              <a:rPr lang="ru-RU" sz="1800" dirty="0" smtClean="0"/>
              <a:t>Традиционное </a:t>
            </a:r>
            <a:r>
              <a:rPr lang="ru-RU" sz="1800" dirty="0"/>
              <a:t>и альтернативное обучение: два подхода к содержанию обучения (учебной дисциплины</a:t>
            </a:r>
            <a:r>
              <a:rPr lang="ru-RU" sz="1800" dirty="0" smtClean="0"/>
              <a:t>).</a:t>
            </a:r>
          </a:p>
          <a:p>
            <a:pPr algn="r">
              <a:buFont typeface="Arial" panose="020B0604020202020204" pitchFamily="34" charset="0"/>
              <a:buChar char="•"/>
            </a:pPr>
            <a:r>
              <a:rPr lang="ru-RU" sz="1800" dirty="0" smtClean="0"/>
              <a:t>Есть </a:t>
            </a:r>
            <a:r>
              <a:rPr lang="ru-RU" sz="1800" dirty="0"/>
              <a:t>ли в наших учебных заведениях модели </a:t>
            </a:r>
            <a:r>
              <a:rPr lang="ru-RU" sz="1800" dirty="0" smtClean="0"/>
              <a:t>обучаемых?</a:t>
            </a:r>
          </a:p>
          <a:p>
            <a:pPr algn="r">
              <a:buFont typeface="Arial" panose="020B0604020202020204" pitchFamily="34" charset="0"/>
              <a:buChar char="•"/>
            </a:pPr>
            <a:r>
              <a:rPr lang="ru-RU" sz="1800" dirty="0" smtClean="0"/>
              <a:t>Три </a:t>
            </a:r>
            <a:r>
              <a:rPr lang="ru-RU" sz="1800" dirty="0"/>
              <a:t>подмодели одного учащегося в дидактической </a:t>
            </a:r>
            <a:r>
              <a:rPr lang="ru-RU" sz="1800" dirty="0" smtClean="0"/>
              <a:t>инженерии</a:t>
            </a:r>
          </a:p>
          <a:p>
            <a:pPr algn="r">
              <a:buFont typeface="Arial" panose="020B0604020202020204" pitchFamily="34" charset="0"/>
              <a:buChar char="•"/>
            </a:pPr>
            <a:r>
              <a:rPr lang="ru-RU" sz="1800" dirty="0" smtClean="0"/>
              <a:t>Альтернативная </a:t>
            </a:r>
            <a:r>
              <a:rPr lang="ru-RU" sz="1800" dirty="0"/>
              <a:t>модель учащегося во французских педагогических мастерских и технологии развивающего </a:t>
            </a:r>
            <a:r>
              <a:rPr lang="ru-RU" sz="1800" dirty="0" smtClean="0"/>
              <a:t>диалога.</a:t>
            </a:r>
          </a:p>
          <a:p>
            <a:pPr algn="r">
              <a:buFont typeface="Arial" panose="020B0604020202020204" pitchFamily="34" charset="0"/>
              <a:buChar char="•"/>
            </a:pPr>
            <a:r>
              <a:rPr lang="ru-RU" sz="1800" dirty="0" smtClean="0"/>
              <a:t>Умение </a:t>
            </a:r>
            <a:r>
              <a:rPr lang="ru-RU" sz="1800" dirty="0"/>
              <a:t>— цель обучения. Механизмы </a:t>
            </a:r>
            <a:r>
              <a:rPr lang="ru-RU" sz="1800" dirty="0" smtClean="0"/>
              <a:t>обучения </a:t>
            </a:r>
            <a:r>
              <a:rPr lang="ru-RU" sz="1800" dirty="0"/>
              <a:t>в традиционном и альтернативном подходе.</a:t>
            </a:r>
          </a:p>
        </p:txBody>
      </p:sp>
    </p:spTree>
    <p:extLst>
      <p:ext uri="{BB962C8B-B14F-4D97-AF65-F5344CB8AC3E}">
        <p14:creationId xmlns:p14="http://schemas.microsoft.com/office/powerpoint/2010/main" val="64875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Два тренда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44502718"/>
              </p:ext>
            </p:extLst>
          </p:nvPr>
        </p:nvGraphicFramePr>
        <p:xfrm>
          <a:off x="558120" y="1861004"/>
          <a:ext cx="8412162" cy="3596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06081"/>
                <a:gridCol w="4206081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Инженерный подход</a:t>
                      </a:r>
                      <a:endParaRPr lang="be-BY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Диалогический поход</a:t>
                      </a:r>
                      <a:endParaRPr lang="be-BY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Методология</a:t>
                      </a:r>
                      <a:r>
                        <a:rPr lang="ru-RU" sz="2800" baseline="0" dirty="0" smtClean="0"/>
                        <a:t> когнитивных наук: искусственного интеллекта, когнитивной психологии, </a:t>
                      </a:r>
                      <a:r>
                        <a:rPr lang="ru-RU" sz="2800" baseline="0" dirty="0" err="1" smtClean="0"/>
                        <a:t>нейробиологии</a:t>
                      </a:r>
                      <a:r>
                        <a:rPr lang="ru-RU" sz="2800" baseline="0" dirty="0" smtClean="0"/>
                        <a:t> (нейрофизиологии)</a:t>
                      </a:r>
                      <a:endParaRPr lang="be-BY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Методологии мета(транс)лингвистки, культурологии, теорий дискурса, структурализма, конструктивизма, </a:t>
                      </a:r>
                      <a:r>
                        <a:rPr lang="ru-RU" sz="2800" dirty="0" err="1" smtClean="0"/>
                        <a:t>деконструктивизма</a:t>
                      </a:r>
                      <a:endParaRPr lang="be-BY" sz="2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©, В.В.Наумов, 2015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54E569-3D71-48C2-8D5B-E917022479C5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5761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7997" y="223838"/>
            <a:ext cx="8555718" cy="725487"/>
          </a:xfrm>
        </p:spPr>
        <p:txBody>
          <a:bodyPr/>
          <a:lstStyle/>
          <a:p>
            <a:r>
              <a:rPr lang="ru-RU" sz="4200" dirty="0" smtClean="0"/>
              <a:t>Ищу минимум 4-х помощников</a:t>
            </a:r>
            <a:endParaRPr lang="ru-RU" sz="42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199" y="1600200"/>
            <a:ext cx="8411029" cy="3145971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От помощников ожидается:</a:t>
            </a:r>
          </a:p>
          <a:p>
            <a:pPr marL="514350" indent="-514350">
              <a:buAutoNum type="arabicPeriod"/>
            </a:pPr>
            <a:r>
              <a:rPr lang="ru-RU" dirty="0" smtClean="0"/>
              <a:t>Высокая активность</a:t>
            </a:r>
          </a:p>
          <a:p>
            <a:pPr marL="514350" indent="-514350">
              <a:buAutoNum type="arabicPeriod"/>
            </a:pPr>
            <a:r>
              <a:rPr lang="ru-RU" dirty="0" smtClean="0"/>
              <a:t>Обязательное участие в выполнении </a:t>
            </a:r>
            <a:r>
              <a:rPr lang="be-BY" dirty="0" smtClean="0"/>
              <a:t>упражнен</a:t>
            </a:r>
            <a:r>
              <a:rPr lang="ru-RU" dirty="0" smtClean="0"/>
              <a:t>и</a:t>
            </a:r>
            <a:r>
              <a:rPr lang="be-BY" dirty="0" smtClean="0"/>
              <a:t>й</a:t>
            </a:r>
            <a:endParaRPr lang="ru-RU" dirty="0" smtClean="0"/>
          </a:p>
          <a:p>
            <a:pPr marL="514350" indent="-514350">
              <a:buAutoNum type="arabicPeriod"/>
            </a:pPr>
            <a:r>
              <a:rPr lang="ru-RU" dirty="0" smtClean="0"/>
              <a:t>Наличие настроенной гарнитуры и готовность общаться </a:t>
            </a:r>
            <a:r>
              <a:rPr lang="ru-RU" dirty="0" smtClean="0"/>
              <a:t>устно</a:t>
            </a:r>
          </a:p>
          <a:p>
            <a:pPr marL="514350" indent="-514350">
              <a:buAutoNum type="arabicPeriod"/>
            </a:pPr>
            <a:r>
              <a:rPr lang="ru-RU" dirty="0" smtClean="0"/>
              <a:t>Наличие подключенной мыши</a:t>
            </a:r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54E569-3D71-48C2-8D5B-E917022479C5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©, В.В.Наумов, 2015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90882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Закончите мысль в чате …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71713" y="1803401"/>
            <a:ext cx="8411029" cy="2173514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Содержание обучения (учебной дисциплины) – это …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54E569-3D71-48C2-8D5B-E917022479C5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©, В.В.Наумов, 2015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5681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Содержание обучения - это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54E569-3D71-48C2-8D5B-E917022479C5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6997120"/>
              </p:ext>
            </p:extLst>
          </p:nvPr>
        </p:nvGraphicFramePr>
        <p:xfrm>
          <a:off x="333831" y="1058091"/>
          <a:ext cx="8694054" cy="5669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28454"/>
                <a:gridCol w="4165600"/>
              </a:tblGrid>
              <a:tr h="449036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/>
                        <a:t>№ 1</a:t>
                      </a:r>
                      <a:endParaRPr lang="be-BY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/>
                        <a:t>№ 2</a:t>
                      </a:r>
                      <a:endParaRPr lang="be-BY" sz="2400" b="1" dirty="0"/>
                    </a:p>
                  </a:txBody>
                  <a:tcPr/>
                </a:tc>
              </a:tr>
              <a:tr h="469991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 smtClean="0"/>
                        <a:t>Система умственных</a:t>
                      </a:r>
                      <a:r>
                        <a:rPr lang="ru-RU" sz="2800" baseline="0" dirty="0" smtClean="0"/>
                        <a:t> и практических действий, а также способов принятия решений </a:t>
                      </a:r>
                      <a:r>
                        <a:rPr lang="ru-RU" sz="2800" dirty="0" smtClean="0"/>
                        <a:t>в ходе выполнения учебных задач </a:t>
                      </a:r>
                      <a:r>
                        <a:rPr lang="ru-RU" sz="28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на основе фиксированного объема знаний, </a:t>
                      </a:r>
                    </a:p>
                    <a:p>
                      <a:pPr marL="531813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28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поименованных в учебной программе,</a:t>
                      </a:r>
                    </a:p>
                    <a:p>
                      <a:pPr marL="531813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28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изложенных в средствах обучения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ru-RU" sz="2800" dirty="0" smtClean="0"/>
                        <a:t>Совокупность имеющихся  знаний</a:t>
                      </a:r>
                      <a:r>
                        <a:rPr lang="ru-RU" sz="2800" baseline="0" dirty="0" smtClean="0"/>
                        <a:t> и опыта </a:t>
                      </a:r>
                      <a:r>
                        <a:rPr lang="ru-RU" sz="2800" dirty="0" smtClean="0"/>
                        <a:t>учащегося и</a:t>
                      </a:r>
                      <a:r>
                        <a:rPr lang="ru-RU" sz="2800" baseline="0" dirty="0" smtClean="0"/>
                        <a:t> их </a:t>
                      </a:r>
                      <a:r>
                        <a:rPr lang="ru-RU" sz="2800" baseline="0" dirty="0" err="1" smtClean="0"/>
                        <a:t>переструктурирование</a:t>
                      </a:r>
                      <a:r>
                        <a:rPr lang="ru-RU" sz="2800" baseline="0" dirty="0" smtClean="0"/>
                        <a:t> и </a:t>
                      </a:r>
                      <a:r>
                        <a:rPr lang="ru-RU" sz="2800" dirty="0" smtClean="0"/>
                        <a:t>приращение </a:t>
                      </a:r>
                      <a:r>
                        <a:rPr lang="ru-RU" sz="28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в ходе его взаимодействия с </a:t>
                      </a:r>
                    </a:p>
                    <a:p>
                      <a:pPr marL="536575" indent="-361950">
                        <a:buFont typeface="Arial" panose="020B0604020202020204" pitchFamily="34" charset="0"/>
                        <a:buChar char="•"/>
                      </a:pPr>
                      <a:r>
                        <a:rPr lang="ru-RU" sz="28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учебным </a:t>
                      </a:r>
                      <a:r>
                        <a:rPr lang="ru-RU" sz="28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(культурным) контентом</a:t>
                      </a:r>
                      <a:endParaRPr lang="ru-RU" sz="280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  <a:p>
                      <a:pPr marL="536575" indent="-361950">
                        <a:buFont typeface="Arial" panose="020B0604020202020204" pitchFamily="34" charset="0"/>
                        <a:buChar char="•"/>
                      </a:pPr>
                      <a:r>
                        <a:rPr lang="ru-RU" sz="28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другими участниками учебного процесса</a:t>
                      </a:r>
                    </a:p>
                    <a:p>
                      <a:pPr marL="536575" indent="-361950">
                        <a:buFont typeface="Arial" panose="020B0604020202020204" pitchFamily="34" charset="0"/>
                        <a:buChar char="•"/>
                      </a:pPr>
                      <a:r>
                        <a:rPr lang="ru-RU" sz="28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с самим собой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5681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5424" y="136752"/>
            <a:ext cx="8715376" cy="725487"/>
          </a:xfrm>
        </p:spPr>
        <p:txBody>
          <a:bodyPr/>
          <a:lstStyle/>
          <a:p>
            <a:r>
              <a:rPr lang="ru-RU" sz="4100" dirty="0" smtClean="0"/>
              <a:t>Какое определение правильнее?</a:t>
            </a:r>
            <a:endParaRPr lang="ru-RU" sz="41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4571" y="4281715"/>
            <a:ext cx="8411029" cy="1748970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 smtClean="0"/>
              <a:t>Более обоснованным (правильным) является</a:t>
            </a:r>
          </a:p>
          <a:p>
            <a:pPr marL="806450"/>
            <a:r>
              <a:rPr lang="ru-RU" sz="2400" dirty="0" smtClean="0"/>
              <a:t>Определение № 1</a:t>
            </a:r>
          </a:p>
          <a:p>
            <a:pPr marL="806450"/>
            <a:r>
              <a:rPr lang="ru-RU" sz="2400" dirty="0" smtClean="0"/>
              <a:t>Определение </a:t>
            </a:r>
            <a:r>
              <a:rPr lang="ru-RU" sz="2400" dirty="0"/>
              <a:t>№ </a:t>
            </a:r>
            <a:r>
              <a:rPr lang="ru-RU" sz="2400" dirty="0" smtClean="0"/>
              <a:t>2</a:t>
            </a:r>
          </a:p>
          <a:p>
            <a:pPr marL="806450"/>
            <a:r>
              <a:rPr lang="ru-RU" sz="2400" dirty="0" smtClean="0"/>
              <a:t>Оба достаточно </a:t>
            </a:r>
            <a:r>
              <a:rPr lang="ru-RU" sz="2400" dirty="0" smtClean="0"/>
              <a:t>обоснованы</a:t>
            </a:r>
          </a:p>
          <a:p>
            <a:pPr marL="806450"/>
            <a:r>
              <a:rPr lang="ru-RU" sz="2400" dirty="0"/>
              <a:t>Оба </a:t>
            </a:r>
            <a:r>
              <a:rPr lang="ru-RU" sz="2400" dirty="0" smtClean="0"/>
              <a:t>безосновательны</a:t>
            </a:r>
            <a:endParaRPr lang="ru-RU" sz="2400" dirty="0"/>
          </a:p>
          <a:p>
            <a:pPr marL="0" indent="0">
              <a:buNone/>
            </a:pPr>
            <a:endParaRPr lang="ru-RU" sz="2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54E569-3D71-48C2-8D5B-E917022479C5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082415"/>
              </p:ext>
            </p:extLst>
          </p:nvPr>
        </p:nvGraphicFramePr>
        <p:xfrm>
          <a:off x="478973" y="874484"/>
          <a:ext cx="8490857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5256"/>
                <a:gridCol w="4165601"/>
              </a:tblGrid>
              <a:tr h="293533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№ 1</a:t>
                      </a:r>
                      <a:endParaRPr lang="be-B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№ 2</a:t>
                      </a:r>
                      <a:endParaRPr lang="be-BY" dirty="0"/>
                    </a:p>
                  </a:txBody>
                  <a:tcPr/>
                </a:tc>
              </a:tr>
              <a:tr h="282341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Система умственных</a:t>
                      </a:r>
                      <a:r>
                        <a:rPr lang="ru-RU" sz="2000" baseline="0" dirty="0" smtClean="0"/>
                        <a:t> и практических действий, а также способов принятия решений </a:t>
                      </a:r>
                      <a:r>
                        <a:rPr lang="ru-RU" sz="2000" dirty="0" smtClean="0"/>
                        <a:t>в ходе выполнения учебных задач </a:t>
                      </a:r>
                      <a:r>
                        <a:rPr lang="ru-RU" sz="20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на основе фиксированного объема знаний, </a:t>
                      </a:r>
                    </a:p>
                    <a:p>
                      <a:pPr marL="531813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поименованных в учебной программе,</a:t>
                      </a:r>
                    </a:p>
                    <a:p>
                      <a:pPr marL="531813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изложенных в средствах обучения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ru-RU" sz="2000" dirty="0" smtClean="0"/>
                        <a:t>Совокупность имеющихся  знаний</a:t>
                      </a:r>
                      <a:r>
                        <a:rPr lang="ru-RU" sz="2000" baseline="0" dirty="0" smtClean="0"/>
                        <a:t> и опыта </a:t>
                      </a:r>
                      <a:r>
                        <a:rPr lang="ru-RU" sz="2000" dirty="0" smtClean="0"/>
                        <a:t>учащегося, </a:t>
                      </a:r>
                      <a:r>
                        <a:rPr lang="ru-RU" sz="2000" baseline="0" dirty="0" smtClean="0"/>
                        <a:t>их </a:t>
                      </a:r>
                      <a:r>
                        <a:rPr lang="ru-RU" sz="2000" baseline="0" dirty="0" err="1" smtClean="0"/>
                        <a:t>переструктурирование</a:t>
                      </a:r>
                      <a:r>
                        <a:rPr lang="ru-RU" sz="2000" baseline="0" dirty="0" smtClean="0"/>
                        <a:t> и </a:t>
                      </a:r>
                      <a:r>
                        <a:rPr lang="ru-RU" sz="2000" dirty="0" smtClean="0"/>
                        <a:t>приращение </a:t>
                      </a:r>
                      <a:r>
                        <a:rPr lang="ru-RU" sz="20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в ходе взаимодействия с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учебным </a:t>
                      </a:r>
                      <a:r>
                        <a:rPr lang="ru-RU" sz="20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(культурным) контентом</a:t>
                      </a:r>
                      <a:endParaRPr lang="ru-RU" sz="200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другими участниками учебного процесса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с самим собой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8309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Какое «ближе к телу»?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32971" y="5011056"/>
            <a:ext cx="8411029" cy="1571171"/>
          </a:xfrm>
        </p:spPr>
        <p:txBody>
          <a:bodyPr/>
          <a:lstStyle/>
          <a:p>
            <a:pPr marL="0" indent="0">
              <a:buNone/>
            </a:pPr>
            <a:r>
              <a:rPr lang="ru-RU" sz="2600" dirty="0" smtClean="0"/>
              <a:t>Какое из этих определений содержательно ближе к тому, что написали в чате вы?</a:t>
            </a:r>
          </a:p>
          <a:p>
            <a:pPr marL="806450"/>
            <a:r>
              <a:rPr lang="ru-RU" sz="2600" dirty="0" smtClean="0"/>
              <a:t>Определение № 1</a:t>
            </a:r>
          </a:p>
          <a:p>
            <a:pPr marL="806450"/>
            <a:r>
              <a:rPr lang="ru-RU" sz="2600" dirty="0" smtClean="0"/>
              <a:t>Определение </a:t>
            </a:r>
            <a:r>
              <a:rPr lang="ru-RU" sz="2600" dirty="0"/>
              <a:t>№ </a:t>
            </a:r>
            <a:r>
              <a:rPr lang="ru-RU" sz="2600" dirty="0" smtClean="0"/>
              <a:t>2</a:t>
            </a:r>
            <a:endParaRPr lang="ru-RU" sz="2600" dirty="0"/>
          </a:p>
          <a:p>
            <a:pPr marL="0" indent="0">
              <a:buNone/>
            </a:pPr>
            <a:endParaRPr lang="ru-RU" sz="2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54E569-3D71-48C2-8D5B-E917022479C5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109629"/>
              </p:ext>
            </p:extLst>
          </p:nvPr>
        </p:nvGraphicFramePr>
        <p:xfrm>
          <a:off x="537030" y="1150257"/>
          <a:ext cx="8490857" cy="381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59084"/>
                <a:gridCol w="3831773"/>
              </a:tblGrid>
              <a:tr h="22860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№ 1</a:t>
                      </a:r>
                      <a:endParaRPr lang="be-B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№ 2</a:t>
                      </a:r>
                      <a:endParaRPr lang="be-BY" dirty="0"/>
                    </a:p>
                  </a:txBody>
                  <a:tcPr/>
                </a:tc>
              </a:tr>
              <a:tr h="329006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dirty="0" smtClean="0"/>
                        <a:t>Система умственных</a:t>
                      </a:r>
                      <a:r>
                        <a:rPr lang="ru-RU" sz="2200" baseline="0" dirty="0" smtClean="0"/>
                        <a:t> и практических действий, а также способов принятия решений </a:t>
                      </a:r>
                      <a:r>
                        <a:rPr lang="ru-RU" sz="2200" dirty="0" smtClean="0"/>
                        <a:t>в ходе выполнения учебных задач </a:t>
                      </a:r>
                      <a:r>
                        <a:rPr lang="ru-RU" sz="2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на основе фиксированного объема знаний, </a:t>
                      </a:r>
                    </a:p>
                    <a:p>
                      <a:pPr marL="531813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2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поименованных в учебной программе,</a:t>
                      </a:r>
                    </a:p>
                    <a:p>
                      <a:pPr marL="531813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2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представленных в средствах обучения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ru-RU" sz="2200" dirty="0" smtClean="0"/>
                        <a:t>Совокупность имеющихся  знаний</a:t>
                      </a:r>
                      <a:r>
                        <a:rPr lang="ru-RU" sz="2200" baseline="0" dirty="0" smtClean="0"/>
                        <a:t> и опыта </a:t>
                      </a:r>
                      <a:r>
                        <a:rPr lang="ru-RU" sz="2200" dirty="0" smtClean="0"/>
                        <a:t>учащегося, </a:t>
                      </a:r>
                      <a:r>
                        <a:rPr lang="ru-RU" sz="2200" baseline="0" dirty="0" smtClean="0"/>
                        <a:t>их </a:t>
                      </a:r>
                      <a:r>
                        <a:rPr lang="ru-RU" sz="2200" baseline="0" dirty="0" err="1" smtClean="0"/>
                        <a:t>переструктурирование</a:t>
                      </a:r>
                      <a:r>
                        <a:rPr lang="ru-RU" sz="2200" baseline="0" dirty="0" smtClean="0"/>
                        <a:t> и </a:t>
                      </a:r>
                      <a:r>
                        <a:rPr lang="ru-RU" sz="2200" dirty="0" smtClean="0"/>
                        <a:t>приращение </a:t>
                      </a:r>
                      <a:r>
                        <a:rPr lang="ru-RU" sz="2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в ходе его взаимодействия с </a:t>
                      </a:r>
                    </a:p>
                    <a:p>
                      <a:pPr marL="536575" indent="-361950">
                        <a:buFont typeface="Arial" panose="020B0604020202020204" pitchFamily="34" charset="0"/>
                        <a:buChar char="•"/>
                      </a:pPr>
                      <a:r>
                        <a:rPr lang="ru-RU" sz="2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учебным контентом</a:t>
                      </a:r>
                    </a:p>
                    <a:p>
                      <a:pPr marL="536575" indent="-361950">
                        <a:buFont typeface="Arial" panose="020B0604020202020204" pitchFamily="34" charset="0"/>
                        <a:buChar char="•"/>
                      </a:pPr>
                      <a:r>
                        <a:rPr lang="ru-RU" sz="2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другими участниками учебного процесса</a:t>
                      </a:r>
                    </a:p>
                    <a:p>
                      <a:pPr marL="536575" indent="-361950">
                        <a:buFont typeface="Arial" panose="020B0604020202020204" pitchFamily="34" charset="0"/>
                        <a:buChar char="•"/>
                      </a:pPr>
                      <a:r>
                        <a:rPr lang="ru-RU" sz="2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с самим собой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0416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97542" y="2688772"/>
            <a:ext cx="5304971" cy="4009571"/>
          </a:xfrm>
        </p:spPr>
        <p:txBody>
          <a:bodyPr/>
          <a:lstStyle/>
          <a:p>
            <a:pPr marL="0" indent="0">
              <a:buNone/>
            </a:pPr>
            <a:r>
              <a:rPr lang="ru-RU" sz="2600" dirty="0" smtClean="0"/>
              <a:t>Сравним</a:t>
            </a:r>
          </a:p>
          <a:p>
            <a:pPr marL="514350" indent="-514350">
              <a:buAutoNum type="arabicPeriod"/>
            </a:pPr>
            <a:r>
              <a:rPr lang="ru-RU" sz="2600" dirty="0" smtClean="0"/>
              <a:t>Что общего?</a:t>
            </a:r>
          </a:p>
          <a:p>
            <a:pPr marL="514350" indent="-514350">
              <a:buAutoNum type="arabicPeriod"/>
            </a:pPr>
            <a:r>
              <a:rPr lang="ru-RU" sz="2600" dirty="0" smtClean="0"/>
              <a:t>В чем отличия?</a:t>
            </a:r>
          </a:p>
          <a:p>
            <a:pPr marL="514350" indent="-514350">
              <a:buAutoNum type="arabicPeriod"/>
            </a:pPr>
            <a:r>
              <a:rPr lang="ru-RU" sz="2600" dirty="0" smtClean="0"/>
              <a:t>Что бы уточнили/ дополнили/сократили в другом?</a:t>
            </a:r>
          </a:p>
          <a:p>
            <a:pPr marL="514350" indent="-514350">
              <a:buAutoNum type="arabicPeriod"/>
            </a:pPr>
            <a:r>
              <a:rPr lang="ru-RU" sz="2600" dirty="0" smtClean="0"/>
              <a:t>Что бы позаимствовали в свое; уточнили</a:t>
            </a:r>
            <a:r>
              <a:rPr lang="ru-RU" sz="2600" dirty="0"/>
              <a:t>/ дополнили/сократили</a:t>
            </a:r>
            <a:r>
              <a:rPr lang="ru-RU" sz="2600" dirty="0" smtClean="0"/>
              <a:t> в своем?</a:t>
            </a:r>
          </a:p>
          <a:p>
            <a:pPr marL="514350" indent="-514350">
              <a:buAutoNum type="arabicPeriod"/>
            </a:pPr>
            <a:endParaRPr lang="ru-RU" sz="2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54E569-3D71-48C2-8D5B-E917022479C5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9427604"/>
              </p:ext>
            </p:extLst>
          </p:nvPr>
        </p:nvGraphicFramePr>
        <p:xfrm>
          <a:off x="3374118" y="0"/>
          <a:ext cx="5769882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66037"/>
                <a:gridCol w="2603845"/>
              </a:tblGrid>
              <a:tr h="237355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Система умственных</a:t>
                      </a:r>
                      <a:r>
                        <a:rPr lang="ru-RU" sz="180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 и практических действий, а также способов принятия решений </a:t>
                      </a:r>
                      <a:r>
                        <a:rPr lang="ru-RU" sz="18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в ходе выполнения учебных задач </a:t>
                      </a:r>
                      <a:r>
                        <a:rPr lang="ru-RU" sz="1800" dirty="0" smtClean="0"/>
                        <a:t>на основе фиксированного объема знаний, </a:t>
                      </a:r>
                    </a:p>
                    <a:p>
                      <a:pPr marL="531813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800" dirty="0" smtClean="0"/>
                        <a:t>поименованных в учебной программе,</a:t>
                      </a:r>
                    </a:p>
                    <a:p>
                      <a:pPr marL="531813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800" dirty="0" smtClean="0"/>
                        <a:t>изложенных в средствах обучения</a:t>
                      </a: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ru-RU" sz="18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Совокупность имеющихся  знаний</a:t>
                      </a:r>
                      <a:r>
                        <a:rPr lang="ru-RU" sz="180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 и опыта </a:t>
                      </a:r>
                      <a:r>
                        <a:rPr lang="ru-RU" sz="18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учащегося, </a:t>
                      </a:r>
                      <a:r>
                        <a:rPr lang="ru-RU" sz="180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их </a:t>
                      </a:r>
                      <a:r>
                        <a:rPr lang="ru-RU" sz="1800" baseline="0" dirty="0" err="1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переструктурирование</a:t>
                      </a:r>
                      <a:r>
                        <a:rPr lang="ru-RU" sz="180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 и </a:t>
                      </a:r>
                      <a:r>
                        <a:rPr lang="ru-RU" sz="18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приращение </a:t>
                      </a:r>
                      <a:r>
                        <a:rPr lang="ru-RU" sz="1800" dirty="0" smtClean="0"/>
                        <a:t>в ходе взаимодействия с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 smtClean="0"/>
                        <a:t>учебным контентом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 smtClean="0"/>
                        <a:t>другими участниками учебного процесса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 smtClean="0"/>
                        <a:t>с самим собой</a:t>
                      </a: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327026" y="296408"/>
            <a:ext cx="3083831" cy="1111478"/>
          </a:xfrm>
        </p:spPr>
        <p:txBody>
          <a:bodyPr/>
          <a:lstStyle/>
          <a:p>
            <a:r>
              <a:rPr lang="ru-RU" dirty="0" smtClean="0"/>
              <a:t>Трудимся все!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7575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Два подхода к содержанию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54E569-3D71-48C2-8D5B-E917022479C5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392954"/>
              </p:ext>
            </p:extLst>
          </p:nvPr>
        </p:nvGraphicFramePr>
        <p:xfrm>
          <a:off x="391885" y="1097280"/>
          <a:ext cx="8650515" cy="5760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13943"/>
                <a:gridCol w="4136572"/>
              </a:tblGrid>
              <a:tr h="388133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Традиционный подход</a:t>
                      </a:r>
                      <a:endParaRPr lang="be-BY" sz="2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Альтернативный подход</a:t>
                      </a:r>
                      <a:endParaRPr lang="be-BY" sz="2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218077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/>
                        <a:t>Система умственных</a:t>
                      </a:r>
                      <a:r>
                        <a:rPr lang="ru-RU" sz="1800" baseline="0" dirty="0" smtClean="0"/>
                        <a:t> и практических действий, а также способов принятия решений </a:t>
                      </a:r>
                      <a:r>
                        <a:rPr lang="ru-RU" sz="1800" dirty="0" smtClean="0"/>
                        <a:t>в ходе выполнения учебных задач на основе фиксированного объема знаний, </a:t>
                      </a:r>
                    </a:p>
                    <a:p>
                      <a:pPr marL="531813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800" dirty="0" smtClean="0"/>
                        <a:t>поименованных в учебной программе,</a:t>
                      </a:r>
                    </a:p>
                    <a:p>
                      <a:pPr marL="531813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800" dirty="0" smtClean="0"/>
                        <a:t>представленных в средствах обучения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ru-RU" sz="1800" dirty="0" smtClean="0"/>
                        <a:t>Совокупность имеющихся  знаний</a:t>
                      </a:r>
                      <a:r>
                        <a:rPr lang="ru-RU" sz="1800" baseline="0" dirty="0" smtClean="0"/>
                        <a:t> и опыта </a:t>
                      </a:r>
                      <a:r>
                        <a:rPr lang="ru-RU" sz="1800" dirty="0" smtClean="0"/>
                        <a:t>учащегося, </a:t>
                      </a:r>
                      <a:r>
                        <a:rPr lang="ru-RU" sz="1800" baseline="0" dirty="0" smtClean="0"/>
                        <a:t>их </a:t>
                      </a:r>
                      <a:r>
                        <a:rPr lang="ru-RU" sz="1800" baseline="0" dirty="0" err="1" smtClean="0"/>
                        <a:t>переструктурирование</a:t>
                      </a:r>
                      <a:r>
                        <a:rPr lang="ru-RU" sz="1800" baseline="0" dirty="0" smtClean="0"/>
                        <a:t> и </a:t>
                      </a:r>
                      <a:r>
                        <a:rPr lang="ru-RU" sz="1800" dirty="0" smtClean="0"/>
                        <a:t>приращение в ходе взаимодействия с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 smtClean="0"/>
                        <a:t>учебным контентом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 smtClean="0"/>
                        <a:t>другими участниками учебного процесса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 smtClean="0"/>
                        <a:t>с самим собой</a:t>
                      </a:r>
                    </a:p>
                  </a:txBody>
                  <a:tcPr/>
                </a:tc>
              </a:tr>
              <a:tr h="11313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2400" dirty="0" smtClean="0"/>
                        <a:t>Содержание дисциплины </a:t>
                      </a:r>
                      <a:r>
                        <a:rPr lang="ru-RU" sz="2400" baseline="0" dirty="0" smtClean="0"/>
                        <a:t>создано предшествующими поколениями и является внешним по отношению к учащемуся содержанием. Источник знаний лежит вовне ученика</a:t>
                      </a:r>
                      <a:endParaRPr lang="ru-RU" sz="2400" dirty="0" smtClean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ru-RU" sz="2400" dirty="0" smtClean="0"/>
                        <a:t>Содержание обучения</a:t>
                      </a:r>
                      <a:r>
                        <a:rPr lang="ru-RU" sz="2400" baseline="0" dirty="0" smtClean="0"/>
                        <a:t> – это внутренний мир ученика, его актуальные представления, знания и опыт, которые </a:t>
                      </a:r>
                      <a:r>
                        <a:rPr lang="ru-RU" sz="2400" baseline="0" dirty="0" err="1" smtClean="0"/>
                        <a:t>переструктурирутся</a:t>
                      </a:r>
                      <a:r>
                        <a:rPr lang="ru-RU" sz="2400" baseline="0" dirty="0" smtClean="0"/>
                        <a:t>, расширяется </a:t>
                      </a:r>
                      <a:r>
                        <a:rPr lang="ru-RU" sz="2400" baseline="0" dirty="0" smtClean="0"/>
                        <a:t>и углубляются посредством </a:t>
                      </a:r>
                      <a:r>
                        <a:rPr lang="ru-RU" sz="2400" baseline="0" dirty="0" smtClean="0"/>
                        <a:t>внешних воздействий </a:t>
                      </a:r>
                      <a:endParaRPr lang="ru-RU" sz="2400" dirty="0" smtClean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1851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Два подхода к содержанию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54E569-3D71-48C2-8D5B-E917022479C5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3822085"/>
              </p:ext>
            </p:extLst>
          </p:nvPr>
        </p:nvGraphicFramePr>
        <p:xfrm>
          <a:off x="537031" y="1150256"/>
          <a:ext cx="8490855" cy="52708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1998"/>
                <a:gridCol w="3918857"/>
              </a:tblGrid>
              <a:tr h="430196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1. Традиционный </a:t>
                      </a:r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подход</a:t>
                      </a:r>
                      <a:endParaRPr lang="be-BY" sz="2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2. Альтернативный </a:t>
                      </a:r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подход</a:t>
                      </a:r>
                      <a:endParaRPr lang="be-BY" sz="2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266721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Система умственных</a:t>
                      </a:r>
                      <a:r>
                        <a:rPr lang="ru-RU" sz="2400" baseline="0" dirty="0" smtClean="0"/>
                        <a:t> и практических действий, а также способов принятия решений </a:t>
                      </a:r>
                      <a:r>
                        <a:rPr lang="ru-RU" sz="2400" dirty="0" smtClean="0"/>
                        <a:t>в ходе выполнения учебных задач на основе фиксированного объема знаний, </a:t>
                      </a:r>
                    </a:p>
                    <a:p>
                      <a:pPr marL="531813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2400" dirty="0" smtClean="0"/>
                        <a:t>поименованных в учебной программе,</a:t>
                      </a:r>
                    </a:p>
                    <a:p>
                      <a:pPr marL="531813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2400" dirty="0" smtClean="0"/>
                        <a:t>представленных в средствах обучения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ru-RU" sz="2400" dirty="0" smtClean="0"/>
                        <a:t>Совокупность имеющихся  знаний</a:t>
                      </a:r>
                      <a:r>
                        <a:rPr lang="ru-RU" sz="2400" baseline="0" dirty="0" smtClean="0"/>
                        <a:t> и опыта </a:t>
                      </a:r>
                      <a:r>
                        <a:rPr lang="ru-RU" sz="2400" dirty="0" smtClean="0"/>
                        <a:t>учащегося, </a:t>
                      </a:r>
                      <a:r>
                        <a:rPr lang="ru-RU" sz="2400" baseline="0" dirty="0" smtClean="0"/>
                        <a:t>их </a:t>
                      </a:r>
                      <a:r>
                        <a:rPr lang="ru-RU" sz="2400" baseline="0" dirty="0" err="1" smtClean="0"/>
                        <a:t>переструктурирование</a:t>
                      </a:r>
                      <a:r>
                        <a:rPr lang="ru-RU" sz="2400" baseline="0" dirty="0" smtClean="0"/>
                        <a:t> и </a:t>
                      </a:r>
                      <a:r>
                        <a:rPr lang="ru-RU" sz="2400" dirty="0" smtClean="0"/>
                        <a:t>приращение в ходе взаимодействия с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2400" dirty="0" smtClean="0"/>
                        <a:t>учебным контентом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2400" dirty="0" smtClean="0"/>
                        <a:t>другими участниками учебного процесса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2400" dirty="0" smtClean="0"/>
                        <a:t>с самим собой</a:t>
                      </a:r>
                    </a:p>
                  </a:txBody>
                  <a:tcPr/>
                </a:tc>
              </a:tr>
              <a:tr h="10645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2400" b="1" dirty="0" smtClean="0"/>
                        <a:t>Дидактическая инженерия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ru-RU" sz="2400" b="1" dirty="0" smtClean="0"/>
                        <a:t>Диалогический</a:t>
                      </a:r>
                      <a:r>
                        <a:rPr lang="ru-RU" sz="2400" b="1" baseline="0" dirty="0" smtClean="0"/>
                        <a:t> подход к обучению</a:t>
                      </a:r>
                      <a:endParaRPr lang="ru-RU" sz="2400" b="1" dirty="0" smtClean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©, В.В.Наумов, 2015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1982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Будем объединять?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66057" y="4386944"/>
            <a:ext cx="8476343" cy="2173514"/>
          </a:xfrm>
        </p:spPr>
        <p:txBody>
          <a:bodyPr/>
          <a:lstStyle/>
          <a:p>
            <a:pPr marL="0" indent="0">
              <a:buNone/>
            </a:pPr>
            <a:r>
              <a:rPr lang="ru-RU" sz="2600" dirty="0" smtClean="0"/>
              <a:t>Рационально ли </a:t>
            </a:r>
            <a:r>
              <a:rPr lang="ru-RU" sz="2600" dirty="0"/>
              <a:t>в рамках преподавания одной </a:t>
            </a:r>
            <a:r>
              <a:rPr lang="ru-RU" sz="2600" dirty="0" smtClean="0"/>
              <a:t>учебной дисциплины объединять оба подхода к содержанию учебной дисциплины?</a:t>
            </a:r>
          </a:p>
          <a:p>
            <a:pPr marL="906463" indent="-514350">
              <a:buAutoNum type="arabicPeriod"/>
            </a:pPr>
            <a:r>
              <a:rPr lang="ru-RU" sz="2600" dirty="0" smtClean="0"/>
              <a:t>Да</a:t>
            </a:r>
          </a:p>
          <a:p>
            <a:pPr marL="906463" indent="-514350">
              <a:buAutoNum type="arabicPeriod"/>
            </a:pPr>
            <a:r>
              <a:rPr lang="ru-RU" sz="2600" dirty="0" smtClean="0"/>
              <a:t>Нет </a:t>
            </a:r>
            <a:endParaRPr lang="ru-RU" sz="2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54E569-3D71-48C2-8D5B-E917022479C5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3016823"/>
              </p:ext>
            </p:extLst>
          </p:nvPr>
        </p:nvGraphicFramePr>
        <p:xfrm>
          <a:off x="587374" y="1190171"/>
          <a:ext cx="8251825" cy="31060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27923"/>
                <a:gridCol w="3723902"/>
              </a:tblGrid>
              <a:tr h="310605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Система умственных</a:t>
                      </a:r>
                      <a:r>
                        <a:rPr lang="ru-RU" sz="2000" baseline="0" dirty="0" smtClean="0">
                          <a:solidFill>
                            <a:schemeClr val="tx1"/>
                          </a:solidFill>
                        </a:rPr>
                        <a:t> и практических действий, а также способов принятия решений 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в ходе выполнения учебных задач </a:t>
                      </a:r>
                      <a:r>
                        <a:rPr lang="ru-RU" sz="2000" dirty="0" smtClean="0">
                          <a:solidFill>
                            <a:schemeClr val="bg1"/>
                          </a:solidFill>
                        </a:rPr>
                        <a:t>на основе фиксированного объема знаний, </a:t>
                      </a:r>
                    </a:p>
                    <a:p>
                      <a:pPr marL="531813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chemeClr val="bg1"/>
                          </a:solidFill>
                        </a:rPr>
                        <a:t>поименованных в учебной программе,</a:t>
                      </a:r>
                    </a:p>
                    <a:p>
                      <a:pPr marL="531813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chemeClr val="bg1"/>
                          </a:solidFill>
                        </a:rPr>
                        <a:t>изложенных в средствах обучения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Совокупность имеющихся  знаний</a:t>
                      </a:r>
                      <a:r>
                        <a:rPr lang="ru-RU" sz="2000" baseline="0" dirty="0" smtClean="0">
                          <a:solidFill>
                            <a:schemeClr val="tx1"/>
                          </a:solidFill>
                        </a:rPr>
                        <a:t> и опыта 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учащегося, </a:t>
                      </a:r>
                      <a:r>
                        <a:rPr lang="ru-RU" sz="2000" baseline="0" dirty="0" smtClean="0">
                          <a:solidFill>
                            <a:schemeClr val="tx1"/>
                          </a:solidFill>
                        </a:rPr>
                        <a:t>их </a:t>
                      </a:r>
                      <a:r>
                        <a:rPr lang="ru-RU" sz="2000" baseline="0" dirty="0" err="1" smtClean="0">
                          <a:solidFill>
                            <a:schemeClr val="tx1"/>
                          </a:solidFill>
                        </a:rPr>
                        <a:t>переструктурирование</a:t>
                      </a:r>
                      <a:r>
                        <a:rPr lang="ru-RU" sz="2000" baseline="0" dirty="0" smtClean="0">
                          <a:solidFill>
                            <a:schemeClr val="tx1"/>
                          </a:solidFill>
                        </a:rPr>
                        <a:t> и 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приращение </a:t>
                      </a:r>
                      <a:r>
                        <a:rPr lang="ru-RU" sz="2000" dirty="0" smtClean="0">
                          <a:solidFill>
                            <a:schemeClr val="bg1"/>
                          </a:solidFill>
                        </a:rPr>
                        <a:t>в ходе взаимодействия с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 smtClean="0">
                          <a:solidFill>
                            <a:schemeClr val="bg1"/>
                          </a:solidFill>
                        </a:rPr>
                        <a:t>учебным контентом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 smtClean="0">
                          <a:solidFill>
                            <a:schemeClr val="bg1"/>
                          </a:solidFill>
                        </a:rPr>
                        <a:t>другими участниками учебного процесса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 smtClean="0">
                          <a:solidFill>
                            <a:schemeClr val="bg1"/>
                          </a:solidFill>
                        </a:rPr>
                        <a:t>с самим собой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0412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199" y="1338944"/>
            <a:ext cx="8411029" cy="2173514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Найдите  и обоснуйте </a:t>
            </a:r>
            <a:r>
              <a:rPr lang="ru-RU" dirty="0" smtClean="0"/>
              <a:t>рациональные методические </a:t>
            </a:r>
            <a:r>
              <a:rPr lang="ru-RU" dirty="0" smtClean="0"/>
              <a:t>решения для объединения (недопущения </a:t>
            </a:r>
            <a:r>
              <a:rPr lang="ru-RU" dirty="0" smtClean="0"/>
              <a:t>объединения</a:t>
            </a:r>
            <a:r>
              <a:rPr lang="ru-RU" dirty="0" smtClean="0"/>
              <a:t>) обоих подходов в преподавании учебной дисциплины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54E569-3D71-48C2-8D5B-E917022479C5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3798418"/>
              </p:ext>
            </p:extLst>
          </p:nvPr>
        </p:nvGraphicFramePr>
        <p:xfrm>
          <a:off x="522514" y="3599543"/>
          <a:ext cx="8084457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36086"/>
                <a:gridCol w="3648371"/>
              </a:tblGrid>
              <a:tr h="2540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/>
                        <a:t>Система умственных</a:t>
                      </a:r>
                      <a:r>
                        <a:rPr lang="ru-RU" sz="1800" baseline="0" dirty="0" smtClean="0"/>
                        <a:t> и практических действий, а также способов принятия решений </a:t>
                      </a:r>
                      <a:r>
                        <a:rPr lang="ru-RU" sz="1800" dirty="0" smtClean="0"/>
                        <a:t>в ходе выполнения учебных задач на основе фиксированного объема знаний, </a:t>
                      </a:r>
                    </a:p>
                    <a:p>
                      <a:pPr marL="531813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800" dirty="0" smtClean="0"/>
                        <a:t>поименованных в учебной программе,</a:t>
                      </a:r>
                    </a:p>
                    <a:p>
                      <a:pPr marL="531813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800" dirty="0" smtClean="0"/>
                        <a:t>изложенных в средствах обучения</a:t>
                      </a: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ru-RU" sz="1800" dirty="0" smtClean="0"/>
                        <a:t>Совокупность имеющихся  знаний</a:t>
                      </a:r>
                      <a:r>
                        <a:rPr lang="ru-RU" sz="1800" baseline="0" dirty="0" smtClean="0"/>
                        <a:t> и опыта </a:t>
                      </a:r>
                      <a:r>
                        <a:rPr lang="ru-RU" sz="1800" dirty="0" smtClean="0"/>
                        <a:t>учащегося, </a:t>
                      </a:r>
                      <a:r>
                        <a:rPr lang="ru-RU" sz="1800" baseline="0" dirty="0" smtClean="0"/>
                        <a:t>их </a:t>
                      </a:r>
                      <a:r>
                        <a:rPr lang="ru-RU" sz="1800" baseline="0" dirty="0" err="1" smtClean="0"/>
                        <a:t>переструктурирование</a:t>
                      </a:r>
                      <a:r>
                        <a:rPr lang="ru-RU" sz="1800" baseline="0" dirty="0" smtClean="0"/>
                        <a:t> и </a:t>
                      </a:r>
                      <a:r>
                        <a:rPr lang="ru-RU" sz="1800" dirty="0" smtClean="0"/>
                        <a:t>приращение в ходе взаимодействия с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 smtClean="0"/>
                        <a:t>учебным контентом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 smtClean="0"/>
                        <a:t>другими участниками учебного процесса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 smtClean="0"/>
                        <a:t>с самим собой</a:t>
                      </a: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©, </a:t>
            </a:r>
            <a:r>
              <a:rPr lang="ru-RU" dirty="0" err="1" smtClean="0"/>
              <a:t>В.В.Наумов</a:t>
            </a:r>
            <a:r>
              <a:rPr lang="ru-RU" dirty="0" smtClean="0"/>
              <a:t>, 2015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0412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Модель обучаемого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199" y="1600201"/>
            <a:ext cx="8411029" cy="2173514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Запишите в чате </a:t>
            </a:r>
            <a:r>
              <a:rPr lang="ru-RU" dirty="0" smtClean="0"/>
              <a:t>3-5 </a:t>
            </a:r>
            <a:r>
              <a:rPr lang="ru-RU" dirty="0" smtClean="0"/>
              <a:t>первых пришедших вам голову ассоциаций, вызванных сочетанием слов </a:t>
            </a:r>
            <a:endParaRPr lang="ru-RU" dirty="0" smtClean="0"/>
          </a:p>
          <a:p>
            <a:pPr marL="0" indent="0" algn="ctr">
              <a:buNone/>
            </a:pPr>
            <a:r>
              <a:rPr lang="ru-RU" sz="3200" b="1" dirty="0" smtClean="0"/>
              <a:t>«</a:t>
            </a:r>
            <a:r>
              <a:rPr lang="ru-RU" sz="3200" b="1" dirty="0" smtClean="0"/>
              <a:t>модель обучаемого».</a:t>
            </a:r>
          </a:p>
          <a:p>
            <a:pPr marL="711200" indent="-347663">
              <a:buFont typeface="Arial" panose="020B0604020202020204" pitchFamily="34" charset="0"/>
              <a:buChar char="•"/>
            </a:pPr>
            <a:r>
              <a:rPr lang="ru-RU" dirty="0" smtClean="0"/>
              <a:t>Пишите первые приходящие в голову слова</a:t>
            </a:r>
          </a:p>
          <a:p>
            <a:pPr marL="711200" indent="-347663">
              <a:buFont typeface="Arial" panose="020B0604020202020204" pitchFamily="34" charset="0"/>
              <a:buChar char="•"/>
            </a:pPr>
            <a:r>
              <a:rPr lang="ru-RU" dirty="0" smtClean="0"/>
              <a:t>Не задумывайтесь, будьте спонтанны</a:t>
            </a:r>
          </a:p>
          <a:p>
            <a:pPr marL="711200" indent="-347663">
              <a:buFont typeface="Arial" panose="020B0604020202020204" pitchFamily="34" charset="0"/>
              <a:buChar char="•"/>
            </a:pPr>
            <a:r>
              <a:rPr lang="ru-RU" dirty="0" smtClean="0"/>
              <a:t>Не сдерживайте себя ничем</a:t>
            </a: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©, В.В.Наумов, 2015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54E569-3D71-48C2-8D5B-E917022479C5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5069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Закончите </a:t>
            </a:r>
            <a:r>
              <a:rPr lang="ru-RU" dirty="0" smtClean="0"/>
              <a:t>определение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182913" y="1600201"/>
            <a:ext cx="7540173" cy="2173514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Модель обучаемого – это </a:t>
            </a:r>
            <a:r>
              <a:rPr lang="ru-RU" dirty="0" smtClean="0"/>
              <a:t>… … … …</a:t>
            </a: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©, В.В.Наумов, 2015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54E569-3D71-48C2-8D5B-E917022479C5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5069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известно про модель?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86228" y="1542143"/>
            <a:ext cx="8411029" cy="268151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В вашей организации</a:t>
            </a:r>
          </a:p>
          <a:p>
            <a:pPr marL="900113" indent="-536575">
              <a:buAutoNum type="arabicPeriod"/>
            </a:pPr>
            <a:r>
              <a:rPr lang="ru-RU" dirty="0" smtClean="0"/>
              <a:t>есть модель обучаемого</a:t>
            </a:r>
          </a:p>
          <a:p>
            <a:pPr marL="900113" indent="-536575">
              <a:buAutoNum type="arabicPeriod"/>
            </a:pPr>
            <a:r>
              <a:rPr lang="ru-RU" dirty="0" smtClean="0"/>
              <a:t>нет модели обучаемого</a:t>
            </a:r>
          </a:p>
          <a:p>
            <a:pPr marL="900113" indent="-536575">
              <a:buAutoNum type="arabicPeriod"/>
            </a:pPr>
            <a:r>
              <a:rPr lang="ru-RU" dirty="0" smtClean="0"/>
              <a:t>модель обучаемого – это то, что должен знать, </a:t>
            </a:r>
            <a:r>
              <a:rPr lang="ru-RU" dirty="0" smtClean="0"/>
              <a:t>делать, </a:t>
            </a:r>
            <a:r>
              <a:rPr lang="ru-RU" dirty="0" smtClean="0"/>
              <a:t>чем владеть обучаемый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©, В.В.Наумов, 2015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54E569-3D71-48C2-8D5B-E917022479C5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5069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Модель обучаемого – это …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54E569-3D71-48C2-8D5B-E917022479C5}" type="slidenum">
              <a:rPr lang="ru-RU" smtClean="0"/>
              <a:pPr>
                <a:defRPr/>
              </a:pPr>
              <a:t>17</a:t>
            </a:fld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2527216"/>
              </p:ext>
            </p:extLst>
          </p:nvPr>
        </p:nvGraphicFramePr>
        <p:xfrm>
          <a:off x="653143" y="1135741"/>
          <a:ext cx="8200572" cy="52244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75314"/>
                <a:gridCol w="4325258"/>
              </a:tblGrid>
              <a:tr h="214087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Инженерия знаний</a:t>
                      </a:r>
                      <a:endParaRPr lang="be-B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GFEN/</a:t>
                      </a:r>
                      <a:r>
                        <a:rPr lang="ru-RU" dirty="0" smtClean="0"/>
                        <a:t>ТРД</a:t>
                      </a:r>
                      <a:endParaRPr lang="be-BY" dirty="0"/>
                    </a:p>
                  </a:txBody>
                  <a:tcPr/>
                </a:tc>
              </a:tr>
              <a:tr h="485865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 smtClean="0"/>
                        <a:t>Знания</a:t>
                      </a:r>
                      <a:r>
                        <a:rPr lang="ru-RU" sz="2800" baseline="0" dirty="0" smtClean="0"/>
                        <a:t> об учащихся, необходимые для организации учебного процесса. </a:t>
                      </a:r>
                      <a:endParaRPr lang="ru-RU" sz="2800" baseline="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aseline="0" dirty="0" smtClean="0"/>
                        <a:t>О </a:t>
                      </a:r>
                      <a:r>
                        <a:rPr lang="ru-RU" sz="2800" baseline="0" dirty="0" smtClean="0"/>
                        <a:t>том, </a:t>
                      </a:r>
                    </a:p>
                    <a:p>
                      <a:pPr marL="363538" marR="0" indent="-36353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2800" baseline="0" dirty="0" smtClean="0"/>
                        <a:t>каков обучаемый есть в момент времени </a:t>
                      </a:r>
                      <a:r>
                        <a:rPr lang="en-US" sz="2800" baseline="0" dirty="0" smtClean="0"/>
                        <a:t>t</a:t>
                      </a:r>
                      <a:r>
                        <a:rPr lang="ru-RU" sz="2800" baseline="0" dirty="0" smtClean="0"/>
                        <a:t>,</a:t>
                      </a:r>
                    </a:p>
                    <a:p>
                      <a:pPr marL="363538" marR="0" indent="-36353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2800" baseline="0" dirty="0" smtClean="0"/>
                        <a:t>каким он должен быть,</a:t>
                      </a:r>
                    </a:p>
                    <a:p>
                      <a:pPr marL="363538" marR="0" indent="-36353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2800" baseline="0" dirty="0" smtClean="0"/>
                        <a:t>каким он может быть</a:t>
                      </a:r>
                      <a:endParaRPr lang="ru-RU" sz="2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 smtClean="0"/>
                        <a:t>Знаково-символическая</a:t>
                      </a:r>
                      <a:r>
                        <a:rPr lang="ru-RU" sz="2800" baseline="0" dirty="0" smtClean="0"/>
                        <a:t> форма</a:t>
                      </a:r>
                      <a:r>
                        <a:rPr lang="ru-RU" sz="2800" dirty="0" smtClean="0"/>
                        <a:t> существования человека (личность) в контексте учебной деятельности; особым образом структурированная часть психической и духовной сущности</a:t>
                      </a:r>
                      <a:r>
                        <a:rPr lang="ru-RU" sz="2800" baseline="0" dirty="0" smtClean="0"/>
                        <a:t> индивида, задействованная в ходе учебного процесса</a:t>
                      </a:r>
                      <a:endParaRPr lang="be-BY" sz="2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©, В.В.Наумов, 2015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91404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Дидактическая инженерия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54E569-3D71-48C2-8D5B-E917022479C5}" type="slidenum">
              <a:rPr lang="ru-RU" smtClean="0"/>
              <a:pPr>
                <a:defRPr/>
              </a:pPr>
              <a:t>18</a:t>
            </a:fld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6687355"/>
              </p:ext>
            </p:extLst>
          </p:nvPr>
        </p:nvGraphicFramePr>
        <p:xfrm>
          <a:off x="406400" y="1005840"/>
          <a:ext cx="8737600" cy="55742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5829"/>
                <a:gridCol w="6371771"/>
              </a:tblGrid>
              <a:tr h="243114">
                <a:tc gridSpan="2"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Подмодели обучаемого</a:t>
                      </a:r>
                      <a:endParaRPr lang="be-BY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e-BY" sz="2400" dirty="0"/>
                    </a:p>
                  </a:txBody>
                  <a:tcPr/>
                </a:tc>
              </a:tr>
              <a:tr h="932542"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Текущая</a:t>
                      </a:r>
                      <a:r>
                        <a:rPr lang="ru-RU" sz="2400" b="1" baseline="0" dirty="0" smtClean="0"/>
                        <a:t> (динамическая)</a:t>
                      </a:r>
                      <a:endParaRPr lang="be-BY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i="1" dirty="0" smtClean="0"/>
                        <a:t>Каков ученик есть</a:t>
                      </a:r>
                      <a:r>
                        <a:rPr lang="ru-RU" sz="2400" dirty="0" smtClean="0"/>
                        <a:t>. Модель</a:t>
                      </a:r>
                      <a:r>
                        <a:rPr lang="ru-RU" sz="2400" baseline="0" dirty="0" smtClean="0"/>
                        <a:t> и</a:t>
                      </a:r>
                      <a:r>
                        <a:rPr lang="ru-RU" sz="2400" dirty="0" smtClean="0"/>
                        <a:t>зменяется</a:t>
                      </a:r>
                      <a:r>
                        <a:rPr lang="ru-RU" sz="2400" baseline="0" dirty="0" smtClean="0"/>
                        <a:t> в процессе обучения. Механизм построения – диагностика</a:t>
                      </a:r>
                      <a:endParaRPr lang="be-BY" sz="2400" dirty="0"/>
                    </a:p>
                  </a:txBody>
                  <a:tcPr/>
                </a:tc>
              </a:tr>
              <a:tr h="2008051"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Нормативная (первичная)</a:t>
                      </a:r>
                      <a:endParaRPr lang="be-BY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i="1" dirty="0" smtClean="0"/>
                        <a:t>Каким ученик должен быть</a:t>
                      </a:r>
                      <a:r>
                        <a:rPr lang="ru-RU" sz="2400" dirty="0" smtClean="0"/>
                        <a:t>:</a:t>
                      </a:r>
                    </a:p>
                    <a:p>
                      <a:r>
                        <a:rPr lang="ru-RU" sz="2400" dirty="0" smtClean="0"/>
                        <a:t>(профессиональные)</a:t>
                      </a:r>
                      <a:r>
                        <a:rPr lang="ru-RU" sz="2400" baseline="0" dirty="0" smtClean="0"/>
                        <a:t> </a:t>
                      </a:r>
                      <a:r>
                        <a:rPr lang="ru-RU" sz="2400" baseline="0" dirty="0" smtClean="0"/>
                        <a:t>умения</a:t>
                      </a:r>
                      <a:r>
                        <a:rPr lang="ru-RU" sz="2400" baseline="0" dirty="0" smtClean="0"/>
                        <a:t>, личностные качества, физическое и психическое состояние.</a:t>
                      </a:r>
                    </a:p>
                    <a:p>
                      <a:r>
                        <a:rPr lang="ru-RU" sz="2400" dirty="0" smtClean="0"/>
                        <a:t>Совпадает с целями обучения.</a:t>
                      </a:r>
                      <a:r>
                        <a:rPr lang="ru-RU" sz="2400" baseline="0" dirty="0" smtClean="0"/>
                        <a:t> Интегрально: образовательный стандарт.</a:t>
                      </a:r>
                      <a:endParaRPr lang="be-BY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Модель</a:t>
                      </a:r>
                      <a:r>
                        <a:rPr lang="ru-RU" sz="2400" b="1" baseline="0" dirty="0" smtClean="0"/>
                        <a:t> ошибок (отклонений)</a:t>
                      </a:r>
                      <a:endParaRPr lang="be-BY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i="1" dirty="0" smtClean="0"/>
                        <a:t>Каким ученик может быть. </a:t>
                      </a:r>
                      <a:r>
                        <a:rPr lang="ru-RU" sz="2400" dirty="0" smtClean="0"/>
                        <a:t>Вероятностная модель субъективной</a:t>
                      </a:r>
                      <a:r>
                        <a:rPr lang="ru-RU" sz="2400" baseline="0" dirty="0" smtClean="0"/>
                        <a:t> логики обучаемого. </a:t>
                      </a:r>
                      <a:r>
                        <a:rPr lang="ru-RU" sz="2400" dirty="0" smtClean="0"/>
                        <a:t>Верные и неверные траектории обучения. Отработка и преодоление отклонений и ошибок </a:t>
                      </a:r>
                      <a:endParaRPr lang="be-BY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49250" y="6521903"/>
            <a:ext cx="8137525" cy="228600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©, </a:t>
            </a:r>
            <a:r>
              <a:rPr lang="ru-RU" dirty="0" err="1" smtClean="0"/>
              <a:t>В.В.Наумов</a:t>
            </a:r>
            <a:r>
              <a:rPr lang="ru-RU" dirty="0" smtClean="0"/>
              <a:t>, 2015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55069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Ученик-текст (</a:t>
            </a:r>
            <a:r>
              <a:rPr lang="en-US" dirty="0" smtClean="0"/>
              <a:t>GFEN/</a:t>
            </a:r>
            <a:r>
              <a:rPr lang="be-BY" dirty="0" smtClean="0"/>
              <a:t>ТРД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54E569-3D71-48C2-8D5B-E917022479C5}" type="slidenum">
              <a:rPr lang="ru-RU" smtClean="0"/>
              <a:pPr>
                <a:defRPr/>
              </a:pPr>
              <a:t>19</a:t>
            </a:fld>
            <a:endParaRPr lang="ru-RU"/>
          </a:p>
        </p:txBody>
      </p:sp>
      <p:sp>
        <p:nvSpPr>
          <p:cNvPr id="7" name="Объект 2"/>
          <p:cNvSpPr>
            <a:spLocks noGrp="1"/>
          </p:cNvSpPr>
          <p:nvPr>
            <p:ph sz="half" idx="1"/>
          </p:nvPr>
        </p:nvSpPr>
        <p:spPr>
          <a:xfrm>
            <a:off x="457199" y="1135745"/>
            <a:ext cx="8541658" cy="5236026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 smtClean="0"/>
              <a:t>Ядро модели </a:t>
            </a:r>
            <a:r>
              <a:rPr lang="ru-RU" sz="2400" dirty="0" smtClean="0"/>
              <a:t>обучаемого составляет </a:t>
            </a:r>
            <a:r>
              <a:rPr lang="ru-RU" sz="2400" b="1" dirty="0"/>
              <a:t>самость</a:t>
            </a:r>
            <a:r>
              <a:rPr lang="ru-RU" sz="2400" dirty="0"/>
              <a:t> — </a:t>
            </a:r>
            <a:r>
              <a:rPr lang="ru-RU" sz="2400" dirty="0" smtClean="0"/>
              <a:t>все богатство </a:t>
            </a:r>
            <a:r>
              <a:rPr lang="ru-RU" sz="2400" dirty="0"/>
              <a:t>психической </a:t>
            </a:r>
            <a:r>
              <a:rPr lang="ru-RU" sz="2400" dirty="0" smtClean="0"/>
              <a:t>жизни человека. Это континуум</a:t>
            </a:r>
            <a:r>
              <a:rPr lang="ru-RU" sz="2400" dirty="0"/>
              <a:t>, все составляющие которого </a:t>
            </a:r>
            <a:r>
              <a:rPr lang="ru-RU" sz="2400" dirty="0" smtClean="0"/>
              <a:t>отличны друг от друга, </a:t>
            </a:r>
            <a:r>
              <a:rPr lang="ru-RU" sz="2400" dirty="0"/>
              <a:t>но эквипотенциальны, то есть равнозначны, равновелики и равноценны, </a:t>
            </a:r>
            <a:r>
              <a:rPr lang="ru-RU" sz="2400" dirty="0" smtClean="0"/>
              <a:t>но не связаны </a:t>
            </a:r>
            <a:r>
              <a:rPr lang="ru-RU" sz="2400" dirty="0"/>
              <a:t>и не </a:t>
            </a:r>
            <a:r>
              <a:rPr lang="ru-RU" sz="2400" dirty="0" err="1"/>
              <a:t>иерархизированы</a:t>
            </a:r>
            <a:r>
              <a:rPr lang="ru-RU" sz="2400" dirty="0"/>
              <a:t>. </a:t>
            </a:r>
            <a:endParaRPr lang="ru-RU" sz="2400" dirty="0" smtClean="0"/>
          </a:p>
          <a:p>
            <a:pPr marL="0" indent="0">
              <a:buNone/>
            </a:pPr>
            <a:r>
              <a:rPr lang="ru-RU" sz="2400" dirty="0" smtClean="0"/>
              <a:t>В процессе обучения самость частично </a:t>
            </a:r>
            <a:r>
              <a:rPr lang="ru-RU" sz="2400" dirty="0" smtClean="0"/>
              <a:t>актуализируется </a:t>
            </a:r>
            <a:r>
              <a:rPr lang="ru-RU" sz="2400" dirty="0"/>
              <a:t>в форме личности (персоны, маски</a:t>
            </a:r>
            <a:r>
              <a:rPr lang="ru-RU" sz="2400" dirty="0" smtClean="0"/>
              <a:t>). </a:t>
            </a:r>
            <a:r>
              <a:rPr lang="ru-RU" sz="2400" dirty="0"/>
              <a:t>М</a:t>
            </a:r>
            <a:r>
              <a:rPr lang="ru-RU" sz="2400" dirty="0" smtClean="0"/>
              <a:t>ежду дискретными элементами самости и новой информацией возникают взаимоотношения по законам психики, естественного языка, формальной логики и мета-языка (языка и логики) учебной дисциплины.</a:t>
            </a:r>
          </a:p>
          <a:p>
            <a:pPr marL="0" indent="0">
              <a:buNone/>
            </a:pPr>
            <a:r>
              <a:rPr lang="ru-RU" sz="2400" dirty="0" smtClean="0"/>
              <a:t>Ученик таков, каковы используемые им знаково-символические (культурные) средства. От их качества и качества их использования зависит качество обучения.</a:t>
            </a:r>
            <a:endParaRPr lang="ru-RU" sz="2400" dirty="0" smtClean="0"/>
          </a:p>
        </p:txBody>
      </p:sp>
    </p:spTree>
    <p:extLst>
      <p:ext uri="{BB962C8B-B14F-4D97-AF65-F5344CB8AC3E}">
        <p14:creationId xmlns:p14="http://schemas.microsoft.com/office/powerpoint/2010/main" val="2265681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Согласие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54E569-3D71-48C2-8D5B-E917022479C5}" type="slidenum">
              <a:rPr lang="ru-RU" smtClean="0"/>
              <a:pPr>
                <a:defRPr/>
              </a:pPr>
              <a:t>20</a:t>
            </a:fld>
            <a:endParaRPr lang="ru-RU"/>
          </a:p>
        </p:txBody>
      </p:sp>
      <p:sp>
        <p:nvSpPr>
          <p:cNvPr id="7" name="Объект 2"/>
          <p:cNvSpPr>
            <a:spLocks noGrp="1"/>
          </p:cNvSpPr>
          <p:nvPr>
            <p:ph sz="half" idx="1"/>
          </p:nvPr>
        </p:nvSpPr>
        <p:spPr>
          <a:xfrm>
            <a:off x="457199" y="1135745"/>
            <a:ext cx="8541658" cy="5236026"/>
          </a:xfrm>
        </p:spPr>
        <p:txBody>
          <a:bodyPr/>
          <a:lstStyle/>
          <a:p>
            <a:pPr marL="0" indent="536575">
              <a:buNone/>
            </a:pPr>
            <a:r>
              <a:rPr lang="ru-RU" sz="3000" dirty="0"/>
              <a:t>В процессе обучения самость частично актуализируется в форме личности (персоны, маски). Между дискретными элементами самости и новой информацией возникают взаимоотношения по законам психики, естественного языка, формальной логики и мета-языка (языка и логики) учебной дисциплины.</a:t>
            </a:r>
          </a:p>
          <a:p>
            <a:pPr marL="0" indent="536575">
              <a:buNone/>
            </a:pPr>
            <a:r>
              <a:rPr lang="ru-RU" sz="3000" dirty="0"/>
              <a:t>Ученик таков, каковы используемые им знаково-символические (культурные) средства. От их качества и качества их использования зависит качество обучения.</a:t>
            </a:r>
          </a:p>
        </p:txBody>
      </p:sp>
    </p:spTree>
    <p:extLst>
      <p:ext uri="{BB962C8B-B14F-4D97-AF65-F5344CB8AC3E}">
        <p14:creationId xmlns:p14="http://schemas.microsoft.com/office/powerpoint/2010/main" val="73260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Излишне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54E569-3D71-48C2-8D5B-E917022479C5}" type="slidenum">
              <a:rPr lang="ru-RU" smtClean="0"/>
              <a:pPr>
                <a:defRPr/>
              </a:pPr>
              <a:t>21</a:t>
            </a:fld>
            <a:endParaRPr lang="ru-RU"/>
          </a:p>
        </p:txBody>
      </p:sp>
      <p:sp>
        <p:nvSpPr>
          <p:cNvPr id="7" name="Объект 2"/>
          <p:cNvSpPr>
            <a:spLocks noGrp="1"/>
          </p:cNvSpPr>
          <p:nvPr>
            <p:ph sz="half" idx="1"/>
          </p:nvPr>
        </p:nvSpPr>
        <p:spPr>
          <a:xfrm>
            <a:off x="457199" y="1135745"/>
            <a:ext cx="8541658" cy="5236026"/>
          </a:xfrm>
        </p:spPr>
        <p:txBody>
          <a:bodyPr/>
          <a:lstStyle/>
          <a:p>
            <a:pPr marL="0" indent="536575">
              <a:buNone/>
            </a:pPr>
            <a:r>
              <a:rPr lang="ru-RU" sz="3000" dirty="0"/>
              <a:t>В процессе обучения самость частично актуализируется в форме личности (персоны, маски). Между дискретными элементами самости и новой информацией возникают взаимоотношения по законам психики, естественного языка, формальной логики и мета-языка (языка и логики) учебной дисциплины.</a:t>
            </a:r>
          </a:p>
          <a:p>
            <a:pPr marL="0" indent="536575">
              <a:buNone/>
            </a:pPr>
            <a:r>
              <a:rPr lang="ru-RU" sz="3000" dirty="0"/>
              <a:t>Ученик таков, каковы используемые им знаково-символические (культурные) средства. От их качества и качества их использования зависит качество обучения.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1828078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Не</a:t>
            </a:r>
            <a:r>
              <a:rPr lang="ru-RU" dirty="0" smtClean="0"/>
              <a:t>согласие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54E569-3D71-48C2-8D5B-E917022479C5}" type="slidenum">
              <a:rPr lang="ru-RU" smtClean="0"/>
              <a:pPr>
                <a:defRPr/>
              </a:pPr>
              <a:t>22</a:t>
            </a:fld>
            <a:endParaRPr lang="ru-RU"/>
          </a:p>
        </p:txBody>
      </p:sp>
      <p:sp>
        <p:nvSpPr>
          <p:cNvPr id="7" name="Объект 2"/>
          <p:cNvSpPr>
            <a:spLocks noGrp="1"/>
          </p:cNvSpPr>
          <p:nvPr>
            <p:ph sz="half" idx="1"/>
          </p:nvPr>
        </p:nvSpPr>
        <p:spPr>
          <a:xfrm>
            <a:off x="457199" y="1135745"/>
            <a:ext cx="8541658" cy="5236026"/>
          </a:xfrm>
        </p:spPr>
        <p:txBody>
          <a:bodyPr/>
          <a:lstStyle/>
          <a:p>
            <a:pPr marL="0" indent="536575">
              <a:buNone/>
            </a:pPr>
            <a:r>
              <a:rPr lang="ru-RU" sz="3000" dirty="0"/>
              <a:t>В процессе обучения самость частично актуализируется в форме личности (персоны, маски). Между дискретными элементами самости и новой информацией возникают взаимоотношения по законам психики, естественного языка, формальной логики и мета-языка (языка и логики) учебной дисциплины.</a:t>
            </a:r>
          </a:p>
          <a:p>
            <a:pPr marL="0" indent="536575">
              <a:buNone/>
            </a:pPr>
            <a:r>
              <a:rPr lang="ru-RU" sz="3000" dirty="0"/>
              <a:t>Ученик таков, каковы используемые им знаково-символические (культурные) средства. От их качества и качества их использования зависит качество обучения.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2408486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Дополню, уточню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54E569-3D71-48C2-8D5B-E917022479C5}" type="slidenum">
              <a:rPr lang="ru-RU" smtClean="0"/>
              <a:pPr>
                <a:defRPr/>
              </a:pPr>
              <a:t>23</a:t>
            </a:fld>
            <a:endParaRPr lang="ru-RU"/>
          </a:p>
        </p:txBody>
      </p:sp>
      <p:sp>
        <p:nvSpPr>
          <p:cNvPr id="7" name="Объект 2"/>
          <p:cNvSpPr>
            <a:spLocks noGrp="1"/>
          </p:cNvSpPr>
          <p:nvPr>
            <p:ph sz="half" idx="1"/>
          </p:nvPr>
        </p:nvSpPr>
        <p:spPr>
          <a:xfrm>
            <a:off x="457199" y="1135744"/>
            <a:ext cx="8541658" cy="5352141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ru-RU" dirty="0"/>
              <a:t>В процессе обучения самость частично актуализируется в форме личности (персоны, маски). </a:t>
            </a:r>
          </a:p>
          <a:p>
            <a:pPr marL="514350" indent="-514350">
              <a:buAutoNum type="arabicPeriod"/>
            </a:pPr>
            <a:r>
              <a:rPr lang="ru-RU" dirty="0"/>
              <a:t>Между дискретными элементами самости и новой информацией возникают взаимоотношения по законам психики, естественного языка, формальной логики и мета-языка (языка и логики) учебной дисциплины.</a:t>
            </a:r>
          </a:p>
          <a:p>
            <a:pPr marL="514350" indent="-514350">
              <a:buAutoNum type="arabicPeriod"/>
            </a:pPr>
            <a:r>
              <a:rPr lang="ru-RU" dirty="0" smtClean="0"/>
              <a:t>Ученик таков, каковы используемые им знаково-символические (культурные) средства. От их качества и качества их использования зависит качество обучения.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3025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Изложу по-своему, чтоб самому  понятно стало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54E569-3D71-48C2-8D5B-E917022479C5}" type="slidenum">
              <a:rPr lang="ru-RU" smtClean="0"/>
              <a:pPr>
                <a:defRPr/>
              </a:pPr>
              <a:t>24</a:t>
            </a:fld>
            <a:endParaRPr lang="ru-RU"/>
          </a:p>
        </p:txBody>
      </p:sp>
      <p:sp>
        <p:nvSpPr>
          <p:cNvPr id="7" name="Объект 2"/>
          <p:cNvSpPr>
            <a:spLocks noGrp="1"/>
          </p:cNvSpPr>
          <p:nvPr>
            <p:ph sz="half" idx="1"/>
          </p:nvPr>
        </p:nvSpPr>
        <p:spPr>
          <a:xfrm>
            <a:off x="413657" y="1338945"/>
            <a:ext cx="8541658" cy="5236026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ru-RU" dirty="0" smtClean="0"/>
              <a:t>В </a:t>
            </a:r>
            <a:r>
              <a:rPr lang="ru-RU" dirty="0"/>
              <a:t>процессе обучения самость частично актуализируется в форме личности (персоны, маски). </a:t>
            </a:r>
            <a:endParaRPr lang="ru-RU" dirty="0" smtClean="0"/>
          </a:p>
          <a:p>
            <a:pPr marL="514350" indent="-514350">
              <a:buAutoNum type="arabicPeriod"/>
            </a:pPr>
            <a:r>
              <a:rPr lang="ru-RU" dirty="0" smtClean="0"/>
              <a:t>Между </a:t>
            </a:r>
            <a:r>
              <a:rPr lang="ru-RU" dirty="0"/>
              <a:t>дискретными элементами самости и новой информацией возникают взаимоотношения по законам психики, естественного языка, формальной логики и мета-языка (языка и логики) учебной </a:t>
            </a:r>
            <a:r>
              <a:rPr lang="ru-RU" dirty="0" smtClean="0"/>
              <a:t>дисциплины.</a:t>
            </a:r>
          </a:p>
          <a:p>
            <a:pPr marL="514350" indent="-514350">
              <a:buAutoNum type="arabicPeriod"/>
            </a:pPr>
            <a:r>
              <a:rPr lang="ru-RU" dirty="0" smtClean="0"/>
              <a:t>Ученик </a:t>
            </a:r>
            <a:r>
              <a:rPr lang="ru-RU" dirty="0"/>
              <a:t>таков, каковы используемые им знаково-символические (культурные) средства. От их качества и качества их использования зависит качество обучения.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3025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Фиксация «до» и «после»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199" y="1600201"/>
            <a:ext cx="8411029" cy="2173514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ru-RU" dirty="0" smtClean="0"/>
              <a:t>До прочтения текста (</a:t>
            </a:r>
            <a:r>
              <a:rPr lang="ru-RU" dirty="0" err="1" smtClean="0"/>
              <a:t>вебинара</a:t>
            </a:r>
            <a:r>
              <a:rPr lang="ru-RU" dirty="0" smtClean="0"/>
              <a:t>) я думал(а) …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 smtClean="0"/>
              <a:t>После прочтения текста </a:t>
            </a:r>
            <a:r>
              <a:rPr lang="ru-RU" dirty="0"/>
              <a:t> (</a:t>
            </a:r>
            <a:r>
              <a:rPr lang="ru-RU" dirty="0" err="1"/>
              <a:t>вебинара</a:t>
            </a:r>
            <a:r>
              <a:rPr lang="ru-RU" dirty="0"/>
              <a:t>) </a:t>
            </a:r>
            <a:r>
              <a:rPr lang="ru-RU" dirty="0" smtClean="0"/>
              <a:t>я считаю, что …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 smtClean="0"/>
              <a:t>В моей «картине мира» </a:t>
            </a:r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(</a:t>
            </a:r>
            <a:r>
              <a:rPr lang="ru-RU" b="1" dirty="0" smtClean="0">
                <a:solidFill>
                  <a:schemeClr val="bg2">
                    <a:lumMod val="75000"/>
                  </a:schemeClr>
                </a:solidFill>
              </a:rPr>
              <a:t>не</a:t>
            </a:r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)</a:t>
            </a:r>
            <a:r>
              <a:rPr lang="ru-RU" dirty="0" smtClean="0"/>
              <a:t>произошли следующие изменения:</a:t>
            </a:r>
          </a:p>
          <a:p>
            <a:pPr marL="987425" indent="-450850">
              <a:buAutoNum type="arabicPeriod"/>
            </a:pPr>
            <a:r>
              <a:rPr lang="ru-RU" dirty="0" smtClean="0"/>
              <a:t>… …</a:t>
            </a:r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 (потому что)</a:t>
            </a:r>
          </a:p>
          <a:p>
            <a:pPr marL="987425" indent="-450850">
              <a:buAutoNum type="arabicPeriod"/>
            </a:pPr>
            <a:r>
              <a:rPr lang="ru-RU" dirty="0" smtClean="0"/>
              <a:t>… … </a:t>
            </a:r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(</a:t>
            </a:r>
            <a:r>
              <a:rPr lang="ru-RU" dirty="0">
                <a:solidFill>
                  <a:schemeClr val="bg2">
                    <a:lumMod val="75000"/>
                  </a:schemeClr>
                </a:solidFill>
              </a:rPr>
              <a:t>потому что)</a:t>
            </a:r>
            <a:endParaRPr lang="ru-RU" dirty="0" smtClean="0"/>
          </a:p>
          <a:p>
            <a:pPr marL="987425" indent="-450850">
              <a:buAutoNum type="arabicPeriod"/>
            </a:pPr>
            <a:r>
              <a:rPr lang="ru-RU" dirty="0" smtClean="0"/>
              <a:t>… …</a:t>
            </a:r>
            <a:r>
              <a:rPr lang="ru-RU" dirty="0">
                <a:solidFill>
                  <a:schemeClr val="bg2">
                    <a:lumMod val="75000"/>
                  </a:schemeClr>
                </a:solidFill>
              </a:rPr>
              <a:t> (потому что)</a:t>
            </a: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©, В.В.Наумов, 2015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54E569-3D71-48C2-8D5B-E917022479C5}" type="slidenum">
              <a:rPr lang="ru-RU" smtClean="0"/>
              <a:pPr>
                <a:defRPr/>
              </a:pPr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5681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Механизм обучения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54E569-3D71-48C2-8D5B-E917022479C5}" type="slidenum">
              <a:rPr lang="ru-RU" smtClean="0"/>
              <a:pPr>
                <a:defRPr/>
              </a:pPr>
              <a:t>26</a:t>
            </a:fld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5977523"/>
              </p:ext>
            </p:extLst>
          </p:nvPr>
        </p:nvGraphicFramePr>
        <p:xfrm>
          <a:off x="595086" y="1730827"/>
          <a:ext cx="8200572" cy="2255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0286"/>
                <a:gridCol w="4100286"/>
              </a:tblGrid>
              <a:tr h="214087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Инженерия знаний</a:t>
                      </a:r>
                      <a:endParaRPr lang="be-BY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GFEN/</a:t>
                      </a:r>
                      <a:r>
                        <a:rPr lang="ru-RU" sz="2400" dirty="0" smtClean="0"/>
                        <a:t>ТРД</a:t>
                      </a:r>
                      <a:endParaRPr lang="be-BY" sz="2400" dirty="0"/>
                    </a:p>
                  </a:txBody>
                  <a:tcPr/>
                </a:tc>
              </a:tr>
              <a:tr h="150295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 smtClean="0"/>
                        <a:t>Управление учением (подмоделями текущей, нормативной и отклонений)</a:t>
                      </a:r>
                      <a:endParaRPr lang="ru-RU" sz="2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 smtClean="0"/>
                        <a:t>Увеличение</a:t>
                      </a:r>
                      <a:r>
                        <a:rPr lang="ru-RU" sz="2800" baseline="0" dirty="0" smtClean="0"/>
                        <a:t> репертуара знаково-символических средств и поведенческих текстов индивида</a:t>
                      </a:r>
                      <a:endParaRPr lang="be-BY" sz="2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©, В.В.Наумов, 2015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6001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Порефлексируем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199" y="1600201"/>
            <a:ext cx="8411029" cy="2173514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До </a:t>
            </a:r>
            <a:r>
              <a:rPr lang="ru-RU" dirty="0" err="1" smtClean="0"/>
              <a:t>вебинара</a:t>
            </a:r>
            <a:r>
              <a:rPr lang="ru-RU" dirty="0" smtClean="0"/>
              <a:t> я думал(а) …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После </a:t>
            </a:r>
            <a:r>
              <a:rPr lang="ru-RU" dirty="0" err="1" smtClean="0"/>
              <a:t>вебинара</a:t>
            </a:r>
            <a:r>
              <a:rPr lang="ru-RU" dirty="0" smtClean="0"/>
              <a:t> я считаю, что …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В моей «картине мира» </a:t>
            </a:r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(</a:t>
            </a:r>
            <a:r>
              <a:rPr lang="ru-RU" b="1" dirty="0" smtClean="0">
                <a:solidFill>
                  <a:schemeClr val="bg2">
                    <a:lumMod val="75000"/>
                  </a:schemeClr>
                </a:solidFill>
              </a:rPr>
              <a:t>не</a:t>
            </a:r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)</a:t>
            </a:r>
            <a:r>
              <a:rPr lang="ru-RU" dirty="0" smtClean="0"/>
              <a:t>произошли следующие изменения:</a:t>
            </a:r>
          </a:p>
          <a:p>
            <a:pPr marL="1050925" indent="-514350">
              <a:buFont typeface="+mj-lt"/>
              <a:buAutoNum type="alphaLcParenR"/>
            </a:pPr>
            <a:r>
              <a:rPr lang="ru-RU" dirty="0" smtClean="0"/>
              <a:t>… …</a:t>
            </a:r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 (потому что)</a:t>
            </a:r>
          </a:p>
          <a:p>
            <a:pPr marL="1050925" indent="-514350">
              <a:buFont typeface="+mj-lt"/>
              <a:buAutoNum type="alphaLcParenR"/>
            </a:pPr>
            <a:r>
              <a:rPr lang="ru-RU" dirty="0" smtClean="0"/>
              <a:t>… … </a:t>
            </a:r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(</a:t>
            </a:r>
            <a:r>
              <a:rPr lang="ru-RU" dirty="0">
                <a:solidFill>
                  <a:schemeClr val="bg2">
                    <a:lumMod val="75000"/>
                  </a:schemeClr>
                </a:solidFill>
              </a:rPr>
              <a:t>потому что)</a:t>
            </a:r>
            <a:endParaRPr lang="ru-RU" dirty="0" smtClean="0"/>
          </a:p>
          <a:p>
            <a:pPr marL="1050925" indent="-514350">
              <a:buFont typeface="+mj-lt"/>
              <a:buAutoNum type="alphaLcParenR"/>
            </a:pPr>
            <a:r>
              <a:rPr lang="ru-RU" dirty="0" smtClean="0"/>
              <a:t>… …</a:t>
            </a:r>
            <a:r>
              <a:rPr lang="ru-RU" dirty="0">
                <a:solidFill>
                  <a:schemeClr val="bg2">
                    <a:lumMod val="75000"/>
                  </a:schemeClr>
                </a:solidFill>
              </a:rPr>
              <a:t> (потому что)</a:t>
            </a: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©, В.В.Наумов, 2015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54E569-3D71-48C2-8D5B-E917022479C5}" type="slidenum">
              <a:rPr lang="ru-RU" smtClean="0"/>
              <a:pPr>
                <a:defRPr/>
              </a:pPr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0186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84188" y="1817914"/>
            <a:ext cx="8411029" cy="4525963"/>
          </a:xfrm>
        </p:spPr>
        <p:txBody>
          <a:bodyPr/>
          <a:lstStyle/>
          <a:p>
            <a:pPr marL="0" indent="0" algn="ctr">
              <a:buNone/>
            </a:pPr>
            <a:r>
              <a:rPr lang="ru-RU" sz="66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 за работу!</a:t>
            </a:r>
            <a:endParaRPr lang="ru-RU" sz="66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одержимое 2"/>
          <p:cNvSpPr txBox="1">
            <a:spLocks/>
          </p:cNvSpPr>
          <p:nvPr/>
        </p:nvSpPr>
        <p:spPr>
          <a:xfrm>
            <a:off x="3106815" y="4991324"/>
            <a:ext cx="4527699" cy="1557452"/>
          </a:xfrm>
          <a:prstGeom prst="rect">
            <a:avLst/>
          </a:prstGeom>
        </p:spPr>
        <p:txBody>
          <a:bodyPr>
            <a:normAutofit/>
          </a:bodyPr>
          <a:lstStyle/>
          <a:p>
            <a:pPr fontAlgn="auto">
              <a:spcBef>
                <a:spcPct val="20000"/>
              </a:spcBef>
              <a:spcAft>
                <a:spcPts val="0"/>
              </a:spcAft>
              <a:buClr>
                <a:schemeClr val="accent6"/>
              </a:buClr>
              <a:buSzPct val="80000"/>
              <a:buFont typeface="Wingdings 3" pitchFamily="18" charset="2"/>
              <a:buNone/>
              <a:defRPr/>
            </a:pPr>
            <a:r>
              <a:rPr lang="ru-RU" sz="1600" b="1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Владимир Наумов,</a:t>
            </a:r>
            <a:endParaRPr lang="en-US" sz="1600" b="1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spcBef>
                <a:spcPct val="20000"/>
              </a:spcBef>
              <a:spcAft>
                <a:spcPts val="0"/>
              </a:spcAft>
              <a:buClr>
                <a:schemeClr val="accent6"/>
              </a:buClr>
              <a:buSzPct val="80000"/>
              <a:buFont typeface="Wingdings 3" pitchFamily="18" charset="2"/>
              <a:buNone/>
              <a:defRPr/>
            </a:pPr>
            <a:r>
              <a:rPr lang="ru-RU" sz="1600" b="1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Научное предприятие  «ИНИС-СОФТ»</a:t>
            </a:r>
          </a:p>
          <a:p>
            <a:pPr fontAlgn="auto">
              <a:spcBef>
                <a:spcPct val="20000"/>
              </a:spcBef>
              <a:spcAft>
                <a:spcPts val="0"/>
              </a:spcAft>
              <a:buClr>
                <a:schemeClr val="accent6"/>
              </a:buClr>
              <a:buSzPct val="80000"/>
              <a:buFont typeface="Wingdings 3" pitchFamily="18" charset="2"/>
              <a:buNone/>
              <a:defRPr/>
            </a:pPr>
            <a:r>
              <a:rPr lang="ru-RU" sz="1600" b="1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Группа </a:t>
            </a:r>
            <a:r>
              <a:rPr lang="ru-RU" sz="1600" b="1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«Новое электронное образование»</a:t>
            </a:r>
          </a:p>
          <a:p>
            <a:pPr fontAlgn="auto">
              <a:spcBef>
                <a:spcPct val="20000"/>
              </a:spcBef>
              <a:spcAft>
                <a:spcPts val="0"/>
              </a:spcAft>
              <a:buClr>
                <a:schemeClr val="accent6"/>
              </a:buClr>
              <a:buSzPct val="80000"/>
              <a:buFont typeface="Wingdings 3" pitchFamily="18" charset="2"/>
              <a:buNone/>
              <a:defRPr/>
            </a:pPr>
            <a:r>
              <a:rPr lang="en-US" sz="1600" b="1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nww59@mail.ru</a:t>
            </a:r>
            <a:endParaRPr lang="ru-RU" sz="1600" b="1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spcBef>
                <a:spcPct val="20000"/>
              </a:spcBef>
              <a:spcAft>
                <a:spcPts val="0"/>
              </a:spcAft>
              <a:buClr>
                <a:schemeClr val="accent6"/>
              </a:buClr>
              <a:buSzPct val="80000"/>
              <a:buFont typeface="Wingdings 3" pitchFamily="18" charset="2"/>
              <a:buNone/>
              <a:defRPr/>
            </a:pPr>
            <a:r>
              <a:rPr lang="en-US" sz="1600" b="1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http://</a:t>
            </a:r>
            <a:r>
              <a:rPr lang="en-US" sz="1600" b="1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vnaumov.blogspot.com</a:t>
            </a:r>
            <a:endParaRPr lang="ru-RU" sz="1600" b="1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spcBef>
                <a:spcPct val="20000"/>
              </a:spcBef>
              <a:spcAft>
                <a:spcPts val="0"/>
              </a:spcAft>
              <a:buClr>
                <a:schemeClr val="accent6"/>
              </a:buClr>
              <a:buSzPct val="80000"/>
              <a:buFont typeface="Wingdings 3" pitchFamily="18" charset="2"/>
              <a:buNone/>
              <a:defRPr/>
            </a:pPr>
            <a:endParaRPr lang="ru-RU" sz="1200" b="1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429" y="4135901"/>
            <a:ext cx="2410129" cy="2555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00082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" t="1047" r="265" b="961"/>
          <a:stretch/>
        </p:blipFill>
        <p:spPr>
          <a:xfrm>
            <a:off x="0" y="1291771"/>
            <a:ext cx="9144000" cy="5566229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0" y="-1"/>
            <a:ext cx="374816" cy="1291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e-BY"/>
          </a:p>
        </p:txBody>
      </p:sp>
      <p:sp>
        <p:nvSpPr>
          <p:cNvPr id="7" name="Прямоугольник 6"/>
          <p:cNvSpPr/>
          <p:nvPr/>
        </p:nvSpPr>
        <p:spPr>
          <a:xfrm>
            <a:off x="8021186" y="132172"/>
            <a:ext cx="1021214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e-BY"/>
          </a:p>
        </p:txBody>
      </p:sp>
      <p:sp>
        <p:nvSpPr>
          <p:cNvPr id="5" name="TextBox 4"/>
          <p:cNvSpPr txBox="1"/>
          <p:nvPr/>
        </p:nvSpPr>
        <p:spPr>
          <a:xfrm>
            <a:off x="772938" y="645885"/>
            <a:ext cx="7758855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300" b="1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Событие, которое нельзя пропустить этим летом!</a:t>
            </a:r>
            <a:endParaRPr lang="ru-RU" sz="2300" b="1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036821" y="207069"/>
            <a:ext cx="19687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e-learning.by</a:t>
            </a:r>
            <a:endParaRPr lang="be-BY" b="1" dirty="0"/>
          </a:p>
        </p:txBody>
      </p:sp>
    </p:spTree>
    <p:extLst>
      <p:ext uri="{BB962C8B-B14F-4D97-AF65-F5344CB8AC3E}">
        <p14:creationId xmlns:p14="http://schemas.microsoft.com/office/powerpoint/2010/main" val="3019686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18db7630a2364f48dc63ea8325deef5d7bfc45c"/>
</p:tagLst>
</file>

<file path=ppt/theme/theme1.xml><?xml version="1.0" encoding="utf-8"?>
<a:theme xmlns:a="http://schemas.openxmlformats.org/drawingml/2006/main" name="Тема Office">
  <a:themeElements>
    <a:clrScheme name="NEO">
      <a:dk1>
        <a:srgbClr val="000000"/>
      </a:dk1>
      <a:lt1>
        <a:sysClr val="window" lastClr="FFFFFF"/>
      </a:lt1>
      <a:dk2>
        <a:srgbClr val="FF9933"/>
      </a:dk2>
      <a:lt2>
        <a:srgbClr val="DDDDDD"/>
      </a:lt2>
      <a:accent1>
        <a:srgbClr val="B2B2B2"/>
      </a:accent1>
      <a:accent2>
        <a:srgbClr val="C00000"/>
      </a:accent2>
      <a:accent3>
        <a:srgbClr val="9BBB59"/>
      </a:accent3>
      <a:accent4>
        <a:srgbClr val="E36C09"/>
      </a:accent4>
      <a:accent5>
        <a:srgbClr val="B2B2B2"/>
      </a:accent5>
      <a:accent6>
        <a:srgbClr val="F79646"/>
      </a:accent6>
      <a:hlink>
        <a:srgbClr val="DDDDDD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7500</TotalTime>
  <Words>1719</Words>
  <Application>Microsoft Office PowerPoint</Application>
  <PresentationFormat>Экран (4:3)</PresentationFormat>
  <Paragraphs>239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Тема Office</vt:lpstr>
      <vt:lpstr>Презентация PowerPoint</vt:lpstr>
      <vt:lpstr>Презентация PowerPoint</vt:lpstr>
      <vt:lpstr>Два тренда</vt:lpstr>
      <vt:lpstr>Ищу минимум 4-х помощников</vt:lpstr>
      <vt:lpstr>Закончите мысль в чате …</vt:lpstr>
      <vt:lpstr>Содержание обучения - это</vt:lpstr>
      <vt:lpstr>Какое определение правильнее?</vt:lpstr>
      <vt:lpstr>Какое «ближе к телу»?</vt:lpstr>
      <vt:lpstr>Трудимся все!</vt:lpstr>
      <vt:lpstr>Два подхода к содержанию</vt:lpstr>
      <vt:lpstr>Два подхода к содержанию</vt:lpstr>
      <vt:lpstr>Будем объединять?</vt:lpstr>
      <vt:lpstr>Домашнее задание</vt:lpstr>
      <vt:lpstr>Модель обучаемого</vt:lpstr>
      <vt:lpstr>Закончите определение</vt:lpstr>
      <vt:lpstr>Что известно про модель?</vt:lpstr>
      <vt:lpstr>Модель обучаемого – это …</vt:lpstr>
      <vt:lpstr>Дидактическая инженерия</vt:lpstr>
      <vt:lpstr>Ученик-текст (GFEN/ТРД)</vt:lpstr>
      <vt:lpstr>Согласие</vt:lpstr>
      <vt:lpstr>Излишне</vt:lpstr>
      <vt:lpstr>Несогласие</vt:lpstr>
      <vt:lpstr>Дополню, уточню</vt:lpstr>
      <vt:lpstr>Изложу по-своему, чтоб самому  понятно стало</vt:lpstr>
      <vt:lpstr>Фиксация «до» и «после»</vt:lpstr>
      <vt:lpstr>Механизм обучения</vt:lpstr>
      <vt:lpstr>Порефлексируем: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alexey</dc:creator>
  <cp:lastModifiedBy>user</cp:lastModifiedBy>
  <cp:revision>356</cp:revision>
  <dcterms:created xsi:type="dcterms:W3CDTF">2010-04-22T07:11:29Z</dcterms:created>
  <dcterms:modified xsi:type="dcterms:W3CDTF">2015-07-03T06:59:55Z</dcterms:modified>
</cp:coreProperties>
</file>