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8"/>
  </p:notesMasterIdLst>
  <p:sldIdLst>
    <p:sldId id="257" r:id="rId2"/>
    <p:sldId id="285" r:id="rId3"/>
    <p:sldId id="292" r:id="rId4"/>
    <p:sldId id="277" r:id="rId5"/>
    <p:sldId id="284" r:id="rId6"/>
    <p:sldId id="279" r:id="rId7"/>
    <p:sldId id="280" r:id="rId8"/>
    <p:sldId id="282" r:id="rId9"/>
    <p:sldId id="281" r:id="rId10"/>
    <p:sldId id="286" r:id="rId11"/>
    <p:sldId id="287" r:id="rId12"/>
    <p:sldId id="288" r:id="rId13"/>
    <p:sldId id="283" r:id="rId14"/>
    <p:sldId id="289" r:id="rId15"/>
    <p:sldId id="290" r:id="rId16"/>
    <p:sldId id="291" r:id="rId17"/>
  </p:sldIdLst>
  <p:sldSz cx="12192000" cy="6858000"/>
  <p:notesSz cx="6858000" cy="9144000"/>
  <p:custDataLst>
    <p:tags r:id="rId19"/>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16"/>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showGuides="1">
      <p:cViewPr varScale="1">
        <p:scale>
          <a:sx n="81" d="100"/>
          <a:sy n="81" d="100"/>
        </p:scale>
        <p:origin x="-78" y="-7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A61109-1511-4E3C-9843-DD9327664BD8}" type="datetimeFigureOut">
              <a:rPr lang="ru-RU" smtClean="0"/>
              <a:t>31.07.2015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11E1D1-B2C9-40B3-B0A7-94CEB11C3981}" type="slidenum">
              <a:rPr lang="ru-RU" smtClean="0"/>
              <a:t>‹#›</a:t>
            </a:fld>
            <a:endParaRPr lang="ru-RU"/>
          </a:p>
        </p:txBody>
      </p:sp>
    </p:spTree>
    <p:extLst>
      <p:ext uri="{BB962C8B-B14F-4D97-AF65-F5344CB8AC3E}">
        <p14:creationId xmlns:p14="http://schemas.microsoft.com/office/powerpoint/2010/main" val="2561044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solidFill>
                  <a:schemeClr val="tx1"/>
                </a:solidFill>
                <a:effectLst/>
                <a:latin typeface="Calibri,sans-serif"/>
              </a:rPr>
              <a:t>Our firm successfully</a:t>
            </a:r>
            <a:r>
              <a:rPr lang="ru-RU" dirty="0" smtClean="0">
                <a:solidFill>
                  <a:schemeClr val="tx1"/>
                </a:solidFill>
                <a:effectLst/>
                <a:latin typeface="Calibri,sans-serif"/>
              </a:rPr>
              <a:t> с</a:t>
            </a:r>
            <a:r>
              <a:rPr lang="en-US" dirty="0" err="1" smtClean="0">
                <a:solidFill>
                  <a:schemeClr val="tx1"/>
                </a:solidFill>
                <a:effectLst/>
                <a:latin typeface="Calibri,sans-serif"/>
              </a:rPr>
              <a:t>reated</a:t>
            </a:r>
            <a:r>
              <a:rPr lang="en-US" dirty="0" smtClean="0">
                <a:solidFill>
                  <a:schemeClr val="tx1"/>
                </a:solidFill>
                <a:effectLst/>
                <a:latin typeface="Calibri,sans-serif"/>
              </a:rPr>
              <a:t> innovative educational</a:t>
            </a:r>
            <a:r>
              <a:rPr lang="ru-RU" dirty="0" smtClean="0">
                <a:solidFill>
                  <a:schemeClr val="tx1"/>
                </a:solidFill>
                <a:effectLst/>
                <a:latin typeface="Calibri,sans-serif"/>
              </a:rPr>
              <a:t> </a:t>
            </a:r>
            <a:r>
              <a:rPr lang="en-US" dirty="0" smtClean="0">
                <a:solidFill>
                  <a:schemeClr val="tx1"/>
                </a:solidFill>
                <a:effectLst/>
                <a:latin typeface="Calibri,sans-serif"/>
              </a:rPr>
              <a:t>products, virtual</a:t>
            </a:r>
            <a:r>
              <a:rPr lang="ru-RU" dirty="0" smtClean="0">
                <a:solidFill>
                  <a:schemeClr val="tx1"/>
                </a:solidFill>
                <a:effectLst/>
                <a:latin typeface="Calibri,sans-serif"/>
              </a:rPr>
              <a:t> </a:t>
            </a:r>
            <a:r>
              <a:rPr lang="en-US" dirty="0" smtClean="0">
                <a:solidFill>
                  <a:schemeClr val="tx1"/>
                </a:solidFill>
                <a:effectLst/>
                <a:latin typeface="Calibri,sans-serif"/>
              </a:rPr>
              <a:t>research laboratories, </a:t>
            </a:r>
            <a:r>
              <a:rPr lang="en-US" dirty="0" err="1" smtClean="0">
                <a:solidFill>
                  <a:schemeClr val="tx1"/>
                </a:solidFill>
                <a:effectLst/>
                <a:latin typeface="Calibri,sans-serif"/>
              </a:rPr>
              <a:t>inerractive</a:t>
            </a:r>
            <a:r>
              <a:rPr lang="en-US" dirty="0" smtClean="0">
                <a:solidFill>
                  <a:schemeClr val="tx1"/>
                </a:solidFill>
                <a:effectLst/>
                <a:latin typeface="Calibri,sans-serif"/>
              </a:rPr>
              <a:t> 3D models.</a:t>
            </a:r>
            <a:r>
              <a:rPr lang="en-US" dirty="0" smtClean="0">
                <a:solidFill>
                  <a:schemeClr val="tx1"/>
                </a:solidFill>
                <a:effectLst/>
              </a:rPr>
              <a:t> </a:t>
            </a:r>
            <a:endParaRPr lang="ru-RU" dirty="0" smtClean="0">
              <a:solidFill>
                <a:schemeClr val="tx1"/>
              </a:solidFill>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Thanks to virtual computer simulators the trainee gains practice in conditions to the maximum corresponding to real, and deals only with an electronic virtual prototype of real installations. </a:t>
            </a:r>
            <a:endParaRPr lang="ru-RU" dirty="0" smtClean="0">
              <a:effectLst/>
            </a:endParaRPr>
          </a:p>
        </p:txBody>
      </p:sp>
      <p:sp>
        <p:nvSpPr>
          <p:cNvPr id="4" name="Номер слайда 3"/>
          <p:cNvSpPr>
            <a:spLocks noGrp="1"/>
          </p:cNvSpPr>
          <p:nvPr>
            <p:ph type="sldNum" sz="quarter" idx="10"/>
          </p:nvPr>
        </p:nvSpPr>
        <p:spPr/>
        <p:txBody>
          <a:bodyPr/>
          <a:lstStyle/>
          <a:p>
            <a:fld id="{04031479-E6DC-41A6-8B8F-E5138E94C757}" type="slidenum">
              <a:rPr lang="ru-RU" smtClean="0"/>
              <a:pPr/>
              <a:t>6</a:t>
            </a:fld>
            <a:endParaRPr lang="ru-RU"/>
          </a:p>
        </p:txBody>
      </p:sp>
    </p:spTree>
    <p:extLst>
      <p:ext uri="{BB962C8B-B14F-4D97-AF65-F5344CB8AC3E}">
        <p14:creationId xmlns:p14="http://schemas.microsoft.com/office/powerpoint/2010/main" val="2505324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Virtual training simulation is a perfect teaching environment. Virtual model perception, having high degree of reliability, allows to give effective and quick training to specialists in different areas: technological process control, technical resources management, aviation, medicine, etc.</a:t>
            </a:r>
            <a:endParaRPr lang="ru-RU"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Systeminvest</a:t>
            </a:r>
            <a:r>
              <a:rPr lang="en-US" sz="1200" kern="1200" dirty="0" smtClean="0">
                <a:solidFill>
                  <a:schemeClr val="tx1"/>
                </a:solidFill>
                <a:effectLst/>
                <a:latin typeface="+mn-lt"/>
                <a:ea typeface="+mn-ea"/>
                <a:cs typeface="+mn-cs"/>
              </a:rPr>
              <a:t> has created a training simulation system (TSS) for the Russian nanotech within the contract with RUSNANO.</a:t>
            </a:r>
            <a:endParaRPr lang="en-US" dirty="0" smtClean="0">
              <a:solidFill>
                <a:schemeClr val="tx1"/>
              </a:solidFill>
              <a:effectLst/>
            </a:endParaRPr>
          </a:p>
          <a:p>
            <a:endParaRPr lang="ru-RU" dirty="0"/>
          </a:p>
        </p:txBody>
      </p:sp>
      <p:sp>
        <p:nvSpPr>
          <p:cNvPr id="4" name="Номер слайда 3"/>
          <p:cNvSpPr>
            <a:spLocks noGrp="1"/>
          </p:cNvSpPr>
          <p:nvPr>
            <p:ph type="sldNum" sz="quarter" idx="10"/>
          </p:nvPr>
        </p:nvSpPr>
        <p:spPr/>
        <p:txBody>
          <a:bodyPr/>
          <a:lstStyle/>
          <a:p>
            <a:fld id="{04031479-E6DC-41A6-8B8F-E5138E94C757}" type="slidenum">
              <a:rPr lang="ru-RU" smtClean="0"/>
              <a:pPr/>
              <a:t>7</a:t>
            </a:fld>
            <a:endParaRPr lang="ru-RU"/>
          </a:p>
        </p:txBody>
      </p:sp>
    </p:spTree>
    <p:extLst>
      <p:ext uri="{BB962C8B-B14F-4D97-AF65-F5344CB8AC3E}">
        <p14:creationId xmlns:p14="http://schemas.microsoft.com/office/powerpoint/2010/main" val="913500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en-US" sz="1200" dirty="0" smtClean="0"/>
              <a:t>User works with a simulator that emulates the hardware and software management. </a:t>
            </a:r>
          </a:p>
          <a:p>
            <a:r>
              <a:rPr lang="en-US" sz="1200" kern="1200" dirty="0" smtClean="0">
                <a:solidFill>
                  <a:schemeClr val="tx1"/>
                </a:solidFill>
                <a:effectLst/>
                <a:latin typeface="+mn-lt"/>
                <a:ea typeface="+mn-ea"/>
                <a:cs typeface="+mn-cs"/>
              </a:rPr>
              <a:t>Virtual simulators provide for the opportunity to model the dynamics and interaction of mechanical, electronic, hydraulic, thermodynamic and other processes.</a:t>
            </a:r>
            <a:endParaRPr lang="ru-RU" dirty="0" smtClean="0">
              <a:effectLst/>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8</a:t>
            </a:fld>
            <a:endParaRPr lang="ru-RU"/>
          </a:p>
        </p:txBody>
      </p:sp>
    </p:spTree>
    <p:extLst>
      <p:ext uri="{BB962C8B-B14F-4D97-AF65-F5344CB8AC3E}">
        <p14:creationId xmlns:p14="http://schemas.microsoft.com/office/powerpoint/2010/main" val="1366978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en-US" sz="1200" dirty="0" smtClean="0"/>
              <a:t>User works with a simulator that emulates the hardware and software management. </a:t>
            </a:r>
          </a:p>
          <a:p>
            <a:r>
              <a:rPr lang="en-US" sz="1200" kern="1200" dirty="0" smtClean="0">
                <a:solidFill>
                  <a:schemeClr val="tx1"/>
                </a:solidFill>
                <a:effectLst/>
                <a:latin typeface="+mn-lt"/>
                <a:ea typeface="+mn-ea"/>
                <a:cs typeface="+mn-cs"/>
              </a:rPr>
              <a:t>Virtual simulators provide for the opportunity to model the dynamics and interaction of mechanical, electronic, hydraulic, thermodynamic and other processes.</a:t>
            </a:r>
            <a:endParaRPr lang="ru-RU" dirty="0" smtClean="0">
              <a:effectLst/>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9</a:t>
            </a:fld>
            <a:endParaRPr lang="ru-RU"/>
          </a:p>
        </p:txBody>
      </p:sp>
    </p:spTree>
    <p:extLst>
      <p:ext uri="{BB962C8B-B14F-4D97-AF65-F5344CB8AC3E}">
        <p14:creationId xmlns:p14="http://schemas.microsoft.com/office/powerpoint/2010/main" val="4143548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en-US" sz="1200" dirty="0" smtClean="0"/>
              <a:t>User works with a simulator that emulates the hardware and software management. </a:t>
            </a:r>
          </a:p>
          <a:p>
            <a:r>
              <a:rPr lang="en-US" sz="1200" kern="1200" dirty="0" smtClean="0">
                <a:solidFill>
                  <a:schemeClr val="tx1"/>
                </a:solidFill>
                <a:effectLst/>
                <a:latin typeface="+mn-lt"/>
                <a:ea typeface="+mn-ea"/>
                <a:cs typeface="+mn-cs"/>
              </a:rPr>
              <a:t>Virtual simulators provide for the opportunity to model the dynamics and interaction of mechanical, electronic, hydraulic, thermodynamic and other processes.</a:t>
            </a:r>
            <a:endParaRPr lang="ru-RU" dirty="0" smtClean="0">
              <a:effectLst/>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10</a:t>
            </a:fld>
            <a:endParaRPr lang="ru-RU"/>
          </a:p>
        </p:txBody>
      </p:sp>
    </p:spTree>
    <p:extLst>
      <p:ext uri="{BB962C8B-B14F-4D97-AF65-F5344CB8AC3E}">
        <p14:creationId xmlns:p14="http://schemas.microsoft.com/office/powerpoint/2010/main" val="4143548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necessity to develop virtual laboratories arises due to the fact that the higher technical education now requires efficiency in training practical skills, skills to operate the equipment, and consolidate the experimental material.</a:t>
            </a:r>
            <a:endParaRPr lang="ru-RU" sz="1200" kern="1200" dirty="0" smtClean="0">
              <a:solidFill>
                <a:schemeClr val="tx1"/>
              </a:solidFill>
              <a:effectLst/>
              <a:latin typeface="+mn-lt"/>
              <a:ea typeface="+mn-ea"/>
              <a:cs typeface="+mn-cs"/>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11</a:t>
            </a:fld>
            <a:endParaRPr lang="ru-RU"/>
          </a:p>
        </p:txBody>
      </p:sp>
    </p:spTree>
    <p:extLst>
      <p:ext uri="{BB962C8B-B14F-4D97-AF65-F5344CB8AC3E}">
        <p14:creationId xmlns:p14="http://schemas.microsoft.com/office/powerpoint/2010/main" val="2895212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necessity to develop virtual laboratories arises due to the fact that the higher technical education now requires efficiency in training practical skills, skills to operate the equipment, and consolidate the experimental material.</a:t>
            </a:r>
            <a:endParaRPr lang="ru-RU" sz="1200" kern="1200" dirty="0" smtClean="0">
              <a:solidFill>
                <a:schemeClr val="tx1"/>
              </a:solidFill>
              <a:effectLst/>
              <a:latin typeface="+mn-lt"/>
              <a:ea typeface="+mn-ea"/>
              <a:cs typeface="+mn-cs"/>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12</a:t>
            </a:fld>
            <a:endParaRPr lang="ru-RU"/>
          </a:p>
        </p:txBody>
      </p:sp>
    </p:spTree>
    <p:extLst>
      <p:ext uri="{BB962C8B-B14F-4D97-AF65-F5344CB8AC3E}">
        <p14:creationId xmlns:p14="http://schemas.microsoft.com/office/powerpoint/2010/main" val="2895212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necessity to develop virtual laboratories arises due to the fact that the higher technical education now requires efficiency in training practical skills, skills to operate the equipment, and consolidate the experimental material.</a:t>
            </a:r>
            <a:endParaRPr lang="ru-RU" sz="1200" kern="1200" dirty="0" smtClean="0">
              <a:solidFill>
                <a:schemeClr val="tx1"/>
              </a:solidFill>
              <a:effectLst/>
              <a:latin typeface="+mn-lt"/>
              <a:ea typeface="+mn-ea"/>
              <a:cs typeface="+mn-cs"/>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13</a:t>
            </a:fld>
            <a:endParaRPr lang="ru-RU"/>
          </a:p>
        </p:txBody>
      </p:sp>
    </p:spTree>
    <p:extLst>
      <p:ext uri="{BB962C8B-B14F-4D97-AF65-F5344CB8AC3E}">
        <p14:creationId xmlns:p14="http://schemas.microsoft.com/office/powerpoint/2010/main" val="2895212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necessity to develop virtual laboratories arises due to the fact that the higher technical education now requires efficiency in training practical skills, skills to operate the equipment, and consolidate the experimental material.</a:t>
            </a:r>
            <a:endParaRPr lang="ru-RU" sz="1200" kern="1200" dirty="0" smtClean="0">
              <a:solidFill>
                <a:schemeClr val="tx1"/>
              </a:solidFill>
              <a:effectLst/>
              <a:latin typeface="+mn-lt"/>
              <a:ea typeface="+mn-ea"/>
              <a:cs typeface="+mn-cs"/>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14</a:t>
            </a:fld>
            <a:endParaRPr lang="ru-RU"/>
          </a:p>
        </p:txBody>
      </p:sp>
    </p:spTree>
    <p:extLst>
      <p:ext uri="{BB962C8B-B14F-4D97-AF65-F5344CB8AC3E}">
        <p14:creationId xmlns:p14="http://schemas.microsoft.com/office/powerpoint/2010/main" val="2895212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necessity to develop virtual laboratories arises due to the fact that the higher technical education now requires efficiency in training practical skills, skills to operate the equipment, and consolidate the experimental material.</a:t>
            </a:r>
            <a:endParaRPr lang="ru-RU" sz="1200" kern="1200" dirty="0" smtClean="0">
              <a:solidFill>
                <a:schemeClr val="tx1"/>
              </a:solidFill>
              <a:effectLst/>
              <a:latin typeface="+mn-lt"/>
              <a:ea typeface="+mn-ea"/>
              <a:cs typeface="+mn-cs"/>
            </a:endParaRPr>
          </a:p>
          <a:p>
            <a:pPr marL="0" indent="0">
              <a:buNone/>
            </a:pPr>
            <a:endParaRPr lang="ru-RU" dirty="0"/>
          </a:p>
        </p:txBody>
      </p:sp>
      <p:sp>
        <p:nvSpPr>
          <p:cNvPr id="4" name="Номер слайда 3"/>
          <p:cNvSpPr>
            <a:spLocks noGrp="1"/>
          </p:cNvSpPr>
          <p:nvPr>
            <p:ph type="sldNum" sz="quarter" idx="10"/>
          </p:nvPr>
        </p:nvSpPr>
        <p:spPr/>
        <p:txBody>
          <a:bodyPr/>
          <a:lstStyle/>
          <a:p>
            <a:fld id="{C7399630-FC2C-4B11-8F3D-2ACDC82260A3}" type="slidenum">
              <a:rPr lang="ru-RU" smtClean="0"/>
              <a:pPr/>
              <a:t>15</a:t>
            </a:fld>
            <a:endParaRPr lang="ru-RU"/>
          </a:p>
        </p:txBody>
      </p:sp>
    </p:spTree>
    <p:extLst>
      <p:ext uri="{BB962C8B-B14F-4D97-AF65-F5344CB8AC3E}">
        <p14:creationId xmlns:p14="http://schemas.microsoft.com/office/powerpoint/2010/main" val="2895212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1" y="0"/>
            <a:ext cx="10033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621537" y="1267485"/>
            <a:ext cx="9647975" cy="5133316"/>
          </a:xfrm>
        </p:spPr>
        <p:txBody>
          <a:bodyPr/>
          <a:lstStyle>
            <a:lvl1pPr>
              <a:defRPr sz="11500"/>
            </a:lvl1pPr>
          </a:lstStyle>
          <a:p>
            <a:r>
              <a:rPr lang="ru-RU" smtClean="0"/>
              <a:t>Образец заголовка</a:t>
            </a:r>
            <a:endParaRPr lang="en-US" dirty="0"/>
          </a:p>
        </p:txBody>
      </p:sp>
      <p:sp>
        <p:nvSpPr>
          <p:cNvPr id="3" name="Subtitle 2"/>
          <p:cNvSpPr>
            <a:spLocks noGrp="1"/>
          </p:cNvSpPr>
          <p:nvPr>
            <p:ph type="subTitle" idx="1"/>
          </p:nvPr>
        </p:nvSpPr>
        <p:spPr>
          <a:xfrm>
            <a:off x="1621536" y="201703"/>
            <a:ext cx="8252777"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ECD72AF-291C-476A-8DF0-20656CC42248}" type="datetimeFigureOut">
              <a:rPr lang="ru-RU" smtClean="0"/>
              <a:t>31.07.2015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867293" y="236416"/>
            <a:ext cx="1047068" cy="365125"/>
          </a:xfrm>
        </p:spPr>
        <p:txBody>
          <a:bodyPr/>
          <a:lstStyle>
            <a:lvl1pPr>
              <a:defRPr sz="1400"/>
            </a:lvl1pPr>
          </a:lstStyle>
          <a:p>
            <a:fld id="{49CDCF94-D4B4-441E-8FAC-C151D382917F}" type="slidenum">
              <a:rPr lang="ru-RU" smtClean="0"/>
              <a:t>‹#›</a:t>
            </a:fld>
            <a:endParaRPr lang="ru-RU"/>
          </a:p>
        </p:txBody>
      </p:sp>
      <p:grpSp>
        <p:nvGrpSpPr>
          <p:cNvPr id="7" name="Group 6"/>
          <p:cNvGrpSpPr/>
          <p:nvPr/>
        </p:nvGrpSpPr>
        <p:grpSpPr>
          <a:xfrm>
            <a:off x="9956800" y="209550"/>
            <a:ext cx="876301"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625600" y="5257800"/>
            <a:ext cx="9652000" cy="1143000"/>
          </a:xfrm>
        </p:spPr>
        <p:txBody>
          <a:bodyPr>
            <a:noAutofit/>
          </a:bodyPr>
          <a:lstStyle>
            <a:lvl1pPr algn="l">
              <a:defRPr sz="7200" baseline="0">
                <a:ln w="12700">
                  <a:solidFill>
                    <a:schemeClr val="tx2"/>
                  </a:solidFill>
                </a:ln>
              </a:defRPr>
            </a:lvl1pPr>
          </a:lstStyle>
          <a:p>
            <a:r>
              <a:rPr lang="ru-RU" smtClean="0"/>
              <a:t>Образец заголовка</a:t>
            </a:r>
            <a:endParaRPr lang="en-US" dirty="0"/>
          </a:p>
        </p:txBody>
      </p:sp>
      <p:sp>
        <p:nvSpPr>
          <p:cNvPr id="3" name="Content Placeholder 2"/>
          <p:cNvSpPr>
            <a:spLocks noGrp="1"/>
          </p:cNvSpPr>
          <p:nvPr>
            <p:ph idx="1"/>
          </p:nvPr>
        </p:nvSpPr>
        <p:spPr>
          <a:xfrm>
            <a:off x="1625600" y="838200"/>
            <a:ext cx="99568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ECD72AF-291C-476A-8DF0-20656CC42248}" type="datetimeFigureOut">
              <a:rPr lang="ru-RU" smtClean="0"/>
              <a:t>31.07.2015</a:t>
            </a:fld>
            <a:endParaRPr lang="ru-RU"/>
          </a:p>
        </p:txBody>
      </p:sp>
      <p:sp>
        <p:nvSpPr>
          <p:cNvPr id="10" name="Slide Number Placeholder 9"/>
          <p:cNvSpPr>
            <a:spLocks noGrp="1"/>
          </p:cNvSpPr>
          <p:nvPr>
            <p:ph type="sldNum" sz="quarter" idx="11"/>
          </p:nvPr>
        </p:nvSpPr>
        <p:spPr/>
        <p:txBody>
          <a:bodyPr/>
          <a:lstStyle/>
          <a:p>
            <a:fld id="{49CDCF94-D4B4-441E-8FAC-C151D382917F}" type="slidenum">
              <a:rPr lang="ru-RU" smtClean="0"/>
              <a:t>‹#›</a:t>
            </a:fld>
            <a:endParaRPr lang="ru-RU"/>
          </a:p>
        </p:txBody>
      </p:sp>
      <p:sp>
        <p:nvSpPr>
          <p:cNvPr id="12" name="Footer Placeholder 11"/>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25600" y="4484080"/>
            <a:ext cx="9652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3" name="Title 1"/>
          <p:cNvSpPr>
            <a:spLocks noGrp="1"/>
          </p:cNvSpPr>
          <p:nvPr>
            <p:ph type="title"/>
          </p:nvPr>
        </p:nvSpPr>
        <p:spPr>
          <a:xfrm>
            <a:off x="1625600" y="5257800"/>
            <a:ext cx="9652000" cy="1143000"/>
          </a:xfrm>
        </p:spPr>
        <p:txBody>
          <a:bodyPr>
            <a:noAutofit/>
          </a:bodyPr>
          <a:lstStyle>
            <a:lvl1pPr algn="l">
              <a:defRPr sz="7200" baseline="0">
                <a:ln w="12700">
                  <a:solidFill>
                    <a:schemeClr val="tx2"/>
                  </a:solidFill>
                </a:ln>
              </a:defRPr>
            </a:lvl1pPr>
          </a:lstStyle>
          <a:p>
            <a:r>
              <a:rPr lang="ru-RU" smtClean="0"/>
              <a:t>Образец заголовка</a:t>
            </a:r>
            <a:endParaRPr lang="en-US" dirty="0"/>
          </a:p>
        </p:txBody>
      </p:sp>
      <p:sp>
        <p:nvSpPr>
          <p:cNvPr id="19" name="Date Placeholder 18"/>
          <p:cNvSpPr>
            <a:spLocks noGrp="1"/>
          </p:cNvSpPr>
          <p:nvPr>
            <p:ph type="dt" sz="half" idx="10"/>
          </p:nvPr>
        </p:nvSpPr>
        <p:spPr/>
        <p:txBody>
          <a:bodyPr/>
          <a:lstStyle/>
          <a:p>
            <a:fld id="{8ECD72AF-291C-476A-8DF0-20656CC42248}" type="datetimeFigureOut">
              <a:rPr lang="ru-RU" smtClean="0"/>
              <a:t>31.07.2015</a:t>
            </a:fld>
            <a:endParaRPr lang="ru-RU"/>
          </a:p>
        </p:txBody>
      </p:sp>
      <p:sp>
        <p:nvSpPr>
          <p:cNvPr id="20" name="Slide Number Placeholder 19"/>
          <p:cNvSpPr>
            <a:spLocks noGrp="1"/>
          </p:cNvSpPr>
          <p:nvPr>
            <p:ph type="sldNum" sz="quarter" idx="11"/>
          </p:nvPr>
        </p:nvSpPr>
        <p:spPr/>
        <p:txBody>
          <a:bodyPr/>
          <a:lstStyle/>
          <a:p>
            <a:fld id="{49CDCF94-D4B4-441E-8FAC-C151D382917F}" type="slidenum">
              <a:rPr lang="ru-RU" smtClean="0"/>
              <a:t>‹#›</a:t>
            </a:fld>
            <a:endParaRPr lang="ru-RU"/>
          </a:p>
        </p:txBody>
      </p:sp>
      <p:sp>
        <p:nvSpPr>
          <p:cNvPr id="21" name="Footer Placeholder 20"/>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8ECD72AF-291C-476A-8DF0-20656CC42248}" type="datetimeFigureOut">
              <a:rPr lang="ru-RU" smtClean="0"/>
              <a:t>31.07.2015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9CDCF94-D4B4-441E-8FAC-C151D382917F}" type="slidenum">
              <a:rPr lang="ru-RU" smtClean="0"/>
              <a:t>‹#›</a:t>
            </a:fld>
            <a:endParaRPr lang="ru-RU"/>
          </a:p>
        </p:txBody>
      </p:sp>
      <p:sp>
        <p:nvSpPr>
          <p:cNvPr id="9" name="Content Placeholder 8"/>
          <p:cNvSpPr>
            <a:spLocks noGrp="1"/>
          </p:cNvSpPr>
          <p:nvPr>
            <p:ph sz="quarter" idx="13"/>
          </p:nvPr>
        </p:nvSpPr>
        <p:spPr>
          <a:xfrm>
            <a:off x="1621536" y="841248"/>
            <a:ext cx="4974336" cy="43891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6803136" y="841248"/>
            <a:ext cx="4974336" cy="43891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625600" y="841248"/>
            <a:ext cx="49784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6807201" y="841248"/>
            <a:ext cx="4980356"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8ECD72AF-291C-476A-8DF0-20656CC42248}" type="datetimeFigureOut">
              <a:rPr lang="ru-RU" smtClean="0"/>
              <a:t>31.07.2015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9CDCF94-D4B4-441E-8FAC-C151D382917F}" type="slidenum">
              <a:rPr lang="ru-RU" smtClean="0"/>
              <a:t>‹#›</a:t>
            </a:fld>
            <a:endParaRPr lang="ru-RU"/>
          </a:p>
        </p:txBody>
      </p:sp>
      <p:sp>
        <p:nvSpPr>
          <p:cNvPr id="11" name="Content Placeholder 10"/>
          <p:cNvSpPr>
            <a:spLocks noGrp="1"/>
          </p:cNvSpPr>
          <p:nvPr>
            <p:ph sz="quarter" idx="13"/>
          </p:nvPr>
        </p:nvSpPr>
        <p:spPr>
          <a:xfrm>
            <a:off x="1621536" y="1380744"/>
            <a:ext cx="4974336" cy="38404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Content Placeholder 12"/>
          <p:cNvSpPr>
            <a:spLocks noGrp="1"/>
          </p:cNvSpPr>
          <p:nvPr>
            <p:ph sz="quarter" idx="14"/>
          </p:nvPr>
        </p:nvSpPr>
        <p:spPr>
          <a:xfrm>
            <a:off x="6803136" y="1380743"/>
            <a:ext cx="4974336" cy="38404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ECD72AF-291C-476A-8DF0-20656CC42248}" type="datetimeFigureOut">
              <a:rPr lang="ru-RU" smtClean="0"/>
              <a:t>31.07.2015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9CDCF94-D4B4-441E-8FAC-C151D382917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ECD72AF-291C-476A-8DF0-20656CC42248}" type="datetimeFigureOut">
              <a:rPr lang="ru-RU" smtClean="0"/>
              <a:t>31.07.2015</a:t>
            </a:fld>
            <a:endParaRPr lang="ru-RU"/>
          </a:p>
        </p:txBody>
      </p:sp>
      <p:sp>
        <p:nvSpPr>
          <p:cNvPr id="6" name="Slide Number Placeholder 5"/>
          <p:cNvSpPr>
            <a:spLocks noGrp="1"/>
          </p:cNvSpPr>
          <p:nvPr>
            <p:ph type="sldNum" sz="quarter" idx="11"/>
          </p:nvPr>
        </p:nvSpPr>
        <p:spPr/>
        <p:txBody>
          <a:bodyPr/>
          <a:lstStyle/>
          <a:p>
            <a:fld id="{49CDCF94-D4B4-441E-8FAC-C151D382917F}"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1" y="395287"/>
            <a:ext cx="4011084" cy="1162050"/>
          </a:xfrm>
        </p:spPr>
        <p:txBody>
          <a:bodyPr anchor="b"/>
          <a:lstStyle>
            <a:lvl1pPr algn="l">
              <a:defRPr sz="2000" b="1">
                <a:ln>
                  <a:noFill/>
                </a:ln>
                <a:solidFill>
                  <a:srgbClr val="FF7605"/>
                </a:solidFill>
                <a:effectLs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7620001" y="1557338"/>
            <a:ext cx="4011084"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Content Placeholder 13"/>
          <p:cNvSpPr>
            <a:spLocks noGrp="1"/>
          </p:cNvSpPr>
          <p:nvPr>
            <p:ph sz="quarter" idx="13"/>
          </p:nvPr>
        </p:nvSpPr>
        <p:spPr>
          <a:xfrm>
            <a:off x="1219200" y="381000"/>
            <a:ext cx="6400800" cy="5943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9" name="Date Placeholder 8"/>
          <p:cNvSpPr>
            <a:spLocks noGrp="1"/>
          </p:cNvSpPr>
          <p:nvPr>
            <p:ph type="dt" sz="half" idx="14"/>
          </p:nvPr>
        </p:nvSpPr>
        <p:spPr/>
        <p:txBody>
          <a:bodyPr/>
          <a:lstStyle/>
          <a:p>
            <a:fld id="{8ECD72AF-291C-476A-8DF0-20656CC42248}" type="datetimeFigureOut">
              <a:rPr lang="ru-RU" smtClean="0"/>
              <a:t>31.07.2015</a:t>
            </a:fld>
            <a:endParaRPr lang="ru-RU"/>
          </a:p>
        </p:txBody>
      </p:sp>
      <p:sp>
        <p:nvSpPr>
          <p:cNvPr id="10" name="Slide Number Placeholder 9"/>
          <p:cNvSpPr>
            <a:spLocks noGrp="1"/>
          </p:cNvSpPr>
          <p:nvPr>
            <p:ph type="sldNum" sz="quarter" idx="15"/>
          </p:nvPr>
        </p:nvSpPr>
        <p:spPr/>
        <p:txBody>
          <a:bodyPr/>
          <a:lstStyle/>
          <a:p>
            <a:fld id="{49CDCF94-D4B4-441E-8FAC-C151D382917F}" type="slidenum">
              <a:rPr lang="ru-RU" smtClean="0"/>
              <a:t>‹#›</a:t>
            </a:fld>
            <a:endParaRPr lang="ru-RU"/>
          </a:p>
        </p:txBody>
      </p:sp>
      <p:sp>
        <p:nvSpPr>
          <p:cNvPr id="13" name="Footer Placeholder 12"/>
          <p:cNvSpPr>
            <a:spLocks noGrp="1"/>
          </p:cNvSpPr>
          <p:nvPr>
            <p:ph type="ftr" sz="quarter" idx="16"/>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25600" y="4624754"/>
            <a:ext cx="7315200" cy="404446"/>
          </a:xfrm>
        </p:spPr>
        <p:txBody>
          <a:bodyPr bIns="0" anchor="b"/>
          <a:lstStyle>
            <a:lvl1pPr algn="l">
              <a:defRPr sz="2000" b="1">
                <a:ln w="12700">
                  <a:noFill/>
                </a:ln>
                <a:solidFill>
                  <a:schemeClr val="tx1"/>
                </a:solidFill>
                <a:effectLst/>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1765300" y="381000"/>
            <a:ext cx="78232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1625600" y="5029200"/>
            <a:ext cx="53848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ECD72AF-291C-476A-8DF0-20656CC42248}" type="datetimeFigureOut">
              <a:rPr lang="ru-RU" smtClean="0"/>
              <a:t>31.07.2015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9CDCF94-D4B4-441E-8FAC-C151D382917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ECD72AF-291C-476A-8DF0-20656CC42248}" type="datetimeFigureOut">
              <a:rPr lang="ru-RU" smtClean="0"/>
              <a:t>31.07.2015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CDCF94-D4B4-441E-8FAC-C151D382917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ECD72AF-291C-476A-8DF0-20656CC42248}" type="datetimeFigureOut">
              <a:rPr lang="ru-RU" smtClean="0"/>
              <a:t>31.07.2015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CDCF94-D4B4-441E-8FAC-C151D382917F}"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3048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3048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625600" y="5257800"/>
            <a:ext cx="9652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625600" y="838200"/>
            <a:ext cx="9956800" cy="4419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Footer Placeholder 4"/>
          <p:cNvSpPr>
            <a:spLocks noGrp="1"/>
          </p:cNvSpPr>
          <p:nvPr>
            <p:ph type="ftr" sz="quarter" idx="3"/>
          </p:nvPr>
        </p:nvSpPr>
        <p:spPr>
          <a:xfrm>
            <a:off x="1679573" y="6553200"/>
            <a:ext cx="95504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ru-RU"/>
          </a:p>
        </p:txBody>
      </p:sp>
      <p:sp>
        <p:nvSpPr>
          <p:cNvPr id="6" name="Slide Number Placeholder 5"/>
          <p:cNvSpPr>
            <a:spLocks noGrp="1"/>
          </p:cNvSpPr>
          <p:nvPr>
            <p:ph type="sldNum" sz="quarter" idx="4"/>
          </p:nvPr>
        </p:nvSpPr>
        <p:spPr>
          <a:xfrm>
            <a:off x="11582400" y="5740401"/>
            <a:ext cx="508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49CDCF94-D4B4-441E-8FAC-C151D382917F}" type="slidenum">
              <a:rPr lang="ru-RU" smtClean="0"/>
              <a:t>‹#›</a:t>
            </a:fld>
            <a:endParaRPr lang="ru-RU"/>
          </a:p>
        </p:txBody>
      </p:sp>
      <p:sp>
        <p:nvSpPr>
          <p:cNvPr id="16" name="Freeform 5"/>
          <p:cNvSpPr>
            <a:spLocks/>
          </p:cNvSpPr>
          <p:nvPr/>
        </p:nvSpPr>
        <p:spPr bwMode="auto">
          <a:xfrm>
            <a:off x="11271252" y="5715000"/>
            <a:ext cx="323849"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60581" y="4783016"/>
            <a:ext cx="2625969" cy="304800"/>
          </a:xfrm>
          <a:prstGeom prst="rect">
            <a:avLst/>
          </a:prstGeom>
        </p:spPr>
        <p:txBody>
          <a:bodyPr vert="horz" lIns="91440" tIns="45720" rIns="91440" bIns="45720" rtlCol="0" anchor="ctr"/>
          <a:lstStyle>
            <a:lvl1pPr algn="l">
              <a:defRPr sz="1200">
                <a:solidFill>
                  <a:srgbClr val="FFFFFF"/>
                </a:solidFill>
              </a:defRPr>
            </a:lvl1pPr>
          </a:lstStyle>
          <a:p>
            <a:fld id="{8ECD72AF-291C-476A-8DF0-20656CC42248}" type="datetimeFigureOut">
              <a:rPr lang="ru-RU" smtClean="0"/>
              <a:t>31.07.2015</a:t>
            </a:fld>
            <a:endParaRPr lang="ru-RU"/>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8" Type="http://schemas.openxmlformats.org/officeDocument/2006/relationships/image" Target="cid:image007.jpg@01CEEA05.654D3DA0" TargetMode="External"/><Relationship Id="rId3" Type="http://schemas.openxmlformats.org/officeDocument/2006/relationships/slideLayout" Target="../slideLayouts/slideLayout2.xml"/><Relationship Id="rId7" Type="http://schemas.openxmlformats.org/officeDocument/2006/relationships/image" Target="../media/image20.jpe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56606" y="2145324"/>
            <a:ext cx="8458994" cy="2602522"/>
          </a:xfrm>
        </p:spPr>
        <p:txBody>
          <a:bodyPr>
            <a:noAutofit/>
          </a:bodyPr>
          <a:lstStyle/>
          <a:p>
            <a:pPr lvl="0" algn="ctr"/>
            <a:r>
              <a:rPr lang="ru-RU" sz="5400" dirty="0">
                <a:solidFill>
                  <a:schemeClr val="accent5">
                    <a:lumMod val="50000"/>
                  </a:schemeClr>
                </a:solidFill>
                <a:effectLst/>
              </a:rPr>
              <a:t>Разработка виртуальных лабораторий для ГК «РОСНАНО</a:t>
            </a:r>
            <a:r>
              <a:rPr lang="ru-RU" sz="5400" dirty="0" smtClean="0">
                <a:solidFill>
                  <a:schemeClr val="accent5">
                    <a:lumMod val="50000"/>
                  </a:schemeClr>
                </a:solidFill>
                <a:effectLst/>
              </a:rPr>
              <a:t>»</a:t>
            </a:r>
            <a:endParaRPr lang="ru-RU" sz="5400" b="1" dirty="0">
              <a:solidFill>
                <a:schemeClr val="accent5">
                  <a:lumMod val="50000"/>
                </a:schemeClr>
              </a:solidFill>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7953" y="162322"/>
            <a:ext cx="2834548" cy="1145622"/>
          </a:xfrm>
          <a:prstGeom prst="rect">
            <a:avLst/>
          </a:prstGeom>
        </p:spPr>
      </p:pic>
    </p:spTree>
    <p:extLst>
      <p:ext uri="{BB962C8B-B14F-4D97-AF65-F5344CB8AC3E}">
        <p14:creationId xmlns:p14="http://schemas.microsoft.com/office/powerpoint/2010/main" val="146569265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5"/>
          <p:cNvSpPr txBox="1">
            <a:spLocks/>
          </p:cNvSpPr>
          <p:nvPr/>
        </p:nvSpPr>
        <p:spPr>
          <a:xfrm>
            <a:off x="668215" y="668215"/>
            <a:ext cx="11148647" cy="5785121"/>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501650" indent="-457200">
              <a:buFont typeface="Georgia" pitchFamily="18" charset="0"/>
              <a:buAutoNum type="arabicPeriod"/>
            </a:pPr>
            <a:r>
              <a:rPr lang="ru-RU" sz="3600" dirty="0" smtClean="0"/>
              <a:t>Теоретическая составляющая с системой самоконтроля.</a:t>
            </a:r>
          </a:p>
          <a:p>
            <a:pPr marL="501650" indent="-457200">
              <a:buFont typeface="Georgia" pitchFamily="18" charset="0"/>
              <a:buAutoNum type="arabicPeriod"/>
            </a:pPr>
            <a:r>
              <a:rPr lang="ru-RU" sz="3600" dirty="0" smtClean="0"/>
              <a:t>Описание обобщенного применяемого оборудования, оценка знания принципов работы.</a:t>
            </a:r>
          </a:p>
          <a:p>
            <a:pPr marL="501650" indent="-457200">
              <a:buFont typeface="Georgia" pitchFamily="18" charset="0"/>
              <a:buAutoNum type="arabicPeriod"/>
            </a:pPr>
            <a:r>
              <a:rPr lang="ru-RU" sz="3600" dirty="0" smtClean="0"/>
              <a:t>3</a:t>
            </a:r>
            <a:r>
              <a:rPr lang="en-US" sz="3600" dirty="0" smtClean="0"/>
              <a:t>D-</a:t>
            </a:r>
            <a:r>
              <a:rPr lang="ru-RU" sz="3600" dirty="0" smtClean="0"/>
              <a:t>моделирование реальных установок, тренинг.</a:t>
            </a:r>
          </a:p>
          <a:p>
            <a:pPr marL="501650" indent="-457200">
              <a:buFont typeface="Georgia" pitchFamily="18" charset="0"/>
              <a:buAutoNum type="arabicPeriod"/>
            </a:pPr>
            <a:r>
              <a:rPr lang="ru-RU" sz="3600" dirty="0" smtClean="0"/>
              <a:t>Проведение виртуальных экспериментов (виртуальная лабораторная работа), тренинг.</a:t>
            </a:r>
          </a:p>
          <a:p>
            <a:pPr marL="501650" indent="-457200">
              <a:buFont typeface="Georgia" pitchFamily="18" charset="0"/>
              <a:buAutoNum type="arabicPeriod"/>
            </a:pPr>
            <a:r>
              <a:rPr lang="ru-RU" sz="3600" dirty="0" smtClean="0"/>
              <a:t>Контрольный виртуальный эксперимент. Определение уровня компетенции.</a:t>
            </a:r>
          </a:p>
          <a:p>
            <a:pPr marL="501650" indent="-457200">
              <a:buFont typeface="Georgia" pitchFamily="18" charset="0"/>
              <a:buAutoNum type="arabicPeriod"/>
            </a:pPr>
            <a:endParaRPr lang="ru-RU" sz="3600" dirty="0" smtClean="0"/>
          </a:p>
        </p:txBody>
      </p:sp>
    </p:spTree>
    <p:extLst>
      <p:ext uri="{BB962C8B-B14F-4D97-AF65-F5344CB8AC3E}">
        <p14:creationId xmlns:p14="http://schemas.microsoft.com/office/powerpoint/2010/main" val="19220412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grpSp>
        <p:nvGrpSpPr>
          <p:cNvPr id="4" name="Группа 3"/>
          <p:cNvGrpSpPr/>
          <p:nvPr/>
        </p:nvGrpSpPr>
        <p:grpSpPr>
          <a:xfrm>
            <a:off x="339968" y="234462"/>
            <a:ext cx="11732847" cy="6342184"/>
            <a:chOff x="0" y="635000"/>
            <a:chExt cx="11861800" cy="6223000"/>
          </a:xfrm>
        </p:grpSpPr>
        <p:pic>
          <p:nvPicPr>
            <p:cNvPr id="5" name="Рисунок 4"/>
            <p:cNvPicPr/>
            <p:nvPr/>
          </p:nvPicPr>
          <p:blipFill rotWithShape="1">
            <a:blip r:embed="rId2" cstate="print"/>
            <a:srcRect t="3413"/>
            <a:stretch/>
          </p:blipFill>
          <p:spPr>
            <a:xfrm>
              <a:off x="0" y="635000"/>
              <a:ext cx="5118100" cy="6223000"/>
            </a:xfrm>
            <a:prstGeom prst="rect">
              <a:avLst/>
            </a:prstGeom>
            <a:ln w="12700" cmpd="sng">
              <a:solidFill>
                <a:schemeClr val="tx1"/>
              </a:solidFill>
            </a:ln>
          </p:spPr>
        </p:pic>
        <p:pic>
          <p:nvPicPr>
            <p:cNvPr id="6" name="Рисунок 5"/>
            <p:cNvPicPr/>
            <p:nvPr/>
          </p:nvPicPr>
          <p:blipFill rotWithShape="1">
            <a:blip r:embed="rId3" cstate="print"/>
            <a:srcRect t="3575"/>
            <a:stretch/>
          </p:blipFill>
          <p:spPr>
            <a:xfrm>
              <a:off x="3494880" y="635000"/>
              <a:ext cx="4874420" cy="6223000"/>
            </a:xfrm>
            <a:prstGeom prst="rect">
              <a:avLst/>
            </a:prstGeom>
            <a:ln w="12700" cmpd="sng">
              <a:solidFill>
                <a:schemeClr val="tx1"/>
              </a:solidFill>
            </a:ln>
          </p:spPr>
        </p:pic>
        <p:pic>
          <p:nvPicPr>
            <p:cNvPr id="7" name="Рисунок 6"/>
            <p:cNvPicPr/>
            <p:nvPr/>
          </p:nvPicPr>
          <p:blipFill rotWithShape="1">
            <a:blip r:embed="rId4" cstate="print"/>
            <a:srcRect t="3900"/>
            <a:stretch/>
          </p:blipFill>
          <p:spPr>
            <a:xfrm>
              <a:off x="6783387" y="635000"/>
              <a:ext cx="5078413" cy="6223000"/>
            </a:xfrm>
            <a:prstGeom prst="rect">
              <a:avLst/>
            </a:prstGeom>
            <a:ln w="12700" cmpd="sng">
              <a:solidFill>
                <a:schemeClr val="tx1"/>
              </a:solidFill>
            </a:ln>
          </p:spPr>
        </p:pic>
      </p:grpSp>
    </p:spTree>
    <p:extLst>
      <p:ext uri="{BB962C8B-B14F-4D97-AF65-F5344CB8AC3E}">
        <p14:creationId xmlns:p14="http://schemas.microsoft.com/office/powerpoint/2010/main" val="875651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p:cNvSpPr>
          <p:nvPr/>
        </p:nvSpPr>
        <p:spPr>
          <a:xfrm>
            <a:off x="369096" y="86243"/>
            <a:ext cx="7861299" cy="482463"/>
          </a:xfrm>
          <a:prstGeom prst="rect">
            <a:avLst/>
          </a:prstGeom>
        </p:spPr>
        <p:txBody>
          <a:bodyPr vert="horz" lIns="91440" tIns="45720" rIns="91440" bIns="45720" rtlCol="0" anchor="b">
            <a:noAutofit/>
          </a:bodyPr>
          <a:lstStyle>
            <a:lvl1pPr algn="l" defTabSz="914400" rtl="0" eaLnBrk="1" latinLnBrk="0" hangingPunct="1">
              <a:spcBef>
                <a:spcPct val="0"/>
              </a:spcBef>
              <a:buNone/>
              <a:defRPr sz="7200" b="1" kern="1200" baseline="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r>
              <a:rPr lang="ru-RU" sz="2800" dirty="0" smtClean="0">
                <a:solidFill>
                  <a:schemeClr val="bg2">
                    <a:lumMod val="10000"/>
                  </a:schemeClr>
                </a:solidFill>
                <a:effectLst/>
              </a:rPr>
              <a:t>Тренинг (учебный курс)</a:t>
            </a:r>
            <a:endParaRPr lang="ru-RU" sz="2800" dirty="0">
              <a:solidFill>
                <a:schemeClr val="bg2">
                  <a:lumMod val="10000"/>
                </a:schemeClr>
              </a:solidFill>
              <a:effectLst/>
            </a:endParaRPr>
          </a:p>
        </p:txBody>
      </p:sp>
      <p:pic>
        <p:nvPicPr>
          <p:cNvPr id="9" name="Объект 6"/>
          <p:cNvPicPr>
            <a:picLocks noGrp="1"/>
          </p:cNvPicPr>
          <p:nvPr>
            <p:ph idx="1"/>
          </p:nvPr>
        </p:nvPicPr>
        <p:blipFill>
          <a:blip r:embed="rId2" cstate="print"/>
          <a:stretch>
            <a:fillRect/>
          </a:stretch>
        </p:blipFill>
        <p:spPr>
          <a:xfrm>
            <a:off x="1504950" y="3771900"/>
            <a:ext cx="4705350" cy="3086100"/>
          </a:xfrm>
          <a:prstGeom prst="rect">
            <a:avLst/>
          </a:prstGeom>
        </p:spPr>
      </p:pic>
      <p:pic>
        <p:nvPicPr>
          <p:cNvPr id="10" name="Рисунок 9"/>
          <p:cNvPicPr/>
          <p:nvPr/>
        </p:nvPicPr>
        <p:blipFill>
          <a:blip r:embed="rId3" cstate="print"/>
          <a:stretch>
            <a:fillRect/>
          </a:stretch>
        </p:blipFill>
        <p:spPr>
          <a:xfrm>
            <a:off x="369096" y="1137544"/>
            <a:ext cx="4635500" cy="2896702"/>
          </a:xfrm>
          <a:prstGeom prst="rect">
            <a:avLst/>
          </a:prstGeom>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90" y="1152972"/>
            <a:ext cx="4392610" cy="2896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Заголовок 1"/>
          <p:cNvSpPr txBox="1">
            <a:spLocks/>
          </p:cNvSpPr>
          <p:nvPr/>
        </p:nvSpPr>
        <p:spPr>
          <a:xfrm>
            <a:off x="1403350" y="665831"/>
            <a:ext cx="2171700" cy="48714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t>Раздел теории</a:t>
            </a:r>
            <a:endParaRPr lang="ru-RU" sz="2400" dirty="0" smtClean="0"/>
          </a:p>
        </p:txBody>
      </p:sp>
      <p:sp>
        <p:nvSpPr>
          <p:cNvPr id="13" name="Заголовок 1"/>
          <p:cNvSpPr txBox="1">
            <a:spLocks/>
          </p:cNvSpPr>
          <p:nvPr/>
        </p:nvSpPr>
        <p:spPr>
          <a:xfrm>
            <a:off x="6119020" y="696662"/>
            <a:ext cx="2952750" cy="52707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t>Раздел тестирования</a:t>
            </a:r>
            <a:endParaRPr lang="ru-RU" sz="2400" dirty="0" smtClean="0"/>
          </a:p>
        </p:txBody>
      </p:sp>
      <p:pic>
        <p:nvPicPr>
          <p:cNvPr id="14" name="Рисунок 13"/>
          <p:cNvPicPr/>
          <p:nvPr/>
        </p:nvPicPr>
        <p:blipFill>
          <a:blip r:embed="rId5" cstate="print"/>
          <a:stretch>
            <a:fillRect/>
          </a:stretch>
        </p:blipFill>
        <p:spPr>
          <a:xfrm>
            <a:off x="7797799" y="3759200"/>
            <a:ext cx="4394201" cy="3098800"/>
          </a:xfrm>
          <a:prstGeom prst="rect">
            <a:avLst/>
          </a:prstGeom>
        </p:spPr>
      </p:pic>
    </p:spTree>
    <p:extLst>
      <p:ext uri="{BB962C8B-B14F-4D97-AF65-F5344CB8AC3E}">
        <p14:creationId xmlns:p14="http://schemas.microsoft.com/office/powerpoint/2010/main" val="3335457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21895" y="0"/>
            <a:ext cx="9115182" cy="527538"/>
          </a:xfrm>
        </p:spPr>
        <p:txBody>
          <a:bodyPr>
            <a:noAutofit/>
          </a:bodyPr>
          <a:lstStyle/>
          <a:p>
            <a:r>
              <a:rPr lang="ru-RU" sz="2800" b="1" dirty="0">
                <a:solidFill>
                  <a:schemeClr val="bg2">
                    <a:lumMod val="10000"/>
                  </a:schemeClr>
                </a:solidFill>
                <a:effectLst/>
              </a:rPr>
              <a:t>Модуль «Обобщенная установка»</a:t>
            </a: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335" r="4583" b="32224"/>
          <a:stretch/>
        </p:blipFill>
        <p:spPr bwMode="auto">
          <a:xfrm>
            <a:off x="386863" y="576197"/>
            <a:ext cx="8291783" cy="4108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5578" r="4747" b="31585"/>
          <a:stretch/>
        </p:blipFill>
        <p:spPr bwMode="auto">
          <a:xfrm>
            <a:off x="3782908" y="2630467"/>
            <a:ext cx="8237475" cy="422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6783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654" t="17463" r="4367" b="2439"/>
          <a:stretch/>
        </p:blipFill>
        <p:spPr bwMode="auto">
          <a:xfrm>
            <a:off x="6148238" y="2794000"/>
            <a:ext cx="6043761" cy="406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Учебные </a:t>
            </a:r>
            <a:r>
              <a:rPr lang="ru-RU" b="1" dirty="0">
                <a:solidFill>
                  <a:schemeClr val="tx1">
                    <a:lumMod val="50000"/>
                  </a:schemeClr>
                </a:solidFill>
              </a:rPr>
              <a:t>3</a:t>
            </a:r>
            <a:r>
              <a:rPr lang="en-US" b="1" dirty="0">
                <a:solidFill>
                  <a:schemeClr val="tx1">
                    <a:lumMod val="50000"/>
                  </a:schemeClr>
                </a:solidFill>
              </a:rPr>
              <a:t>D </a:t>
            </a:r>
            <a:r>
              <a:rPr lang="ru-RU" b="1" dirty="0">
                <a:solidFill>
                  <a:schemeClr val="tx1">
                    <a:lumMod val="50000"/>
                  </a:schemeClr>
                </a:solidFill>
              </a:rPr>
              <a:t>Модели</a:t>
            </a:r>
          </a:p>
        </p:txBody>
      </p:sp>
      <p:pic>
        <p:nvPicPr>
          <p:cNvPr id="2" name="Itog2-T2.swf"/>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39968" y="2794000"/>
            <a:ext cx="5418667" cy="4064000"/>
          </a:xfrm>
          <a:prstGeom prst="rect">
            <a:avLst/>
          </a:prstGeom>
        </p:spPr>
      </p:pic>
      <p:pic>
        <p:nvPicPr>
          <p:cNvPr id="9" name="Picture 2" descr="C:\Users\AACE~1\AppData\Local\Temp\IMG_0531.jpg"/>
          <p:cNvPicPr/>
          <p:nvPr/>
        </p:nvPicPr>
        <p:blipFill rotWithShape="1">
          <a:blip r:embed="rId7" cstate="print">
            <a:extLst>
              <a:ext uri="{28A0092B-C50C-407E-A947-70E740481C1C}">
                <a14:useLocalDpi xmlns:a14="http://schemas.microsoft.com/office/drawing/2010/main" val="0"/>
              </a:ext>
            </a:extLst>
          </a:blip>
          <a:srcRect t="3100" r="1790" b="4210"/>
          <a:stretch/>
        </p:blipFill>
        <p:spPr bwMode="auto">
          <a:xfrm>
            <a:off x="4024163" y="222250"/>
            <a:ext cx="4248149" cy="2889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115642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526" t="17641" r="4109" b="2439"/>
          <a:stretch/>
        </p:blipFill>
        <p:spPr bwMode="auto">
          <a:xfrm>
            <a:off x="6750758" y="3060700"/>
            <a:ext cx="5441242" cy="3797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Move_Oxford.swf"/>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39968" y="3165231"/>
            <a:ext cx="6410789" cy="3692770"/>
          </a:xfrm>
          <a:prstGeom prst="rect">
            <a:avLst/>
          </a:prstGeom>
        </p:spPr>
      </p:pic>
      <p:pic>
        <p:nvPicPr>
          <p:cNvPr id="4" name="Picture 4" descr="C:\Maya_Projects\Setup Fotos\IMG_3640.JPG"/>
          <p:cNvPicPr/>
          <p:nvPr/>
        </p:nvPicPr>
        <p:blipFill rotWithShape="1">
          <a:blip r:embed="rId7" cstate="print">
            <a:extLst>
              <a:ext uri="{28A0092B-C50C-407E-A947-70E740481C1C}">
                <a14:useLocalDpi xmlns:a14="http://schemas.microsoft.com/office/drawing/2010/main" val="0"/>
              </a:ext>
            </a:extLst>
          </a:blip>
          <a:srcRect r="4744"/>
          <a:stretch/>
        </p:blipFill>
        <p:spPr bwMode="auto">
          <a:xfrm>
            <a:off x="3238500" y="538285"/>
            <a:ext cx="4787900" cy="3251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Учебные </a:t>
            </a:r>
            <a:r>
              <a:rPr lang="ru-RU" b="1" dirty="0">
                <a:solidFill>
                  <a:schemeClr val="tx1">
                    <a:lumMod val="50000"/>
                  </a:schemeClr>
                </a:solidFill>
              </a:rPr>
              <a:t>3</a:t>
            </a:r>
            <a:r>
              <a:rPr lang="en-US" b="1" dirty="0">
                <a:solidFill>
                  <a:schemeClr val="tx1">
                    <a:lumMod val="50000"/>
                  </a:schemeClr>
                </a:solidFill>
              </a:rPr>
              <a:t>D </a:t>
            </a:r>
            <a:r>
              <a:rPr lang="ru-RU" b="1" dirty="0">
                <a:solidFill>
                  <a:schemeClr val="tx1">
                    <a:lumMod val="50000"/>
                  </a:schemeClr>
                </a:solidFill>
              </a:rPr>
              <a:t>Модели</a:t>
            </a:r>
          </a:p>
        </p:txBody>
      </p:sp>
    </p:spTree>
    <p:extLst>
      <p:ext uri="{BB962C8B-B14F-4D97-AF65-F5344CB8AC3E}">
        <p14:creationId xmlns:p14="http://schemas.microsoft.com/office/powerpoint/2010/main" val="18182285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EL Alpha-T.swf"/>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2030" y="2426677"/>
            <a:ext cx="5736599" cy="4431323"/>
          </a:xfrm>
          <a:prstGeom prst="rect">
            <a:avLst/>
          </a:prstGeom>
        </p:spPr>
      </p:pic>
      <p:pic>
        <p:nvPicPr>
          <p:cNvPr id="1025" name="Picture 2"/>
          <p:cNvPicPr>
            <a:picLocks noChangeAspect="1" noChangeArrowheads="1"/>
          </p:cNvPicPr>
          <p:nvPr/>
        </p:nvPicPr>
        <p:blipFill>
          <a:blip r:embed="rId6">
            <a:extLst>
              <a:ext uri="{28A0092B-C50C-407E-A947-70E740481C1C}">
                <a14:useLocalDpi xmlns:a14="http://schemas.microsoft.com/office/drawing/2010/main" val="0"/>
              </a:ext>
            </a:extLst>
          </a:blip>
          <a:srcRect l="12456" t="9843" r="11580" b="29391"/>
          <a:stretch>
            <a:fillRect/>
          </a:stretch>
        </p:blipFill>
        <p:spPr bwMode="auto">
          <a:xfrm>
            <a:off x="6682154" y="2918164"/>
            <a:ext cx="5509846" cy="393983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6" name="Picture 2" descr="cid:image007.jpg@01CEEA05.654D3DA0"/>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4546857" y="444500"/>
            <a:ext cx="3098286" cy="3567724"/>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Учебные </a:t>
            </a:r>
            <a:r>
              <a:rPr lang="ru-RU" b="1" dirty="0">
                <a:solidFill>
                  <a:schemeClr val="tx1">
                    <a:lumMod val="50000"/>
                  </a:schemeClr>
                </a:solidFill>
              </a:rPr>
              <a:t>3</a:t>
            </a:r>
            <a:r>
              <a:rPr lang="en-US" b="1" dirty="0">
                <a:solidFill>
                  <a:schemeClr val="tx1">
                    <a:lumMod val="50000"/>
                  </a:schemeClr>
                </a:solidFill>
              </a:rPr>
              <a:t>D </a:t>
            </a:r>
            <a:r>
              <a:rPr lang="ru-RU" b="1" dirty="0">
                <a:solidFill>
                  <a:schemeClr val="tx1">
                    <a:lumMod val="50000"/>
                  </a:schemeClr>
                </a:solidFill>
              </a:rPr>
              <a:t>Модели</a:t>
            </a:r>
          </a:p>
        </p:txBody>
      </p:sp>
    </p:spTree>
    <p:extLst>
      <p:ext uri="{BB962C8B-B14F-4D97-AF65-F5344CB8AC3E}">
        <p14:creationId xmlns:p14="http://schemas.microsoft.com/office/powerpoint/2010/main" val="16579497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Учебные </a:t>
            </a:r>
            <a:r>
              <a:rPr lang="ru-RU" b="1" dirty="0">
                <a:solidFill>
                  <a:schemeClr val="tx1">
                    <a:lumMod val="50000"/>
                  </a:schemeClr>
                </a:solidFill>
              </a:rPr>
              <a:t>3</a:t>
            </a:r>
            <a:r>
              <a:rPr lang="en-US" b="1" dirty="0">
                <a:solidFill>
                  <a:schemeClr val="tx1">
                    <a:lumMod val="50000"/>
                  </a:schemeClr>
                </a:solidFill>
              </a:rPr>
              <a:t>D </a:t>
            </a:r>
            <a:r>
              <a:rPr lang="ru-RU" b="1" dirty="0">
                <a:solidFill>
                  <a:schemeClr val="tx1">
                    <a:lumMod val="50000"/>
                  </a:schemeClr>
                </a:solidFill>
              </a:rPr>
              <a:t>Модели</a:t>
            </a:r>
          </a:p>
        </p:txBody>
      </p:sp>
      <p:sp>
        <p:nvSpPr>
          <p:cNvPr id="17" name="Объект 2"/>
          <p:cNvSpPr>
            <a:spLocks noGrp="1"/>
          </p:cNvSpPr>
          <p:nvPr>
            <p:ph idx="1"/>
          </p:nvPr>
        </p:nvSpPr>
        <p:spPr>
          <a:xfrm>
            <a:off x="634655" y="989556"/>
            <a:ext cx="3273468" cy="801666"/>
          </a:xfrm>
        </p:spPr>
        <p:txBody>
          <a:bodyPr>
            <a:normAutofit/>
          </a:bodyPr>
          <a:lstStyle/>
          <a:p>
            <a:pPr marL="0" indent="0">
              <a:buNone/>
            </a:pPr>
            <a:endParaRPr lang="ru-RU" dirty="0"/>
          </a:p>
          <a:p>
            <a:endParaRPr lang="ru-RU" dirty="0"/>
          </a:p>
        </p:txBody>
      </p:sp>
      <p:sp>
        <p:nvSpPr>
          <p:cNvPr id="18" name="Объект 2"/>
          <p:cNvSpPr txBox="1">
            <a:spLocks/>
          </p:cNvSpPr>
          <p:nvPr/>
        </p:nvSpPr>
        <p:spPr>
          <a:xfrm>
            <a:off x="7814338" y="2475176"/>
            <a:ext cx="2306695" cy="52063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ru-RU" dirty="0"/>
          </a:p>
        </p:txBody>
      </p:sp>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96" t="17463" r="3724" b="2439"/>
          <a:stretch/>
        </p:blipFill>
        <p:spPr bwMode="auto">
          <a:xfrm>
            <a:off x="956297" y="538284"/>
            <a:ext cx="4907103" cy="3046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97" t="17285" r="4110" b="2439"/>
          <a:stretch/>
        </p:blipFill>
        <p:spPr bwMode="auto">
          <a:xfrm>
            <a:off x="346170" y="3938953"/>
            <a:ext cx="4578857" cy="283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11" t="17317" r="3981" b="3448"/>
          <a:stretch/>
        </p:blipFill>
        <p:spPr bwMode="auto">
          <a:xfrm>
            <a:off x="8340500" y="0"/>
            <a:ext cx="3851501"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26" t="17463" r="3980" b="2439"/>
          <a:stretch/>
        </p:blipFill>
        <p:spPr bwMode="auto">
          <a:xfrm>
            <a:off x="5863400" y="2735491"/>
            <a:ext cx="5598392" cy="345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43509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82" t="19799" r="5068" b="4687"/>
          <a:stretch/>
        </p:blipFill>
        <p:spPr bwMode="auto">
          <a:xfrm>
            <a:off x="0" y="473201"/>
            <a:ext cx="3784600" cy="223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4296" t="11974" r="13395" b="31553"/>
          <a:stretch/>
        </p:blipFill>
        <p:spPr bwMode="auto">
          <a:xfrm>
            <a:off x="520700" y="1997202"/>
            <a:ext cx="4343400" cy="271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16" t="19290" r="5923" b="3816"/>
          <a:stretch/>
        </p:blipFill>
        <p:spPr bwMode="auto">
          <a:xfrm>
            <a:off x="2146553" y="4473200"/>
            <a:ext cx="3935907" cy="238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Рисунок 8"/>
          <p:cNvPicPr/>
          <p:nvPr/>
        </p:nvPicPr>
        <p:blipFill rotWithShape="1">
          <a:blip r:embed="rId6" cstate="print"/>
          <a:srcRect t="7857" r="44831" b="35767"/>
          <a:stretch/>
        </p:blipFill>
        <p:spPr bwMode="auto">
          <a:xfrm>
            <a:off x="7680233" y="2282380"/>
            <a:ext cx="4511767" cy="3385650"/>
          </a:xfrm>
          <a:prstGeom prst="rect">
            <a:avLst/>
          </a:prstGeom>
          <a:ln>
            <a:noFill/>
          </a:ln>
          <a:extLst>
            <a:ext uri="{53640926-AAD7-44D8-BBD7-CCE9431645EC}">
              <a14:shadowObscured xmlns:a14="http://schemas.microsoft.com/office/drawing/2010/main"/>
            </a:ext>
          </a:extLst>
        </p:spPr>
      </p:pic>
      <p:pic>
        <p:nvPicPr>
          <p:cNvPr id="16" name="Рисунок 15"/>
          <p:cNvPicPr/>
          <p:nvPr/>
        </p:nvPicPr>
        <p:blipFill rotWithShape="1">
          <a:blip r:embed="rId7" cstate="print"/>
          <a:srcRect t="6074" r="34931" b="28294"/>
          <a:stretch/>
        </p:blipFill>
        <p:spPr bwMode="auto">
          <a:xfrm>
            <a:off x="4885362" y="473201"/>
            <a:ext cx="4028845" cy="3181605"/>
          </a:xfrm>
          <a:prstGeom prst="rect">
            <a:avLst/>
          </a:prstGeom>
          <a:ln>
            <a:noFill/>
          </a:ln>
          <a:extLst>
            <a:ext uri="{53640926-AAD7-44D8-BBD7-CCE9431645EC}">
              <a14:shadowObscured xmlns:a14="http://schemas.microsoft.com/office/drawing/2010/main"/>
            </a:ext>
          </a:extLst>
        </p:spPr>
      </p:pic>
      <p:pic>
        <p:nvPicPr>
          <p:cNvPr id="8"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t="14661" r="28538" b="65559"/>
          <a:stretch/>
        </p:blipFill>
        <p:spPr bwMode="auto">
          <a:xfrm>
            <a:off x="6150677" y="5668030"/>
            <a:ext cx="6041324" cy="1189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Заголовок 1"/>
          <p:cNvSpPr txBox="1">
            <a:spLocks/>
          </p:cNvSpPr>
          <p:nvPr/>
        </p:nvSpPr>
        <p:spPr>
          <a:xfrm>
            <a:off x="2238939" y="11723"/>
            <a:ext cx="7697177" cy="4064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a:solidFill>
                  <a:srgbClr val="002060"/>
                </a:solidFill>
              </a:rPr>
              <a:t>Интерактивные КУРСЫ </a:t>
            </a:r>
            <a:r>
              <a:rPr lang="ru-RU" b="1" dirty="0" smtClean="0">
                <a:solidFill>
                  <a:srgbClr val="002060"/>
                </a:solidFill>
              </a:rPr>
              <a:t>– </a:t>
            </a:r>
            <a:r>
              <a:rPr lang="ru-RU" b="1" dirty="0">
                <a:solidFill>
                  <a:srgbClr val="002060"/>
                </a:solidFill>
              </a:rPr>
              <a:t>Эмуляторы</a:t>
            </a:r>
          </a:p>
        </p:txBody>
      </p:sp>
    </p:spTree>
    <p:extLst>
      <p:ext uri="{BB962C8B-B14F-4D97-AF65-F5344CB8AC3E}">
        <p14:creationId xmlns:p14="http://schemas.microsoft.com/office/powerpoint/2010/main" val="86618292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СИМУЛЯТОРЫ ПРОГРАММНОГО ОБЕСПЕЧЕНИЯ</a:t>
            </a:r>
            <a:endParaRPr lang="ru-RU" b="1" dirty="0">
              <a:solidFill>
                <a:schemeClr val="tx1">
                  <a:lumMod val="50000"/>
                </a:schemeClr>
              </a:solidFill>
            </a:endParaRPr>
          </a:p>
        </p:txBody>
      </p:sp>
      <p:pic>
        <p:nvPicPr>
          <p:cNvPr id="13" name="Рисунок 12"/>
          <p:cNvPicPr/>
          <p:nvPr/>
        </p:nvPicPr>
        <p:blipFill rotWithShape="1">
          <a:blip r:embed="rId3" cstate="print"/>
          <a:srcRect t="7857" r="44831" b="35767"/>
          <a:stretch/>
        </p:blipFill>
        <p:spPr bwMode="auto">
          <a:xfrm>
            <a:off x="339968" y="614850"/>
            <a:ext cx="4511767" cy="3385650"/>
          </a:xfrm>
          <a:prstGeom prst="rect">
            <a:avLst/>
          </a:prstGeom>
          <a:ln>
            <a:noFill/>
          </a:ln>
          <a:extLst>
            <a:ext uri="{53640926-AAD7-44D8-BBD7-CCE9431645EC}">
              <a14:shadowObscured xmlns:a14="http://schemas.microsoft.com/office/drawing/2010/main"/>
            </a:ext>
          </a:extLst>
        </p:spPr>
      </p:pic>
      <p:pic>
        <p:nvPicPr>
          <p:cNvPr id="14" name="Рисунок 13"/>
          <p:cNvPicPr/>
          <p:nvPr/>
        </p:nvPicPr>
        <p:blipFill rotWithShape="1">
          <a:blip r:embed="rId4" cstate="print"/>
          <a:srcRect l="285" t="5637" r="50000" b="50000"/>
          <a:stretch/>
        </p:blipFill>
        <p:spPr bwMode="auto">
          <a:xfrm>
            <a:off x="7769226" y="614850"/>
            <a:ext cx="4323438" cy="3093550"/>
          </a:xfrm>
          <a:prstGeom prst="rect">
            <a:avLst/>
          </a:prstGeom>
          <a:ln>
            <a:noFill/>
          </a:ln>
          <a:extLst>
            <a:ext uri="{53640926-AAD7-44D8-BBD7-CCE9431645EC}">
              <a14:shadowObscured xmlns:a14="http://schemas.microsoft.com/office/drawing/2010/main"/>
            </a:ext>
          </a:extLst>
        </p:spPr>
      </p:pic>
      <p:pic>
        <p:nvPicPr>
          <p:cNvPr id="15" name="Рисунок 14"/>
          <p:cNvPicPr/>
          <p:nvPr/>
        </p:nvPicPr>
        <p:blipFill rotWithShape="1">
          <a:blip r:embed="rId5" cstate="print"/>
          <a:srcRect t="5888" r="44537" b="37994"/>
          <a:stretch/>
        </p:blipFill>
        <p:spPr>
          <a:xfrm>
            <a:off x="6236677" y="3366028"/>
            <a:ext cx="4190024" cy="3116833"/>
          </a:xfrm>
          <a:prstGeom prst="rect">
            <a:avLst/>
          </a:prstGeom>
        </p:spPr>
      </p:pic>
      <p:pic>
        <p:nvPicPr>
          <p:cNvPr id="12" name="Рисунок 11"/>
          <p:cNvPicPr/>
          <p:nvPr/>
        </p:nvPicPr>
        <p:blipFill rotWithShape="1">
          <a:blip r:embed="rId6" cstate="print"/>
          <a:srcRect t="7856" r="44533" b="38256"/>
          <a:stretch/>
        </p:blipFill>
        <p:spPr bwMode="auto">
          <a:xfrm>
            <a:off x="1507458" y="3305432"/>
            <a:ext cx="4459588" cy="31774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274991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СИМУЛЯТОРЫ ПРОГРАММНОГО ОБЕСПЕЧЕНИЯ</a:t>
            </a:r>
            <a:endParaRPr lang="ru-RU" b="1" dirty="0">
              <a:solidFill>
                <a:schemeClr val="tx1">
                  <a:lumMod val="50000"/>
                </a:schemeClr>
              </a:solidFill>
            </a:endParaRPr>
          </a:p>
        </p:txBody>
      </p:sp>
      <p:sp>
        <p:nvSpPr>
          <p:cNvPr id="8" name="Объект 2"/>
          <p:cNvSpPr>
            <a:spLocks noGrp="1"/>
          </p:cNvSpPr>
          <p:nvPr>
            <p:ph idx="1"/>
          </p:nvPr>
        </p:nvSpPr>
        <p:spPr>
          <a:xfrm>
            <a:off x="609600" y="1600200"/>
            <a:ext cx="10972800" cy="4709160"/>
          </a:xfrm>
        </p:spPr>
        <p:txBody>
          <a:bodyPr>
            <a:normAutofit/>
          </a:bodyPr>
          <a:lstStyle/>
          <a:p>
            <a:pPr marL="0" indent="0">
              <a:buNone/>
            </a:pPr>
            <a:r>
              <a:rPr lang="ru-RU" dirty="0" smtClean="0"/>
              <a:t>	</a:t>
            </a:r>
            <a:endParaRPr lang="ru-RU" dirty="0"/>
          </a:p>
        </p:txBody>
      </p:sp>
      <p:pic>
        <p:nvPicPr>
          <p:cNvPr id="9" name="Рисунок 8"/>
          <p:cNvPicPr/>
          <p:nvPr/>
        </p:nvPicPr>
        <p:blipFill rotWithShape="1">
          <a:blip r:embed="rId3" cstate="print"/>
          <a:srcRect t="10063"/>
          <a:stretch/>
        </p:blipFill>
        <p:spPr>
          <a:xfrm>
            <a:off x="339968" y="607865"/>
            <a:ext cx="5054600" cy="3252935"/>
          </a:xfrm>
          <a:prstGeom prst="rect">
            <a:avLst/>
          </a:prstGeom>
        </p:spPr>
      </p:pic>
      <p:pic>
        <p:nvPicPr>
          <p:cNvPr id="10" name="Рисунок 9"/>
          <p:cNvPicPr/>
          <p:nvPr/>
        </p:nvPicPr>
        <p:blipFill rotWithShape="1">
          <a:blip r:embed="rId4" cstate="print"/>
          <a:srcRect t="10340"/>
          <a:stretch/>
        </p:blipFill>
        <p:spPr>
          <a:xfrm>
            <a:off x="5755073" y="883991"/>
            <a:ext cx="6384450" cy="4549577"/>
          </a:xfrm>
          <a:prstGeom prst="rect">
            <a:avLst/>
          </a:prstGeom>
        </p:spPr>
      </p:pic>
      <p:pic>
        <p:nvPicPr>
          <p:cNvPr id="1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226"/>
          <a:stretch/>
        </p:blipFill>
        <p:spPr bwMode="auto">
          <a:xfrm>
            <a:off x="1147799" y="3939497"/>
            <a:ext cx="3777228" cy="28183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t="14661" r="28538" b="65559"/>
          <a:stretch/>
        </p:blipFill>
        <p:spPr bwMode="auto">
          <a:xfrm>
            <a:off x="5892528" y="5567841"/>
            <a:ext cx="6109539" cy="1189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07561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p:nvPr/>
        </p:nvPicPr>
        <p:blipFill rotWithShape="1">
          <a:blip r:embed="rId3"/>
          <a:srcRect t="13316"/>
          <a:stretch/>
        </p:blipFill>
        <p:spPr bwMode="auto">
          <a:xfrm>
            <a:off x="6483837" y="3235569"/>
            <a:ext cx="5567485" cy="3622431"/>
          </a:xfrm>
          <a:prstGeom prst="rect">
            <a:avLst/>
          </a:prstGeom>
          <a:ln>
            <a:noFill/>
          </a:ln>
          <a:extLst>
            <a:ext uri="{53640926-AAD7-44D8-BBD7-CCE9431645EC}">
              <a14:shadowObscured xmlns:a14="http://schemas.microsoft.com/office/drawing/2010/main"/>
            </a:ext>
          </a:extLst>
        </p:spPr>
      </p:pic>
      <p:grpSp>
        <p:nvGrpSpPr>
          <p:cNvPr id="2" name="Группа 1"/>
          <p:cNvGrpSpPr/>
          <p:nvPr/>
        </p:nvGrpSpPr>
        <p:grpSpPr>
          <a:xfrm>
            <a:off x="433753" y="444500"/>
            <a:ext cx="5932854" cy="3794858"/>
            <a:chOff x="0" y="-1"/>
            <a:chExt cx="6070600" cy="3898901"/>
          </a:xfrm>
        </p:grpSpPr>
        <p:pic>
          <p:nvPicPr>
            <p:cNvPr id="9" name="Рисунок 8"/>
            <p:cNvPicPr/>
            <p:nvPr/>
          </p:nvPicPr>
          <p:blipFill rotWithShape="1">
            <a:blip r:embed="rId4"/>
            <a:srcRect t="13140"/>
            <a:stretch/>
          </p:blipFill>
          <p:spPr bwMode="auto">
            <a:xfrm>
              <a:off x="0" y="-1"/>
              <a:ext cx="6070600" cy="3898901"/>
            </a:xfrm>
            <a:prstGeom prst="rect">
              <a:avLst/>
            </a:prstGeom>
            <a:ln>
              <a:noFill/>
            </a:ln>
            <a:extLst>
              <a:ext uri="{53640926-AAD7-44D8-BBD7-CCE9431645EC}">
                <a14:shadowObscured xmlns:a14="http://schemas.microsoft.com/office/drawing/2010/main"/>
              </a:ext>
            </a:extLst>
          </p:spPr>
        </p:pic>
        <p:pic>
          <p:nvPicPr>
            <p:cNvPr id="7" name="Рисунок 6"/>
            <p:cNvPicPr/>
            <p:nvPr/>
          </p:nvPicPr>
          <p:blipFill>
            <a:blip r:embed="rId5">
              <a:extLst>
                <a:ext uri="{28A0092B-C50C-407E-A947-70E740481C1C}">
                  <a14:useLocalDpi xmlns:a14="http://schemas.microsoft.com/office/drawing/2010/main" val="0"/>
                </a:ext>
              </a:extLst>
            </a:blip>
            <a:stretch>
              <a:fillRect/>
            </a:stretch>
          </p:blipFill>
          <p:spPr>
            <a:xfrm>
              <a:off x="1930400" y="914400"/>
              <a:ext cx="3779837" cy="2647950"/>
            </a:xfrm>
            <a:prstGeom prst="rect">
              <a:avLst/>
            </a:prstGeom>
          </p:spPr>
        </p:pic>
      </p:grpSp>
      <p:sp>
        <p:nvSpPr>
          <p:cNvPr id="11"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СИМУЛЯТОРЫ ПРОГРАММНОГО ОБЕСПЕЧЕНИЯ</a:t>
            </a:r>
            <a:endParaRPr lang="ru-RU" b="1" dirty="0">
              <a:solidFill>
                <a:schemeClr val="tx1">
                  <a:lumMod val="50000"/>
                </a:schemeClr>
              </a:solidFill>
            </a:endParaRPr>
          </a:p>
        </p:txBody>
      </p:sp>
    </p:spTree>
    <p:extLst>
      <p:ext uri="{BB962C8B-B14F-4D97-AF65-F5344CB8AC3E}">
        <p14:creationId xmlns:p14="http://schemas.microsoft.com/office/powerpoint/2010/main" val="37794608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СИМУЛЯТОРЫ ПРОГРАММНОГО ОБЕСПЕЧЕНИЯ</a:t>
            </a:r>
            <a:endParaRPr lang="ru-RU" b="1" dirty="0">
              <a:solidFill>
                <a:schemeClr val="tx1">
                  <a:lumMod val="50000"/>
                </a:schemeClr>
              </a:solidFill>
            </a:endParaRPr>
          </a:p>
        </p:txBody>
      </p:sp>
      <p:pic>
        <p:nvPicPr>
          <p:cNvPr id="10" name="Рисунок 9"/>
          <p:cNvPicPr/>
          <p:nvPr/>
        </p:nvPicPr>
        <p:blipFill rotWithShape="1">
          <a:blip r:embed="rId3"/>
          <a:srcRect t="14463"/>
          <a:stretch/>
        </p:blipFill>
        <p:spPr bwMode="auto">
          <a:xfrm>
            <a:off x="339968" y="2273300"/>
            <a:ext cx="6516076" cy="4432300"/>
          </a:xfrm>
          <a:prstGeom prst="rect">
            <a:avLst/>
          </a:prstGeom>
          <a:ln>
            <a:noFill/>
          </a:ln>
          <a:extLst>
            <a:ext uri="{53640926-AAD7-44D8-BBD7-CCE9431645EC}">
              <a14:shadowObscured xmlns:a14="http://schemas.microsoft.com/office/drawing/2010/main"/>
            </a:ext>
          </a:extLst>
        </p:spPr>
      </p:pic>
      <p:pic>
        <p:nvPicPr>
          <p:cNvPr id="12" name="Рисунок 11"/>
          <p:cNvPicPr/>
          <p:nvPr/>
        </p:nvPicPr>
        <p:blipFill rotWithShape="1">
          <a:blip r:embed="rId4"/>
          <a:srcRect t="17769" b="4099"/>
          <a:stretch/>
        </p:blipFill>
        <p:spPr bwMode="auto">
          <a:xfrm>
            <a:off x="5357446" y="644769"/>
            <a:ext cx="6834554" cy="458763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118345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339968" y="0"/>
            <a:ext cx="9170119" cy="4445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ru-RU" b="1" dirty="0" smtClean="0">
                <a:solidFill>
                  <a:schemeClr val="tx1">
                    <a:lumMod val="50000"/>
                  </a:schemeClr>
                </a:solidFill>
              </a:rPr>
              <a:t>СИМУЛЯТОРЫ ПРОГРАММНОГО ОБЕСПЕЧЕНИЯ</a:t>
            </a:r>
            <a:endParaRPr lang="ru-RU" b="1" dirty="0">
              <a:solidFill>
                <a:schemeClr val="tx1">
                  <a:lumMod val="50000"/>
                </a:schemeClr>
              </a:solidFill>
            </a:endParaRPr>
          </a:p>
        </p:txBody>
      </p:sp>
      <p:pic>
        <p:nvPicPr>
          <p:cNvPr id="5" name="Рисунок 4"/>
          <p:cNvPicPr/>
          <p:nvPr/>
        </p:nvPicPr>
        <p:blipFill rotWithShape="1">
          <a:blip r:embed="rId3">
            <a:extLst>
              <a:ext uri="{28A0092B-C50C-407E-A947-70E740481C1C}">
                <a14:useLocalDpi xmlns:a14="http://schemas.microsoft.com/office/drawing/2010/main" val="0"/>
              </a:ext>
            </a:extLst>
          </a:blip>
          <a:srcRect l="963" t="16663" r="6261" b="66727"/>
          <a:stretch/>
        </p:blipFill>
        <p:spPr bwMode="auto">
          <a:xfrm>
            <a:off x="339968" y="4478215"/>
            <a:ext cx="11441724" cy="2293225"/>
          </a:xfrm>
          <a:prstGeom prst="rect">
            <a:avLst/>
          </a:prstGeom>
          <a:noFill/>
          <a:ln>
            <a:noFill/>
          </a:ln>
        </p:spPr>
      </p:pic>
      <p:pic>
        <p:nvPicPr>
          <p:cNvPr id="6" name="Рисунок 5"/>
          <p:cNvPicPr/>
          <p:nvPr/>
        </p:nvPicPr>
        <p:blipFill rotWithShape="1">
          <a:blip r:embed="rId4" cstate="print">
            <a:extLst>
              <a:ext uri="{28A0092B-C50C-407E-A947-70E740481C1C}">
                <a14:useLocalDpi xmlns:a14="http://schemas.microsoft.com/office/drawing/2010/main" val="0"/>
              </a:ext>
            </a:extLst>
          </a:blip>
          <a:srcRect l="6730" t="11984" b="8929"/>
          <a:stretch/>
        </p:blipFill>
        <p:spPr bwMode="auto">
          <a:xfrm>
            <a:off x="3075205" y="528710"/>
            <a:ext cx="5852895" cy="3938172"/>
          </a:xfrm>
          <a:prstGeom prst="rect">
            <a:avLst/>
          </a:prstGeom>
          <a:noFill/>
          <a:ln>
            <a:noFill/>
          </a:ln>
        </p:spPr>
      </p:pic>
    </p:spTree>
    <p:extLst>
      <p:ext uri="{BB962C8B-B14F-4D97-AF65-F5344CB8AC3E}">
        <p14:creationId xmlns:p14="http://schemas.microsoft.com/office/powerpoint/2010/main" val="1098209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66383" y="1528077"/>
            <a:ext cx="10797484" cy="3958324"/>
          </a:xfrm>
          <a:prstGeom prst="rect">
            <a:avLst/>
          </a:prstGeom>
        </p:spPr>
        <p:txBody>
          <a:bodyPr vert="horz" lIns="91440" tIns="45720" rIns="91440" bIns="45720" rtlCol="0" anchor="b">
            <a:noAutofit/>
          </a:bodyPr>
          <a:lstStyle>
            <a:lvl1pPr algn="l" defTabSz="914400" rtl="0" eaLnBrk="1" latinLnBrk="0" hangingPunct="1">
              <a:spcBef>
                <a:spcPct val="0"/>
              </a:spcBef>
              <a:buNone/>
              <a:defRPr sz="7200" b="1" kern="1200" baseline="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pPr algn="ctr" hangingPunct="0"/>
            <a:r>
              <a:rPr lang="ru-RU" sz="4800" dirty="0" smtClean="0">
                <a:solidFill>
                  <a:schemeClr val="tx2">
                    <a:lumMod val="50000"/>
                  </a:schemeClr>
                </a:solidFill>
                <a:effectLst/>
              </a:rPr>
              <a:t>ЗАО «НТЦ Системинвест»</a:t>
            </a:r>
          </a:p>
          <a:p>
            <a:pPr algn="ctr" hangingPunct="0"/>
            <a:r>
              <a:rPr lang="ru-RU" sz="4800" dirty="0" smtClean="0">
                <a:solidFill>
                  <a:schemeClr val="tx2">
                    <a:lumMod val="50000"/>
                  </a:schemeClr>
                </a:solidFill>
                <a:effectLst/>
              </a:rPr>
              <a:t>115280, Москва, ул. </a:t>
            </a:r>
            <a:r>
              <a:rPr lang="ru-RU" sz="4800" dirty="0" err="1" smtClean="0">
                <a:solidFill>
                  <a:schemeClr val="tx2">
                    <a:lumMod val="50000"/>
                  </a:schemeClr>
                </a:solidFill>
                <a:effectLst/>
              </a:rPr>
              <a:t>Велозаводская</a:t>
            </a:r>
            <a:r>
              <a:rPr lang="ru-RU" sz="4800" dirty="0" smtClean="0">
                <a:solidFill>
                  <a:schemeClr val="tx2">
                    <a:lumMod val="50000"/>
                  </a:schemeClr>
                </a:solidFill>
                <a:effectLst/>
              </a:rPr>
              <a:t>, 4</a:t>
            </a:r>
            <a:br>
              <a:rPr lang="ru-RU" sz="4800" dirty="0" smtClean="0">
                <a:solidFill>
                  <a:schemeClr val="tx2">
                    <a:lumMod val="50000"/>
                  </a:schemeClr>
                </a:solidFill>
                <a:effectLst/>
              </a:rPr>
            </a:br>
            <a:r>
              <a:rPr lang="en-US" sz="4800" dirty="0" smtClean="0">
                <a:solidFill>
                  <a:schemeClr val="tx2">
                    <a:lumMod val="50000"/>
                  </a:schemeClr>
                </a:solidFill>
                <a:effectLst/>
              </a:rPr>
              <a:t>E-mail: info@systeminvest.ru</a:t>
            </a:r>
            <a:br>
              <a:rPr lang="en-US" sz="4800" dirty="0" smtClean="0">
                <a:solidFill>
                  <a:schemeClr val="tx2">
                    <a:lumMod val="50000"/>
                  </a:schemeClr>
                </a:solidFill>
                <a:effectLst/>
              </a:rPr>
            </a:br>
            <a:r>
              <a:rPr lang="ru-RU" sz="4800" dirty="0" smtClean="0">
                <a:solidFill>
                  <a:schemeClr val="tx2">
                    <a:lumMod val="50000"/>
                  </a:schemeClr>
                </a:solidFill>
                <a:effectLst/>
              </a:rPr>
              <a:t>+7 (495) 565-35-60</a:t>
            </a:r>
            <a:r>
              <a:rPr lang="en-US" sz="4800" dirty="0" smtClean="0">
                <a:solidFill>
                  <a:schemeClr val="tx2">
                    <a:lumMod val="50000"/>
                  </a:schemeClr>
                </a:solidFill>
                <a:effectLst/>
              </a:rPr>
              <a:t/>
            </a:r>
            <a:br>
              <a:rPr lang="en-US" sz="4800" dirty="0" smtClean="0">
                <a:solidFill>
                  <a:schemeClr val="tx2">
                    <a:lumMod val="50000"/>
                  </a:schemeClr>
                </a:solidFill>
                <a:effectLst/>
              </a:rPr>
            </a:br>
            <a:r>
              <a:rPr lang="en-US" sz="4800" dirty="0" smtClean="0">
                <a:solidFill>
                  <a:schemeClr val="tx2">
                    <a:lumMod val="50000"/>
                  </a:schemeClr>
                </a:solidFill>
                <a:effectLst/>
              </a:rPr>
              <a:t>http://www.systeminvest.ru</a:t>
            </a:r>
            <a:endParaRPr lang="ru-RU" sz="4800" dirty="0">
              <a:solidFill>
                <a:schemeClr val="tx2">
                  <a:lumMod val="50000"/>
                </a:schemeClr>
              </a:solidFill>
              <a:effectLst/>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7953" y="162322"/>
            <a:ext cx="2834548" cy="1145622"/>
          </a:xfrm>
          <a:prstGeom prst="rect">
            <a:avLst/>
          </a:prstGeom>
        </p:spPr>
      </p:pic>
    </p:spTree>
    <p:extLst>
      <p:ext uri="{BB962C8B-B14F-4D97-AF65-F5344CB8AC3E}">
        <p14:creationId xmlns:p14="http://schemas.microsoft.com/office/powerpoint/2010/main" val="61007136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95e398fb321f37f16ec12eb23a653907c413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Термический</Template>
  <TotalTime>729</TotalTime>
  <Words>527</Words>
  <Application>Microsoft Office PowerPoint</Application>
  <PresentationFormat>Произвольный</PresentationFormat>
  <Paragraphs>48</Paragraphs>
  <Slides>16</Slides>
  <Notes>10</Notes>
  <HiddenSlides>0</HiddenSlides>
  <MMClips>3</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Thermal</vt:lpstr>
      <vt:lpstr>Разработка виртуальных лабораторий для ГК «РОСНАНО»</vt:lpstr>
      <vt:lpstr>Презентация PowerPoint</vt:lpstr>
      <vt:lpstr>Презентация PowerPoint</vt:lpstr>
      <vt:lpstr>Презентация PowerPoint</vt:lpstr>
      <vt:lpstr>Модуль «Обобщенная установка»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ЭКОСИСТЕМА  ДИСТАНЦИОННОГО ОБУЧЕНИЯ</dc:title>
  <dc:creator>Павел Кожеватов</dc:creator>
  <cp:lastModifiedBy>Sergey Zaporozhchenko</cp:lastModifiedBy>
  <cp:revision>44</cp:revision>
  <dcterms:created xsi:type="dcterms:W3CDTF">2015-02-09T19:22:29Z</dcterms:created>
  <dcterms:modified xsi:type="dcterms:W3CDTF">2015-07-31T05:32:43Z</dcterms:modified>
</cp:coreProperties>
</file>