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8" r:id="rId3"/>
    <p:sldId id="269" r:id="rId4"/>
    <p:sldId id="270" r:id="rId5"/>
    <p:sldId id="271" r:id="rId6"/>
    <p:sldId id="272" r:id="rId7"/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75" r:id="rId19"/>
    <p:sldId id="276" r:id="rId20"/>
    <p:sldId id="277" r:id="rId21"/>
    <p:sldId id="279" r:id="rId22"/>
    <p:sldId id="280" r:id="rId23"/>
    <p:sldId id="28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8" autoAdjust="0"/>
    <p:restoredTop sz="94711" autoAdjust="0"/>
  </p:normalViewPr>
  <p:slideViewPr>
    <p:cSldViewPr>
      <p:cViewPr varScale="1">
        <p:scale>
          <a:sx n="109" d="100"/>
          <a:sy n="109" d="100"/>
        </p:scale>
        <p:origin x="-55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E336E-689F-4A20-B146-3F6E71B835E7}" type="datetimeFigureOut">
              <a:rPr lang="en-US" smtClean="0"/>
              <a:pPr/>
              <a:t>2012-07-26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FF32F7E-FC48-4CAC-8DD4-AA8923D3AE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E336E-689F-4A20-B146-3F6E71B835E7}" type="datetimeFigureOut">
              <a:rPr lang="en-US" smtClean="0"/>
              <a:pPr/>
              <a:t>2012-07-26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FF32F7E-FC48-4CAC-8DD4-AA8923D3AE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E336E-689F-4A20-B146-3F6E71B835E7}" type="datetimeFigureOut">
              <a:rPr lang="en-US" smtClean="0"/>
              <a:pPr/>
              <a:t>2012-07-26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FF32F7E-FC48-4CAC-8DD4-AA8923D3AE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DDFE336E-689F-4A20-B146-3F6E71B835E7}" type="datetimeFigureOut">
              <a:rPr lang="en-US" smtClean="0"/>
              <a:pPr/>
              <a:t>2012-07-26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32F7E-FC48-4CAC-8DD4-AA8923D3AE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E336E-689F-4A20-B146-3F6E71B835E7}" type="datetimeFigureOut">
              <a:rPr lang="en-US" smtClean="0"/>
              <a:pPr/>
              <a:t>2012-07-26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FF32F7E-FC48-4CAC-8DD4-AA8923D3AE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E336E-689F-4A20-B146-3F6E71B835E7}" type="datetimeFigureOut">
              <a:rPr lang="en-US" smtClean="0"/>
              <a:pPr/>
              <a:t>2012-07-26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FF32F7E-FC48-4CAC-8DD4-AA8923D3A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E336E-689F-4A20-B146-3F6E71B835E7}" type="datetimeFigureOut">
              <a:rPr lang="en-US" smtClean="0"/>
              <a:pPr/>
              <a:t>2012-07-26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FF32F7E-FC48-4CAC-8DD4-AA8923D3A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FF32F7E-FC48-4CAC-8DD4-AA8923D3AE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E336E-689F-4A20-B146-3F6E71B835E7}" type="datetimeFigureOut">
              <a:rPr lang="en-US" smtClean="0"/>
              <a:pPr/>
              <a:t>2012-07-26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FF32F7E-FC48-4CAC-8DD4-AA8923D3AE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DFE336E-689F-4A20-B146-3F6E71B835E7}" type="datetimeFigureOut">
              <a:rPr lang="en-US" smtClean="0"/>
              <a:pPr/>
              <a:t>2012-07-26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E336E-689F-4A20-B146-3F6E71B835E7}" type="datetimeFigureOut">
              <a:rPr lang="en-US" smtClean="0"/>
              <a:pPr/>
              <a:t>2012-07-26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32F7E-FC48-4CAC-8DD4-AA8923D3A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FF32F7E-FC48-4CAC-8DD4-AA8923D3AE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E336E-689F-4A20-B146-3F6E71B835E7}" type="datetimeFigureOut">
              <a:rPr lang="en-US" smtClean="0"/>
              <a:pPr/>
              <a:t>2012-07-26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DFE336E-689F-4A20-B146-3F6E71B835E7}" type="datetimeFigureOut">
              <a:rPr lang="en-US" smtClean="0"/>
              <a:pPr/>
              <a:t>2012-07-26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FF32F7E-FC48-4CAC-8DD4-AA8923D3AE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uzturgus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ru-RU" dirty="0"/>
              <a:t>Витаутас </a:t>
            </a:r>
            <a:r>
              <a:rPr lang="ru-RU" dirty="0" err="1"/>
              <a:t>Раткявичус</a:t>
            </a:r>
            <a:endParaRPr lang="lt-LT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lt-LT" dirty="0" smtClean="0"/>
              <a:t>Sarunas Grigaliunas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lt-LT" dirty="0" smtClean="0"/>
              <a:t>+</a:t>
            </a:r>
            <a:r>
              <a:rPr lang="lt-LT" dirty="0" smtClean="0"/>
              <a:t>370 610 60880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lt-LT" dirty="0" err="1" smtClean="0">
                <a:hlinkClick r:id="rId2"/>
              </a:rPr>
              <a:t>uzturgus</a:t>
            </a:r>
            <a:r>
              <a:rPr lang="en-US" dirty="0" smtClean="0">
                <a:hlinkClick r:id="rId2"/>
              </a:rPr>
              <a:t>@</a:t>
            </a:r>
            <a:r>
              <a:rPr lang="en-US" dirty="0" err="1" smtClean="0">
                <a:hlinkClick r:id="rId2"/>
              </a:rPr>
              <a:t>gmail.com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357188" y="488950"/>
            <a:ext cx="3829050" cy="1654175"/>
          </a:xfrm>
        </p:spPr>
        <p:txBody>
          <a:bodyPr>
            <a:normAutofit/>
          </a:bodyPr>
          <a:lstStyle/>
          <a:p>
            <a:pPr eaLnBrk="1" hangingPunct="1"/>
            <a:r>
              <a:rPr lang="ru-RU" dirty="0" smtClean="0"/>
              <a:t>Республика «</a:t>
            </a:r>
            <a:r>
              <a:rPr lang="ru-RU" dirty="0" err="1" smtClean="0"/>
              <a:t>Ужупис</a:t>
            </a:r>
            <a:r>
              <a:rPr lang="ru-RU" dirty="0" smtClean="0"/>
              <a:t>»</a:t>
            </a:r>
            <a:br>
              <a:rPr lang="ru-RU" dirty="0" smtClean="0"/>
            </a:br>
            <a:r>
              <a:rPr lang="ru-RU" dirty="0" smtClean="0"/>
              <a:t>(«Заречье»)</a:t>
            </a:r>
            <a:endParaRPr lang="en-US" dirty="0" smtClean="0"/>
          </a:p>
        </p:txBody>
      </p:sp>
      <p:pic>
        <p:nvPicPr>
          <p:cNvPr id="3075" name="Content Placeholder 3" descr="Angel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11688" y="642938"/>
            <a:ext cx="4246562" cy="2857500"/>
          </a:xfrm>
        </p:spPr>
      </p:pic>
      <p:pic>
        <p:nvPicPr>
          <p:cNvPr id="3076" name="Content Placeholder 3" descr="serif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97400" y="3714750"/>
            <a:ext cx="4260850" cy="293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Content Placeholder 8" descr="ranka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" y="3071813"/>
            <a:ext cx="3357563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b="1" dirty="0" smtClean="0"/>
              <a:t/>
            </a:r>
            <a:br>
              <a:rPr lang="lt-LT" b="1" dirty="0" smtClean="0"/>
            </a:br>
            <a:r>
              <a:rPr lang="ru-RU" b="1" dirty="0" smtClean="0"/>
              <a:t>Независимое государство людей с различными взглядами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1438" y="1600200"/>
            <a:ext cx="3204418" cy="4525963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ru-RU" u="sng" dirty="0"/>
              <a:t>Со своей</a:t>
            </a:r>
            <a:r>
              <a:rPr lang="ru-RU" dirty="0"/>
              <a:t>:</a:t>
            </a:r>
            <a:endParaRPr lang="en-US" dirty="0"/>
          </a:p>
          <a:p>
            <a:pPr lvl="0"/>
            <a:r>
              <a:rPr lang="ru-RU" dirty="0"/>
              <a:t>Границей, гражданами и паспортами;</a:t>
            </a:r>
            <a:endParaRPr lang="en-US" dirty="0"/>
          </a:p>
          <a:p>
            <a:pPr lvl="0"/>
            <a:r>
              <a:rPr lang="ru-RU" dirty="0"/>
              <a:t>Конституцией;</a:t>
            </a:r>
            <a:endParaRPr lang="en-US" dirty="0"/>
          </a:p>
          <a:p>
            <a:pPr lvl="0"/>
            <a:r>
              <a:rPr lang="ru-RU" dirty="0"/>
              <a:t>Флагом, гимном, праздниками и космологией;</a:t>
            </a:r>
            <a:endParaRPr lang="en-US" dirty="0"/>
          </a:p>
          <a:p>
            <a:pPr lvl="0"/>
            <a:r>
              <a:rPr lang="ru-RU" dirty="0"/>
              <a:t>Правительством</a:t>
            </a:r>
            <a:r>
              <a:rPr lang="ru-RU" dirty="0" smtClean="0"/>
              <a:t>.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pic>
        <p:nvPicPr>
          <p:cNvPr id="4100" name="Content Placeholder 3" descr="muitine 2007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50" y="2000250"/>
            <a:ext cx="5719763" cy="359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lvl="0"/>
            <a:r>
              <a:rPr lang="ru-RU" dirty="0"/>
              <a:t>Республика «Заречье» является креативным кластером предпринимательства</a:t>
            </a:r>
            <a:endParaRPr lang="en-US" dirty="0"/>
          </a:p>
        </p:txBody>
      </p:sp>
      <p:sp>
        <p:nvSpPr>
          <p:cNvPr id="5123" name="Content Placeholder 2"/>
          <p:cNvSpPr>
            <a:spLocks noGrp="1"/>
          </p:cNvSpPr>
          <p:nvPr>
            <p:ph sz="quarter" idx="1"/>
          </p:nvPr>
        </p:nvSpPr>
        <p:spPr>
          <a:xfrm>
            <a:off x="357188" y="1831975"/>
            <a:ext cx="8501062" cy="4525963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 smtClean="0"/>
              <a:t>Более </a:t>
            </a:r>
            <a:r>
              <a:rPr lang="ru-RU" dirty="0"/>
              <a:t>300 представителей искусства выступают и живут в Заречье</a:t>
            </a:r>
            <a:r>
              <a:rPr lang="ru-RU" dirty="0" smtClean="0"/>
              <a:t>;</a:t>
            </a:r>
            <a:endParaRPr lang="en-US" dirty="0"/>
          </a:p>
          <a:p>
            <a:pPr lvl="0"/>
            <a:r>
              <a:rPr lang="ru-RU" dirty="0"/>
              <a:t>Более 50 предпринимательских инициатив работают в области города</a:t>
            </a:r>
            <a:r>
              <a:rPr lang="ru-RU" dirty="0" smtClean="0"/>
              <a:t>;</a:t>
            </a:r>
            <a:endParaRPr lang="en-US" dirty="0"/>
          </a:p>
          <a:p>
            <a:pPr lvl="0"/>
            <a:r>
              <a:rPr lang="ru-RU" dirty="0"/>
              <a:t>Ежегодный доход творческих личностей в Заречье равен 6 миллионам евро (при создании продуктов стоимостью 25 миллионов евро</a:t>
            </a:r>
            <a:r>
              <a:rPr lang="ru-RU" dirty="0" smtClean="0"/>
              <a:t>);</a:t>
            </a:r>
            <a:endParaRPr lang="en-US" dirty="0"/>
          </a:p>
          <a:p>
            <a:pPr lvl="0"/>
            <a:r>
              <a:rPr lang="ru-RU" dirty="0"/>
              <a:t>Около 10 тысяч квадратных метров творческих площадей</a:t>
            </a:r>
            <a:r>
              <a:rPr lang="ru-RU" dirty="0" smtClean="0"/>
              <a:t>;</a:t>
            </a:r>
            <a:endParaRPr lang="en-US" dirty="0"/>
          </a:p>
          <a:p>
            <a:pPr lvl="0"/>
            <a:r>
              <a:rPr lang="ru-RU" dirty="0"/>
              <a:t>Первый инкубатор искусства в Литве – Зареченский, он работает  до сих пор;</a:t>
            </a:r>
            <a:endParaRPr lang="en-US" dirty="0"/>
          </a:p>
          <a:p>
            <a:r>
              <a:rPr lang="ru-RU" dirty="0" smtClean="0"/>
              <a:t> </a:t>
            </a:r>
            <a:r>
              <a:rPr lang="ru-RU" dirty="0"/>
              <a:t>Вильнюсская академия искусства, частные школы искусства, галереи и выставки – все они концентрированы в Заречье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latin typeface="Arial" charset="0"/>
              </a:rPr>
              <a:t>Конституция «Заречья»</a:t>
            </a:r>
            <a:endParaRPr lang="en-US" dirty="0" smtClean="0"/>
          </a:p>
        </p:txBody>
      </p:sp>
      <p:pic>
        <p:nvPicPr>
          <p:cNvPr id="6147" name="Content Placeholder 5" descr="saulius b foto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1051" r="1051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Моменты празднований</a:t>
            </a:r>
            <a:endParaRPr lang="en-US" dirty="0" smtClean="0"/>
          </a:p>
        </p:txBody>
      </p:sp>
      <p:pic>
        <p:nvPicPr>
          <p:cNvPr id="7171" name="Content Placeholder 4" descr="eisena 20070401_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28688" y="1555750"/>
            <a:ext cx="7215187" cy="4730750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Инновации на рынке Информационных Технологий, наш мировой опыт.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Идут разговоры о возврате обратно в Европу, сильнейшее очарование возможностями программистов из Китая и Индии уже не так сильно, как совсем недавно.</a:t>
            </a:r>
          </a:p>
          <a:p>
            <a:r>
              <a:rPr lang="ru-RU" dirty="0" smtClean="0"/>
              <a:t>Причиной тому являются:  большие расстояния, сложный контроль, разница в культуре, рост цен и недостаток профессиональных знаний и качества выполнения работы.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264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Новые идеи в Силиконовой долине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Раньше на «</a:t>
            </a:r>
            <a:r>
              <a:rPr lang="lt-LT" dirty="0" err="1" smtClean="0"/>
              <a:t>Start-up</a:t>
            </a:r>
            <a:r>
              <a:rPr lang="ru-RU" dirty="0" smtClean="0"/>
              <a:t>» представлениях набирались команды и идеи;</a:t>
            </a:r>
          </a:p>
          <a:p>
            <a:r>
              <a:rPr lang="ru-RU" dirty="0" smtClean="0"/>
              <a:t>Собранные команды отправлялись в Силиконовую долину;</a:t>
            </a:r>
          </a:p>
          <a:p>
            <a:r>
              <a:rPr lang="ru-RU" dirty="0" smtClean="0"/>
              <a:t>Но это стало проблемой для самой Силиконовой долины – большой наплыв людей означал более высокие цены производства и расходы на недвижимую собственность.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999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Новые идеи в Силиконовой долине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 настоящее время желание инвестировать только в идеи уменьшилось из-за большого промежутка между инвестицией и конечным результатом, появление которого тоже связано с немалым риском;</a:t>
            </a:r>
          </a:p>
          <a:p>
            <a:r>
              <a:rPr lang="ru-RU" dirty="0" smtClean="0"/>
              <a:t>Раньше инвестировали в идеи, теперь в людей, команды, инфраструктуру;</a:t>
            </a:r>
          </a:p>
          <a:p>
            <a:r>
              <a:rPr lang="ru-RU" dirty="0" smtClean="0"/>
              <a:t>Инвестиции в людей = гарантированное воплощение идеи;</a:t>
            </a:r>
          </a:p>
          <a:p>
            <a:r>
              <a:rPr lang="ru-RU" dirty="0" smtClean="0"/>
              <a:t>Одной хорошей идеи недостаточно, необходима хорошая команда;</a:t>
            </a:r>
          </a:p>
          <a:p>
            <a:r>
              <a:rPr lang="ru-RU" dirty="0" smtClean="0"/>
              <a:t>Много внимания уделяется анализу, исследованиям.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090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Направления нашей деятельности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Мы работаем и видим перспективу в </a:t>
            </a:r>
            <a:r>
              <a:rPr lang="lt-LT" dirty="0" smtClean="0"/>
              <a:t>BSR STARS </a:t>
            </a:r>
            <a:r>
              <a:rPr lang="ru-RU" dirty="0" smtClean="0"/>
              <a:t>– программе Балтийского региона. Она объединяет таких гигантов индустрии как </a:t>
            </a:r>
            <a:r>
              <a:rPr lang="lt-LT" dirty="0" smtClean="0"/>
              <a:t>Mobile </a:t>
            </a:r>
            <a:r>
              <a:rPr lang="lt-LT" dirty="0" err="1" smtClean="0"/>
              <a:t>Heights</a:t>
            </a:r>
            <a:r>
              <a:rPr lang="lt-LT" dirty="0" smtClean="0"/>
              <a:t>, </a:t>
            </a:r>
            <a:r>
              <a:rPr lang="lt-LT" dirty="0" err="1" smtClean="0"/>
              <a:t>Culminatum</a:t>
            </a:r>
            <a:r>
              <a:rPr lang="lt-LT" dirty="0" smtClean="0"/>
              <a:t> </a:t>
            </a:r>
            <a:r>
              <a:rPr lang="lt-LT" dirty="0" err="1" smtClean="0"/>
              <a:t>Innovation</a:t>
            </a:r>
            <a:r>
              <a:rPr lang="lt-LT" dirty="0" smtClean="0"/>
              <a:t>, </a:t>
            </a:r>
            <a:r>
              <a:rPr lang="lt-LT" dirty="0" err="1" smtClean="0"/>
              <a:t>Vinnova</a:t>
            </a:r>
            <a:r>
              <a:rPr lang="lt-LT" dirty="0" smtClean="0"/>
              <a:t> </a:t>
            </a:r>
            <a:r>
              <a:rPr lang="ru-RU" dirty="0" smtClean="0"/>
              <a:t>и др.</a:t>
            </a:r>
          </a:p>
          <a:p>
            <a:r>
              <a:rPr lang="ru-RU" dirty="0" smtClean="0"/>
              <a:t>Мы участвовали в </a:t>
            </a:r>
            <a:r>
              <a:rPr lang="lt-LT" dirty="0" err="1" smtClean="0"/>
              <a:t>start-up</a:t>
            </a:r>
            <a:r>
              <a:rPr lang="ru-RU" dirty="0" smtClean="0"/>
              <a:t>, завязали отношения с компаниями из Силиконовой долины - </a:t>
            </a:r>
            <a:r>
              <a:rPr lang="lt-LT" dirty="0" smtClean="0"/>
              <a:t>TECHBA, </a:t>
            </a:r>
            <a:r>
              <a:rPr lang="lt-LT" dirty="0" err="1" smtClean="0"/>
              <a:t>Silicon</a:t>
            </a:r>
            <a:r>
              <a:rPr lang="lt-LT" dirty="0" smtClean="0"/>
              <a:t> </a:t>
            </a:r>
            <a:r>
              <a:rPr lang="lt-LT" dirty="0" err="1" smtClean="0"/>
              <a:t>Vikings</a:t>
            </a:r>
            <a:r>
              <a:rPr lang="ru-RU" dirty="0" smtClean="0"/>
              <a:t>, и др.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974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Управление доверием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Необходимо пользоваться логикой и аргументами принимая важные решения.</a:t>
            </a:r>
          </a:p>
          <a:p>
            <a:r>
              <a:rPr lang="ru-RU" dirty="0" smtClean="0"/>
              <a:t>Это новая практика, изначально созданная для исследования надёжности деятельности.</a:t>
            </a:r>
          </a:p>
          <a:p>
            <a:r>
              <a:rPr lang="ru-RU" dirty="0" smtClean="0"/>
              <a:t>Надёжность деятельности является новым исследованием </a:t>
            </a:r>
            <a:r>
              <a:rPr lang="lt-LT" dirty="0" smtClean="0"/>
              <a:t>ISECOM, </a:t>
            </a:r>
            <a:r>
              <a:rPr lang="ru-RU" dirty="0" smtClean="0"/>
              <a:t>предназначенным для</a:t>
            </a:r>
            <a:r>
              <a:rPr lang="lt-LT" dirty="0" smtClean="0"/>
              <a:t> OSSTMM 3</a:t>
            </a:r>
            <a:r>
              <a:rPr lang="ru-RU" dirty="0" smtClean="0"/>
              <a:t> и описываемый как: «Все существующие связи находятся там, где допускается свободное взаимодействие области между объектами».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857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Польза курсов аналитика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Показывает умение принимать правильные решения по доверию, используя все причины.</a:t>
            </a:r>
          </a:p>
          <a:p>
            <a:r>
              <a:rPr lang="ru-RU" dirty="0" smtClean="0"/>
              <a:t>Единственный существующий сертификат по теме анализа доверия.</a:t>
            </a:r>
          </a:p>
          <a:p>
            <a:r>
              <a:rPr lang="ru-RU" dirty="0" smtClean="0"/>
              <a:t>Много государств уже ввели обязательную </a:t>
            </a:r>
            <a:r>
              <a:rPr lang="lt-LT" dirty="0" smtClean="0"/>
              <a:t>OSSTMM</a:t>
            </a:r>
            <a:r>
              <a:rPr lang="ru-RU" dirty="0" smtClean="0"/>
              <a:t> сертификацию для работников, подрядчиков, консультантов.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008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Освоение метода анализа доверия на любом уровне общения или принятия решений.</a:t>
            </a:r>
          </a:p>
          <a:p>
            <a:r>
              <a:rPr lang="ru-RU" dirty="0" smtClean="0"/>
              <a:t>Определение факторов, необходимых для обеспечения доверия.</a:t>
            </a:r>
          </a:p>
          <a:p>
            <a:r>
              <a:rPr lang="ru-RU" dirty="0" smtClean="0"/>
              <a:t>Оценка обмана и дезинформации полагаясь на особенности доверия.</a:t>
            </a:r>
          </a:p>
          <a:p>
            <a:r>
              <a:rPr lang="ru-RU" dirty="0" smtClean="0"/>
              <a:t>Проверка каждого канала информации: физического, человеческого, беспроводного, информационной сети.</a:t>
            </a:r>
          </a:p>
          <a:p>
            <a:r>
              <a:rPr lang="ru-RU" dirty="0" smtClean="0"/>
              <a:t>Лучшее управление ситуацией в случае несчастья.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995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Общение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Мы оцениваем наше общение не как перемещение отдельных рабочих рук в Белоруссию, а как перенос всей системы.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933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Организация курсов обучения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Мы создаём программы обучения для трёх университетов связанных с творческой индустрией.</a:t>
            </a:r>
          </a:p>
          <a:p>
            <a:r>
              <a:rPr lang="ru-RU" dirty="0" smtClean="0"/>
              <a:t>Мы посещали университеты как западной так и восточной Европы, мы видим разницу и недостатки.</a:t>
            </a:r>
          </a:p>
          <a:p>
            <a:r>
              <a:rPr lang="ru-RU" dirty="0" smtClean="0"/>
              <a:t>Мы пытаемся создавать такие тренинги, которые дополняли бы друг друга, беря из каждой из культур только лучшее.</a:t>
            </a:r>
          </a:p>
          <a:p>
            <a:r>
              <a:rPr lang="ru-RU" dirty="0" smtClean="0"/>
              <a:t>Мы включаем в наши курсы обучения различную стилистику, формируя сбалансированный объём.</a:t>
            </a:r>
          </a:p>
          <a:p>
            <a:r>
              <a:rPr lang="ru-RU" dirty="0" smtClean="0"/>
              <a:t>Мы можем предоставить программы обучения и для Белорусского рынка.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091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Интеграция отдельных </a:t>
            </a:r>
            <a:r>
              <a:rPr lang="ru-RU" dirty="0" err="1" smtClean="0"/>
              <a:t>груп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Изучив ниши своего и зарубежных рынков, мы обнаружили, что для некоторых отдельных групп, в частности – для людей с инвалидностью, существует много программ, инноваций, новых продуктов для создания </a:t>
            </a:r>
            <a:r>
              <a:rPr lang="lt-LT" dirty="0" err="1" smtClean="0"/>
              <a:t>start-up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Так как мы встречались и понимаем, что такое инвалидность, мы поняли одну простую вещь, в создании продукта должны участвовать или руководить люди с инвалидностью, ибо ни лучше всех знают как услуга/продукт должен быть развит/приспособлен.</a:t>
            </a:r>
          </a:p>
          <a:p>
            <a:r>
              <a:rPr lang="ru-RU" dirty="0" smtClean="0"/>
              <a:t>Идя по данному пути мы написали не мало заявлений в Европе, получили финансирование.</a:t>
            </a:r>
          </a:p>
          <a:p>
            <a:r>
              <a:rPr lang="ru-RU" dirty="0" smtClean="0"/>
              <a:t>Сейчас мы начинаем продвижение в силиконовую долину, где предоставленная идея получила прекрасные, положительные отзывы. Заинтересованность в людях с инвалидностью была почти что больше нежели ИТ системами.</a:t>
            </a:r>
          </a:p>
          <a:p>
            <a:r>
              <a:rPr lang="ru-RU" dirty="0" smtClean="0"/>
              <a:t>Продукты созданные людьми с инвалидностью отражают потребности их группы и их рынка.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899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Мы предлагаем создать центр для действий компаний с возможностью межрегионального общения – Силиконовая долина, Белоруссия, в то же самое время был бы организован – </a:t>
            </a:r>
            <a:r>
              <a:rPr lang="lt-LT" i="1" dirty="0" err="1" smtClean="0"/>
              <a:t>crowdsourcing</a:t>
            </a:r>
            <a:r>
              <a:rPr lang="ru-RU" i="1" dirty="0" smtClean="0"/>
              <a:t>, </a:t>
            </a:r>
            <a:r>
              <a:rPr lang="ru-RU" dirty="0" smtClean="0"/>
              <a:t>были бы включены целевые, отторгнутые остальными, группы – в первую очередь, люди с инвалидностью.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868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Проекты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rtlCol="0">
            <a:normAutofit/>
          </a:bodyPr>
          <a:lstStyle/>
          <a:p>
            <a:pPr lvl="0"/>
            <a:r>
              <a:rPr lang="ru-RU" dirty="0" smtClean="0"/>
              <a:t>Проекты </a:t>
            </a:r>
            <a:r>
              <a:rPr lang="ru-RU" dirty="0"/>
              <a:t>повторной социализации «Мой путь», «Мой путь 2», «Иди вперёд»  с целью облегчить </a:t>
            </a:r>
            <a:r>
              <a:rPr lang="ru-RU" dirty="0" err="1"/>
              <a:t>ресоциализацию</a:t>
            </a:r>
            <a:r>
              <a:rPr lang="ru-RU" dirty="0"/>
              <a:t> и социальную интеграцию молодых (14-21 г.) людей которые не отбывали сроки в тюрьме, но уже заклеймены как антисоциальные.</a:t>
            </a:r>
            <a:endParaRPr lang="en-US" dirty="0"/>
          </a:p>
          <a:p>
            <a:r>
              <a:rPr lang="ru-RU" dirty="0"/>
              <a:t>«Гармоничный город» - симулирующая реальность игра, которой дополняют программу искусства и технологического развития молодёжи учащейся в 9-10 классах.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dirty="0" smtClean="0"/>
              <a:t>“</a:t>
            </a:r>
            <a:r>
              <a:rPr lang="ru-RU" dirty="0" smtClean="0"/>
              <a:t>Иди вперёд»</a:t>
            </a:r>
            <a:endParaRPr lang="en-US" dirty="0" smtClean="0"/>
          </a:p>
        </p:txBody>
      </p:sp>
      <p:pic>
        <p:nvPicPr>
          <p:cNvPr id="22531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l="7119" r="7119"/>
          <a:stretch>
            <a:fillRect/>
          </a:stretch>
        </p:blipFill>
        <p:spPr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dirty="0" smtClean="0"/>
              <a:t>“</a:t>
            </a:r>
            <a:r>
              <a:rPr lang="ru-RU" dirty="0" smtClean="0"/>
              <a:t>Гармоничный город</a:t>
            </a:r>
            <a:r>
              <a:rPr lang="lt-LT" dirty="0" smtClean="0"/>
              <a:t>”</a:t>
            </a:r>
            <a:endParaRPr lang="en-US" dirty="0" smtClean="0"/>
          </a:p>
        </p:txBody>
      </p:sp>
      <p:pic>
        <p:nvPicPr>
          <p:cNvPr id="23555" name="Picture 4" descr="characters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t="26978" b="26978"/>
          <a:stretch>
            <a:fillRect/>
          </a:stretch>
        </p:blipFill>
        <p:spPr>
          <a:noFill/>
        </p:spPr>
      </p:pic>
      <p:pic>
        <p:nvPicPr>
          <p:cNvPr id="23556" name="Picture 6" descr="Mokomojo simuliatoriaus koncepcijos tyrimo pristatymas.ind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1643063"/>
            <a:ext cx="4500562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1143000"/>
          </a:xfrm>
        </p:spPr>
        <p:txBody>
          <a:bodyPr rtlCol="0">
            <a:normAutofit/>
          </a:bodyPr>
          <a:lstStyle/>
          <a:p>
            <a:r>
              <a:rPr lang="ru-RU" dirty="0"/>
              <a:t>Креативный кластер «Заречья» - исследования и тренинги</a:t>
            </a:r>
            <a:endParaRPr lang="en-US" dirty="0"/>
          </a:p>
        </p:txBody>
      </p:sp>
      <p:sp>
        <p:nvSpPr>
          <p:cNvPr id="2560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57313"/>
            <a:ext cx="8229600" cy="5286375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/>
              <a:t>Креативный кластер «Заречья» - исследования и тренинги</a:t>
            </a:r>
            <a:endParaRPr lang="en-US" sz="2400" dirty="0"/>
          </a:p>
          <a:p>
            <a:r>
              <a:rPr lang="ru-RU" sz="2400" dirty="0"/>
              <a:t>Современные технологии компьютерной симуляции;</a:t>
            </a:r>
            <a:endParaRPr lang="en-US" sz="2400" dirty="0"/>
          </a:p>
          <a:p>
            <a:r>
              <a:rPr lang="ru-RU" sz="2400" dirty="0"/>
              <a:t>Новейшие технические решения, возможности их использования и обучения при создании новых симуляторов;</a:t>
            </a:r>
            <a:endParaRPr lang="en-US" sz="2400" dirty="0"/>
          </a:p>
          <a:p>
            <a:r>
              <a:rPr lang="ru-RU" sz="2400" dirty="0"/>
              <a:t>Новейшее программное обеспечение, возможности их использования при создании новых симуляторов;</a:t>
            </a:r>
            <a:endParaRPr lang="en-US" sz="2400" dirty="0"/>
          </a:p>
          <a:p>
            <a:r>
              <a:rPr lang="ru-RU" sz="2400" dirty="0"/>
              <a:t>Новейшие решения в области безопасности, возможности их использования при создании новых симуляторов;</a:t>
            </a:r>
            <a:endParaRPr lang="en-US" sz="2400" dirty="0"/>
          </a:p>
          <a:p>
            <a:r>
              <a:rPr lang="ru-RU" sz="2400" dirty="0"/>
              <a:t>Возможность применения игрового взаимодействия с людьми при создании симуляторов;</a:t>
            </a:r>
            <a:endParaRPr lang="en-US" sz="2400" dirty="0"/>
          </a:p>
          <a:p>
            <a:r>
              <a:rPr lang="ru-RU" sz="2400" dirty="0"/>
              <a:t>Игровые моменты в симуляторах;</a:t>
            </a:r>
            <a:endParaRPr lang="en-US" sz="2400" dirty="0"/>
          </a:p>
          <a:p>
            <a:r>
              <a:rPr lang="ru-RU" sz="2400" dirty="0"/>
              <a:t>Социальные и психологические аспекты создания симуляторов;</a:t>
            </a:r>
            <a:endParaRPr lang="en-US" sz="2400" dirty="0"/>
          </a:p>
          <a:p>
            <a:r>
              <a:rPr lang="ru-RU" sz="2400" dirty="0"/>
              <a:t>Рыночная ситуация в секторе создания социальных симуляторов;</a:t>
            </a:r>
            <a:endParaRPr lang="en-US" sz="2400" dirty="0"/>
          </a:p>
          <a:p>
            <a:r>
              <a:rPr lang="ru-RU" sz="2400" dirty="0"/>
              <a:t>Исследования международного рынка.</a:t>
            </a:r>
            <a:endParaRPr lang="en-US" sz="2400" dirty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76450" y="458788"/>
            <a:ext cx="4638675" cy="5667375"/>
          </a:xfr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63713" y="152400"/>
            <a:ext cx="5094287" cy="6134100"/>
          </a:xfr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48</TotalTime>
  <Words>962</Words>
  <Application>Microsoft Macintosh PowerPoint</Application>
  <PresentationFormat>On-screen Show (4:3)</PresentationFormat>
  <Paragraphs>82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Civic</vt:lpstr>
      <vt:lpstr>PowerPoint Presentation</vt:lpstr>
      <vt:lpstr>Республика «Ужупис» («Заречье»)</vt:lpstr>
      <vt:lpstr> Независимое государство людей с различными взглядами </vt:lpstr>
      <vt:lpstr>Республика «Заречье» является креативным кластером предпринимательства</vt:lpstr>
      <vt:lpstr>Конституция «Заречья»</vt:lpstr>
      <vt:lpstr>Моменты празднований</vt:lpstr>
      <vt:lpstr>Инновации на рынке Информационных Технологий, наш мировой опыт.</vt:lpstr>
      <vt:lpstr>Новые идеи в Силиконовой долине</vt:lpstr>
      <vt:lpstr>Новые идеи в Силиконовой долине</vt:lpstr>
      <vt:lpstr>Направления нашей деятельности</vt:lpstr>
      <vt:lpstr>Управление доверием</vt:lpstr>
      <vt:lpstr>Польза курсов аналитика</vt:lpstr>
      <vt:lpstr>Цели</vt:lpstr>
      <vt:lpstr>Общение</vt:lpstr>
      <vt:lpstr>Организация курсов обучения</vt:lpstr>
      <vt:lpstr>Интеграция отдельных груп</vt:lpstr>
      <vt:lpstr>PowerPoint Presentation</vt:lpstr>
      <vt:lpstr>Проекты</vt:lpstr>
      <vt:lpstr>“Иди вперёд»</vt:lpstr>
      <vt:lpstr>“Гармоничный город”</vt:lpstr>
      <vt:lpstr>Креативный кластер «Заречья» - исследования и тренинги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Инновации на рынке Информационных Технологий, наш мировой опыт.</dc:title>
  <dc:creator>MSI</dc:creator>
  <cp:lastModifiedBy>Sarunas</cp:lastModifiedBy>
  <cp:revision>11</cp:revision>
  <dcterms:created xsi:type="dcterms:W3CDTF">2012-07-20T10:42:39Z</dcterms:created>
  <dcterms:modified xsi:type="dcterms:W3CDTF">2012-07-26T12:49:27Z</dcterms:modified>
</cp:coreProperties>
</file>