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5" r:id="rId1"/>
  </p:sldMasterIdLst>
  <p:notesMasterIdLst>
    <p:notesMasterId r:id="rId14"/>
  </p:notesMasterIdLst>
  <p:handoutMasterIdLst>
    <p:handoutMasterId r:id="rId15"/>
  </p:handoutMasterIdLst>
  <p:sldIdLst>
    <p:sldId id="300" r:id="rId2"/>
    <p:sldId id="342" r:id="rId3"/>
    <p:sldId id="301" r:id="rId4"/>
    <p:sldId id="303" r:id="rId5"/>
    <p:sldId id="302" r:id="rId6"/>
    <p:sldId id="306" r:id="rId7"/>
    <p:sldId id="334" r:id="rId8"/>
    <p:sldId id="332" r:id="rId9"/>
    <p:sldId id="343" r:id="rId10"/>
    <p:sldId id="324" r:id="rId11"/>
    <p:sldId id="341" r:id="rId12"/>
    <p:sldId id="344" r:id="rId13"/>
  </p:sldIdLst>
  <p:sldSz cx="12192000" cy="6858000"/>
  <p:notesSz cx="9144000" cy="6858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Z" initials="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8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77443" autoAdjust="0"/>
  </p:normalViewPr>
  <p:slideViewPr>
    <p:cSldViewPr snapToGrid="0" showGuides="1">
      <p:cViewPr>
        <p:scale>
          <a:sx n="59" d="100"/>
          <a:sy n="59" d="100"/>
        </p:scale>
        <p:origin x="-726" y="-1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2" d="100"/>
          <a:sy n="112" d="100"/>
        </p:scale>
        <p:origin x="-552" y="-72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D6212-1FD9-42AD-B8C8-3C96D0400525}" type="datetimeFigureOut">
              <a:rPr lang="ru-RU" smtClean="0"/>
              <a:pPr/>
              <a:t>31.07.2015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95CB4-7CFC-4284-A303-4A47B79AC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4307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32059-BBAC-4790-9A67-5544B8CFC12E}" type="datetimeFigureOut">
              <a:rPr lang="ru-RU" smtClean="0"/>
              <a:pPr/>
              <a:t>31.07.2015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31479-E6DC-41A6-8B8F-E5138E94C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0104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наши дни окружающая среда, включающая все научно-технические достижения, а в первую очередь информационно-телекоммуникационные, является базисным элементом, определяющим процесс познания для человека.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1479-E6DC-41A6-8B8F-E5138E94C75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593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Структуру экосистемы обучения можно представить в виде следующей схемы: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Экосистема обучения облегчает сотрудничество между обучаемыми и обучающими, является идеальной средой для реализации современной модели обучения и коммуникаций между членами сообщества за счет эффективного использования информационных технологий.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1479-E6DC-41A6-8B8F-E5138E94C75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724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1479-E6DC-41A6-8B8F-E5138E94C75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859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любой экосистеме живые организмы взаимодействуют с любым другим объектом в их совместной окружающей среде. В соответствии с этим положением, экосистема обучения, входящая в состав механизма получения знаний и навыков, относится к интегрированной образовательной среде. Все составляющие этой среды - студенты, курсанты, преподаватели, администраторы, коллеги по работе и просто друзья - взаимодействуют друг с другом.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1479-E6DC-41A6-8B8F-E5138E94C75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191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Электронное обучение гармонично внесло новинку в образовательный сектор, помогло изменить наш взгляд на приобретение знаний и умения. Благодаря современным информационным технологиям, электронные средства обучения все глубже внедряются в классическое образование.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1479-E6DC-41A6-8B8F-E5138E94C75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12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Взаимодействие выстраивается посредством множества инновационных продуктов, технологий, методик обучения и других элементов экосистемы. При этом вместо обмена энергией между компонентами природной экосистемы в экосистеме обучения происходит обмен знаниями, умениями и любой другой информацией, содержащей элементы обучения.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1479-E6DC-41A6-8B8F-E5138E94C75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617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Электронное обучение гармонично внесло новинку в образовательный сектор, помогло изменить наш взгляд на приобретение знаний и умения. Благодаря современным информационным технологиям, электронные средства обучения все глубже внедряются в классическое образование.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1479-E6DC-41A6-8B8F-E5138E94C75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12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b="0" dirty="0" smtClean="0">
                <a:latin typeface="Arial" charset="0"/>
              </a:rPr>
              <a:t>В единую интерактивную систему интегрированы:</a:t>
            </a:r>
          </a:p>
          <a:p>
            <a:pPr marL="299305" indent="-299305">
              <a:buFont typeface="Arial" pitchFamily="34" charset="0"/>
              <a:buChar char="•"/>
              <a:defRPr/>
            </a:pPr>
            <a:r>
              <a:rPr lang="ru-RU" sz="1200" dirty="0" smtClean="0">
                <a:latin typeface="Arial" charset="0"/>
              </a:rPr>
              <a:t>Высокопроизводительный сервер;</a:t>
            </a:r>
          </a:p>
          <a:p>
            <a:pPr marL="299305" indent="-299305">
              <a:buFont typeface="Arial" pitchFamily="34" charset="0"/>
              <a:buChar char="•"/>
              <a:defRPr/>
            </a:pPr>
            <a:r>
              <a:rPr lang="ru-RU" sz="1200" dirty="0" smtClean="0">
                <a:latin typeface="Arial" charset="0"/>
              </a:rPr>
              <a:t>Специализированная операционная система, оптимизированная для выполнения программного обеспечения Портала;</a:t>
            </a:r>
          </a:p>
          <a:p>
            <a:pPr marL="299305" indent="-299305">
              <a:buFont typeface="Arial" pitchFamily="34" charset="0"/>
              <a:buChar char="•"/>
              <a:defRPr/>
            </a:pPr>
            <a:r>
              <a:rPr lang="ru-RU" sz="1200" dirty="0" smtClean="0">
                <a:latin typeface="Arial" charset="0"/>
              </a:rPr>
              <a:t>интерактивная доска компании </a:t>
            </a:r>
            <a:r>
              <a:rPr lang="en-US" sz="1200" dirty="0" smtClean="0">
                <a:latin typeface="Arial" charset="0"/>
              </a:rPr>
              <a:t>Promethean</a:t>
            </a:r>
            <a:r>
              <a:rPr lang="ru-RU" sz="1200" dirty="0" smtClean="0">
                <a:latin typeface="Arial" charset="0"/>
              </a:rPr>
              <a:t>;</a:t>
            </a:r>
          </a:p>
          <a:p>
            <a:pPr marL="299305" indent="-299305">
              <a:buFont typeface="Arial" pitchFamily="34" charset="0"/>
              <a:buChar char="•"/>
              <a:defRPr/>
            </a:pPr>
            <a:r>
              <a:rPr lang="ru-RU" sz="1200" dirty="0" err="1" smtClean="0">
                <a:latin typeface="Arial" charset="0"/>
              </a:rPr>
              <a:t>Ультракороткофокусный</a:t>
            </a:r>
            <a:r>
              <a:rPr lang="ru-RU" sz="1200" dirty="0" smtClean="0">
                <a:latin typeface="Arial" charset="0"/>
              </a:rPr>
              <a:t> проектор </a:t>
            </a:r>
            <a:r>
              <a:rPr lang="en-US" sz="1200" dirty="0" smtClean="0">
                <a:latin typeface="Arial" charset="0"/>
              </a:rPr>
              <a:t>Promethean </a:t>
            </a:r>
            <a:r>
              <a:rPr lang="ru-RU" sz="1200" dirty="0" smtClean="0">
                <a:latin typeface="Arial" charset="0"/>
              </a:rPr>
              <a:t>расположенный на расстоянии 20 см от интерактивной доски, что практически полностью решает проблему с “тенью”;</a:t>
            </a:r>
          </a:p>
          <a:p>
            <a:pPr marL="299305" indent="-299305">
              <a:buFont typeface="Arial" pitchFamily="34" charset="0"/>
              <a:buChar char="•"/>
              <a:defRPr/>
            </a:pPr>
            <a:r>
              <a:rPr lang="ru-RU" sz="1200" dirty="0" smtClean="0">
                <a:latin typeface="Arial" charset="0"/>
              </a:rPr>
              <a:t>Компьютер преподавателя с интерактивным дисплеем;</a:t>
            </a:r>
          </a:p>
          <a:p>
            <a:pPr marL="299305" indent="-299305">
              <a:buFont typeface="Arial" pitchFamily="34" charset="0"/>
              <a:buChar char="•"/>
              <a:defRPr/>
            </a:pPr>
            <a:r>
              <a:rPr lang="ru-RU" sz="1200" dirty="0" smtClean="0">
                <a:latin typeface="Arial" charset="0"/>
              </a:rPr>
              <a:t>20 рабочих мест слушателей.</a:t>
            </a:r>
          </a:p>
          <a:p>
            <a:pPr marL="0" indent="0">
              <a:buFont typeface="Arial" pitchFamily="34" charset="0"/>
              <a:buNone/>
              <a:defRPr/>
            </a:pPr>
            <a:endParaRPr lang="ru-RU" sz="1200" dirty="0" smtClean="0">
              <a:latin typeface="Arial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1479-E6DC-41A6-8B8F-E5138E94C75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276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Экосистема обучения облегчает сотрудничество между обучаемыми и обучающими, является идеальной средой для реализации современной модели обучения и коммуникаций между членами сообщества за счет эффективного использования информационных технологий.</a:t>
            </a:r>
          </a:p>
          <a:p>
            <a:pPr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1479-E6DC-41A6-8B8F-E5138E94C75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160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" y="0"/>
            <a:ext cx="10033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1537" y="1267485"/>
            <a:ext cx="9647975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1536" y="201703"/>
            <a:ext cx="8252777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7293" y="236416"/>
            <a:ext cx="1047068" cy="365125"/>
          </a:xfrm>
        </p:spPr>
        <p:txBody>
          <a:bodyPr/>
          <a:lstStyle>
            <a:lvl1pPr>
              <a:defRPr sz="1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56800" y="209550"/>
            <a:ext cx="876301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257800"/>
            <a:ext cx="9652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5600" y="838200"/>
            <a:ext cx="99568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4484080"/>
            <a:ext cx="9652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625600" y="5257800"/>
            <a:ext cx="9652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621536" y="841248"/>
            <a:ext cx="4974336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803136" y="841248"/>
            <a:ext cx="4974336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841248"/>
            <a:ext cx="49784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7201" y="841248"/>
            <a:ext cx="4980356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621536" y="1380744"/>
            <a:ext cx="4974336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803136" y="1380743"/>
            <a:ext cx="4974336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1" y="395287"/>
            <a:ext cx="4011084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1" y="1557338"/>
            <a:ext cx="4011084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1219200" y="381000"/>
            <a:ext cx="64008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4624754"/>
            <a:ext cx="73152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5300" y="381000"/>
            <a:ext cx="78232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029200"/>
            <a:ext cx="53848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5600" y="5257800"/>
            <a:ext cx="9652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838200"/>
            <a:ext cx="9956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9573" y="6553200"/>
            <a:ext cx="9550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400" y="5740401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11271252" y="5715000"/>
            <a:ext cx="323849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60581" y="4783016"/>
            <a:ext cx="2625969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7/31/2015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5032" y="2390274"/>
            <a:ext cx="11036968" cy="2566737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Создание специализированной международной экосистемы 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</a:rPr>
              <a:t>дистанционного обучения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для Международной Организации Гражданской Обороны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953" y="162322"/>
            <a:ext cx="2834548" cy="114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2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5000">
        <p:cut/>
      </p:transition>
    </mc:Choice>
    <mc:Fallback xmlns="">
      <p:transition advTm="1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title"/>
          </p:nvPr>
        </p:nvSpPr>
        <p:spPr>
          <a:xfrm>
            <a:off x="2565329" y="0"/>
            <a:ext cx="6947224" cy="574431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/>
              </a:rPr>
              <a:t>СТРУКТУРА ЭКОСИСТЕМЫ ОБУЧЕНИЯ</a:t>
            </a:r>
            <a:endParaRPr lang="ru-RU" sz="3200" b="1" dirty="0">
              <a:solidFill>
                <a:srgbClr val="002060"/>
              </a:solidFill>
              <a:effectLst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561074" y="1095175"/>
            <a:ext cx="11143730" cy="4910684"/>
            <a:chOff x="231995" y="1095175"/>
            <a:chExt cx="11472809" cy="4910684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231995" y="4483934"/>
              <a:ext cx="1124039" cy="844194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Форум</a:t>
              </a:r>
              <a:endParaRPr lang="ru-RU" dirty="0"/>
            </a:p>
          </p:txBody>
        </p:sp>
        <p:grpSp>
          <p:nvGrpSpPr>
            <p:cNvPr id="38" name="Группа 37"/>
            <p:cNvGrpSpPr/>
            <p:nvPr/>
          </p:nvGrpSpPr>
          <p:grpSpPr>
            <a:xfrm>
              <a:off x="561074" y="1095175"/>
              <a:ext cx="11143730" cy="4910684"/>
              <a:chOff x="561074" y="1095175"/>
              <a:chExt cx="11143730" cy="4910684"/>
            </a:xfrm>
          </p:grpSpPr>
          <p:sp>
            <p:nvSpPr>
              <p:cNvPr id="39" name="Блок-схема: процесс 38"/>
              <p:cNvSpPr/>
              <p:nvPr/>
            </p:nvSpPr>
            <p:spPr>
              <a:xfrm>
                <a:off x="561074" y="2512793"/>
                <a:ext cx="2938409" cy="1181528"/>
              </a:xfrm>
              <a:prstGeom prst="flowChartProcess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/>
                  <a:t>Социальная сеть</a:t>
                </a:r>
                <a:endParaRPr lang="ru-RU" sz="2400" dirty="0"/>
              </a:p>
            </p:txBody>
          </p:sp>
          <p:sp>
            <p:nvSpPr>
              <p:cNvPr id="40" name="Блок-схема: процесс 39"/>
              <p:cNvSpPr/>
              <p:nvPr/>
            </p:nvSpPr>
            <p:spPr>
              <a:xfrm>
                <a:off x="4569737" y="2512793"/>
                <a:ext cx="2938409" cy="1181528"/>
              </a:xfrm>
              <a:prstGeom prst="flowChartProcess">
                <a:avLst/>
              </a:pr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/>
                  <a:t>Обучение</a:t>
                </a:r>
                <a:endParaRPr lang="ru-RU" dirty="0"/>
              </a:p>
            </p:txBody>
          </p:sp>
          <p:sp>
            <p:nvSpPr>
              <p:cNvPr id="41" name="Блок-схема: процесс 40"/>
              <p:cNvSpPr/>
              <p:nvPr/>
            </p:nvSpPr>
            <p:spPr>
              <a:xfrm>
                <a:off x="8578400" y="2512793"/>
                <a:ext cx="2938409" cy="1181528"/>
              </a:xfrm>
              <a:prstGeom prst="flowChartProcess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/>
                  <a:t>Техническая поддержка</a:t>
                </a:r>
                <a:endParaRPr lang="ru-RU" sz="2400" dirty="0"/>
              </a:p>
            </p:txBody>
          </p:sp>
          <p:sp>
            <p:nvSpPr>
              <p:cNvPr id="42" name="Блок-схема: процесс 41"/>
              <p:cNvSpPr/>
              <p:nvPr/>
            </p:nvSpPr>
            <p:spPr>
              <a:xfrm>
                <a:off x="1491867" y="4483934"/>
                <a:ext cx="1159018" cy="84419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err="1" smtClean="0"/>
                  <a:t>Комью</a:t>
                </a:r>
                <a:r>
                  <a:rPr lang="ru-RU" dirty="0" smtClean="0"/>
                  <a:t>-нити</a:t>
                </a:r>
                <a:endParaRPr lang="ru-RU" dirty="0"/>
              </a:p>
            </p:txBody>
          </p:sp>
          <p:sp>
            <p:nvSpPr>
              <p:cNvPr id="43" name="Блок-схема: процесс 42"/>
              <p:cNvSpPr/>
              <p:nvPr/>
            </p:nvSpPr>
            <p:spPr>
              <a:xfrm>
                <a:off x="2894042" y="4468093"/>
                <a:ext cx="859970" cy="84419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Блог</a:t>
                </a:r>
                <a:endParaRPr lang="ru-RU" dirty="0"/>
              </a:p>
            </p:txBody>
          </p:sp>
          <p:sp>
            <p:nvSpPr>
              <p:cNvPr id="44" name="Блок-схема: процесс 43"/>
              <p:cNvSpPr/>
              <p:nvPr/>
            </p:nvSpPr>
            <p:spPr>
              <a:xfrm>
                <a:off x="4144004" y="4450971"/>
                <a:ext cx="933661" cy="844194"/>
              </a:xfrm>
              <a:prstGeom prst="flowChartProcess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Курсы</a:t>
                </a:r>
                <a:endParaRPr lang="ru-RU" dirty="0"/>
              </a:p>
            </p:txBody>
          </p:sp>
          <p:sp>
            <p:nvSpPr>
              <p:cNvPr id="45" name="Блок-схема: процесс 44"/>
              <p:cNvSpPr/>
              <p:nvPr/>
            </p:nvSpPr>
            <p:spPr>
              <a:xfrm>
                <a:off x="5244686" y="4450971"/>
                <a:ext cx="1156632" cy="844194"/>
              </a:xfrm>
              <a:prstGeom prst="flowChartProcess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Он-</a:t>
                </a:r>
                <a:r>
                  <a:rPr lang="ru-RU" dirty="0" err="1" smtClean="0"/>
                  <a:t>Лайн</a:t>
                </a:r>
                <a:r>
                  <a:rPr lang="ru-RU" dirty="0" smtClean="0"/>
                  <a:t> занятия</a:t>
                </a:r>
                <a:endParaRPr lang="ru-RU" dirty="0"/>
              </a:p>
            </p:txBody>
          </p:sp>
          <p:sp>
            <p:nvSpPr>
              <p:cNvPr id="46" name="Блок-схема: процесс 45"/>
              <p:cNvSpPr/>
              <p:nvPr/>
            </p:nvSpPr>
            <p:spPr>
              <a:xfrm>
                <a:off x="6528035" y="4443051"/>
                <a:ext cx="1578121" cy="844194"/>
              </a:xfrm>
              <a:prstGeom prst="flowChartProcess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Мониторинг </a:t>
                </a:r>
                <a:r>
                  <a:rPr lang="ru-RU" dirty="0" err="1" smtClean="0"/>
                  <a:t>успевае</a:t>
                </a:r>
                <a:r>
                  <a:rPr lang="ru-RU" dirty="0" smtClean="0"/>
                  <a:t>-мости</a:t>
                </a:r>
                <a:endParaRPr lang="ru-RU" dirty="0"/>
              </a:p>
            </p:txBody>
          </p:sp>
          <p:sp>
            <p:nvSpPr>
              <p:cNvPr id="47" name="Блок-схема: процесс 46"/>
              <p:cNvSpPr/>
              <p:nvPr/>
            </p:nvSpPr>
            <p:spPr>
              <a:xfrm>
                <a:off x="8409242" y="4415009"/>
                <a:ext cx="1638363" cy="844194"/>
              </a:xfrm>
              <a:prstGeom prst="flowChartProcess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err="1" smtClean="0"/>
                  <a:t>Сервисдеск</a:t>
                </a:r>
                <a:endParaRPr lang="ru-RU" dirty="0"/>
              </a:p>
            </p:txBody>
          </p:sp>
          <p:sp>
            <p:nvSpPr>
              <p:cNvPr id="48" name="Блок-схема: процесс 47"/>
              <p:cNvSpPr/>
              <p:nvPr/>
            </p:nvSpPr>
            <p:spPr>
              <a:xfrm>
                <a:off x="10216763" y="4415009"/>
                <a:ext cx="1488041" cy="844194"/>
              </a:xfrm>
              <a:prstGeom prst="flowChartProcess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Удалённый помощник</a:t>
                </a:r>
                <a:endParaRPr lang="ru-RU" dirty="0"/>
              </a:p>
            </p:txBody>
          </p:sp>
          <p:sp>
            <p:nvSpPr>
              <p:cNvPr id="49" name="Блок-схема: процесс 48"/>
              <p:cNvSpPr/>
              <p:nvPr/>
            </p:nvSpPr>
            <p:spPr>
              <a:xfrm>
                <a:off x="2894042" y="1095175"/>
                <a:ext cx="6403916" cy="791110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/>
                  <a:t>ЭКОСИСТЕМА ДО</a:t>
                </a:r>
                <a:endParaRPr lang="ru-RU" sz="2400" dirty="0"/>
              </a:p>
            </p:txBody>
          </p:sp>
          <p:cxnSp>
            <p:nvCxnSpPr>
              <p:cNvPr id="50" name="Прямая со стрелкой 49"/>
              <p:cNvCxnSpPr/>
              <p:nvPr/>
            </p:nvCxnSpPr>
            <p:spPr>
              <a:xfrm flipH="1">
                <a:off x="2893886" y="1911039"/>
                <a:ext cx="1824330" cy="587246"/>
              </a:xfrm>
              <a:prstGeom prst="straightConnector1">
                <a:avLst/>
              </a:prstGeom>
              <a:ln w="44450">
                <a:solidFill>
                  <a:schemeClr val="bg2">
                    <a:lumMod val="75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 стрелкой 50"/>
              <p:cNvCxnSpPr/>
              <p:nvPr/>
            </p:nvCxnSpPr>
            <p:spPr>
              <a:xfrm flipV="1">
                <a:off x="3499483" y="3093283"/>
                <a:ext cx="1070254" cy="10274"/>
              </a:xfrm>
              <a:prstGeom prst="straightConnector1">
                <a:avLst/>
              </a:prstGeom>
              <a:ln w="44450">
                <a:solidFill>
                  <a:schemeClr val="bg2">
                    <a:lumMod val="7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 стрелкой 51"/>
              <p:cNvCxnSpPr>
                <a:stCxn id="39" idx="2"/>
              </p:cNvCxnSpPr>
              <p:nvPr/>
            </p:nvCxnSpPr>
            <p:spPr>
              <a:xfrm flipH="1">
                <a:off x="973015" y="3694321"/>
                <a:ext cx="1057264" cy="720688"/>
              </a:xfrm>
              <a:prstGeom prst="straightConnector1">
                <a:avLst/>
              </a:prstGeom>
              <a:ln w="44450">
                <a:solidFill>
                  <a:schemeClr val="bg2">
                    <a:lumMod val="75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 стрелкой 52"/>
              <p:cNvCxnSpPr>
                <a:stCxn id="39" idx="2"/>
                <a:endCxn id="42" idx="0"/>
              </p:cNvCxnSpPr>
              <p:nvPr/>
            </p:nvCxnSpPr>
            <p:spPr>
              <a:xfrm>
                <a:off x="2030279" y="3694321"/>
                <a:ext cx="41097" cy="789613"/>
              </a:xfrm>
              <a:prstGeom prst="straightConnector1">
                <a:avLst/>
              </a:prstGeom>
              <a:ln w="44450">
                <a:solidFill>
                  <a:schemeClr val="bg2">
                    <a:lumMod val="75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 стрелкой 53"/>
              <p:cNvCxnSpPr>
                <a:stCxn id="39" idx="2"/>
              </p:cNvCxnSpPr>
              <p:nvPr/>
            </p:nvCxnSpPr>
            <p:spPr>
              <a:xfrm>
                <a:off x="2030279" y="3694321"/>
                <a:ext cx="1111890" cy="720688"/>
              </a:xfrm>
              <a:prstGeom prst="straightConnector1">
                <a:avLst/>
              </a:prstGeom>
              <a:ln w="44450">
                <a:solidFill>
                  <a:schemeClr val="bg2">
                    <a:lumMod val="75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 стрелкой 54"/>
              <p:cNvCxnSpPr/>
              <p:nvPr/>
            </p:nvCxnSpPr>
            <p:spPr>
              <a:xfrm flipH="1">
                <a:off x="4610835" y="3710162"/>
                <a:ext cx="1428106" cy="704847"/>
              </a:xfrm>
              <a:prstGeom prst="straightConnector1">
                <a:avLst/>
              </a:prstGeom>
              <a:ln w="44450">
                <a:solidFill>
                  <a:schemeClr val="accent3">
                    <a:lumMod val="75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 стрелкой 55"/>
              <p:cNvCxnSpPr>
                <a:stCxn id="40" idx="2"/>
                <a:endCxn id="45" idx="0"/>
              </p:cNvCxnSpPr>
              <p:nvPr/>
            </p:nvCxnSpPr>
            <p:spPr>
              <a:xfrm flipH="1">
                <a:off x="5823002" y="3694321"/>
                <a:ext cx="215940" cy="756650"/>
              </a:xfrm>
              <a:prstGeom prst="straightConnector1">
                <a:avLst/>
              </a:prstGeom>
              <a:ln w="44450">
                <a:solidFill>
                  <a:schemeClr val="accent3">
                    <a:lumMod val="75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 стрелкой 56"/>
              <p:cNvCxnSpPr/>
              <p:nvPr/>
            </p:nvCxnSpPr>
            <p:spPr>
              <a:xfrm>
                <a:off x="6096000" y="3702241"/>
                <a:ext cx="1278154" cy="748730"/>
              </a:xfrm>
              <a:prstGeom prst="straightConnector1">
                <a:avLst/>
              </a:prstGeom>
              <a:ln w="44450">
                <a:solidFill>
                  <a:schemeClr val="accent3">
                    <a:lumMod val="75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 стрелкой 57"/>
              <p:cNvCxnSpPr>
                <a:endCxn id="47" idx="0"/>
              </p:cNvCxnSpPr>
              <p:nvPr/>
            </p:nvCxnSpPr>
            <p:spPr>
              <a:xfrm flipH="1">
                <a:off x="9228424" y="3727284"/>
                <a:ext cx="650022" cy="687725"/>
              </a:xfrm>
              <a:prstGeom prst="straightConnector1">
                <a:avLst/>
              </a:prstGeom>
              <a:ln w="44450">
                <a:solidFill>
                  <a:schemeClr val="accent4">
                    <a:lumMod val="75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 стрелкой 58"/>
              <p:cNvCxnSpPr/>
              <p:nvPr/>
            </p:nvCxnSpPr>
            <p:spPr>
              <a:xfrm>
                <a:off x="10047605" y="3711443"/>
                <a:ext cx="913179" cy="703566"/>
              </a:xfrm>
              <a:prstGeom prst="straightConnector1">
                <a:avLst/>
              </a:prstGeom>
              <a:ln w="44450">
                <a:solidFill>
                  <a:schemeClr val="accent4">
                    <a:lumMod val="75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Скругленная соединительная линия 59"/>
              <p:cNvCxnSpPr/>
              <p:nvPr/>
            </p:nvCxnSpPr>
            <p:spPr>
              <a:xfrm rot="5400000" flipH="1" flipV="1">
                <a:off x="4018129" y="4080968"/>
                <a:ext cx="32963" cy="3816820"/>
              </a:xfrm>
              <a:prstGeom prst="curvedConnector3">
                <a:avLst>
                  <a:gd name="adj1" fmla="val -2179592"/>
                </a:avLst>
              </a:prstGeom>
              <a:ln w="31750">
                <a:solidFill>
                  <a:schemeClr val="accent6">
                    <a:lumMod val="50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1" name="Picture 2" descr="&amp;Scy;&amp;ocy;&amp;tscy;&amp;icy;&amp;acy;&amp;lcy;&amp;softcy;&amp;ncy;&amp;ycy;&amp;iecy; &amp;scy;&amp;iecy;&amp;tcy;&amp;icy; &amp;bcy;&amp;ucy;&amp;dcy;&amp;ucy;&amp;shchcy;&amp;iecy;&amp;gcy;&amp;ocy; GARSUK.NET &amp;Pcy;&amp;rcy;&amp;icy;&amp;vcy;&amp;acy;&amp;tcy;&amp;ncy;&amp;ycy;&amp;jcy; &amp;fcy;&amp;ocy;&amp;rcy;&amp;ucy;&amp;mcy; &amp;pcy;&amp;ocy; &amp;zcy;&amp;acy;&amp;rcy;&amp;acy;&amp;bcy;&amp;ocy;&amp;tcy;&amp;kcy;&amp;ucy;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3886" y="2588268"/>
                <a:ext cx="496566" cy="3435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4" descr="&amp;Scy;&amp;tcy;&amp;ocy;&amp;kcy;&amp;ocy;&amp;vcy;&amp;ycy;&amp;iecy; &amp;fcy;&amp;ocy;&amp;tcy;&amp;ocy;&amp;gcy;&amp;rcy;&amp;acy;&amp;fcy;&amp;icy;&amp;icy; &amp;iecy;-ucit6, &amp;Scy;&amp;tcy;&amp;ocy;&amp;kcy;&amp;ocy;&amp;vcy;&amp;ycy;&amp;iecy; &amp;fcy;&amp;ocy;&amp;tcy;&amp;ocy;&amp;gcy;&amp;rcy;&amp;acy;&amp;fcy;&amp;icy;&amp;icy; &amp;iecy;-ucit6, &amp;iecy;-ucit6 &amp;Scy;&amp;tcy;&amp;ocy;&amp;kcy;&amp;ocy;&amp;vcy;&amp;ycy;&amp;iecy; &amp;icy;&amp;zcy;&amp;ocy;&amp;bcy;&amp;rcy;&amp;acy;&amp;zhcy;&amp;iecy;&amp;ncy;&amp;icy;&amp;yacy; : Shutterstock.com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72151" y="2564486"/>
                <a:ext cx="391089" cy="3910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Picture 6" descr="&amp;Vcy;&amp;scy;&amp;iecy; &amp;kcy;&amp;acy;&amp;tcy;&amp;iecy;&amp;gcy;&amp;ocy;&amp;rcy;&amp;icy;&amp;icy; - &amp;Scy;&amp;tcy;&amp;rcy;&amp;acy;&amp;ncy;&amp;icy;&amp;tscy;&amp;acy; 7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77004" y="2564486"/>
                <a:ext cx="367092" cy="2900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4" name="Picture 8" descr="www.gnivc.ru - &amp;Ncy;&amp;ocy;&amp;vcy;&amp;ocy;&amp;scy;&amp;tcy;&amp;icy;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12077" y="1178435"/>
                <a:ext cx="370391" cy="3703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65" name="Прямая со стрелкой 64"/>
              <p:cNvCxnSpPr/>
              <p:nvPr/>
            </p:nvCxnSpPr>
            <p:spPr>
              <a:xfrm>
                <a:off x="6096000" y="1901416"/>
                <a:ext cx="0" cy="606492"/>
              </a:xfrm>
              <a:prstGeom prst="straightConnector1">
                <a:avLst/>
              </a:prstGeom>
              <a:ln w="44450">
                <a:solidFill>
                  <a:schemeClr val="accent3">
                    <a:lumMod val="75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 стрелкой 65"/>
              <p:cNvCxnSpPr/>
              <p:nvPr/>
            </p:nvCxnSpPr>
            <p:spPr>
              <a:xfrm>
                <a:off x="8578400" y="1911039"/>
                <a:ext cx="1057969" cy="587246"/>
              </a:xfrm>
              <a:prstGeom prst="straightConnector1">
                <a:avLst/>
              </a:prstGeom>
              <a:ln w="44450">
                <a:solidFill>
                  <a:schemeClr val="accent4">
                    <a:lumMod val="75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Левая фигурная скобка 66"/>
              <p:cNvSpPr/>
              <p:nvPr/>
            </p:nvSpPr>
            <p:spPr>
              <a:xfrm rot="16200000">
                <a:off x="5714124" y="4205883"/>
                <a:ext cx="411941" cy="2886292"/>
              </a:xfrm>
              <a:prstGeom prst="leftBrace">
                <a:avLst>
                  <a:gd name="adj1" fmla="val 36792"/>
                  <a:gd name="adj2" fmla="val 51352"/>
                </a:avLst>
              </a:prstGeom>
              <a:ln>
                <a:solidFill>
                  <a:srgbClr val="FF0000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Левая фигурная скобка 67"/>
              <p:cNvSpPr/>
              <p:nvPr/>
            </p:nvSpPr>
            <p:spPr>
              <a:xfrm rot="16200000">
                <a:off x="1885199" y="4398393"/>
                <a:ext cx="411941" cy="2564793"/>
              </a:xfrm>
              <a:prstGeom prst="leftBrace">
                <a:avLst>
                  <a:gd name="adj1" fmla="val 36792"/>
                  <a:gd name="adj2" fmla="val 51352"/>
                </a:avLst>
              </a:prstGeom>
              <a:ln>
                <a:solidFill>
                  <a:srgbClr val="FF0000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336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336884" y="32585"/>
            <a:ext cx="5955094" cy="6445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/>
              <a:t>Основные задачи:</a:t>
            </a:r>
            <a:endParaRPr lang="ru-RU" sz="3600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36884" y="687935"/>
            <a:ext cx="11715514" cy="533823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+mj-lt"/>
              <a:buAutoNum type="arabicPeriod"/>
            </a:pPr>
            <a:r>
              <a:rPr lang="ru-RU" sz="3200" b="0" dirty="0" smtClean="0"/>
              <a:t> Создание единой автоматизированной платформы для взаимодействия стран участниц МОГО;</a:t>
            </a:r>
            <a:endParaRPr lang="en-US" sz="3200" b="0" dirty="0" smtClean="0"/>
          </a:p>
          <a:p>
            <a:pPr marL="0" indent="0">
              <a:spcBef>
                <a:spcPts val="0"/>
              </a:spcBef>
              <a:buFont typeface="+mj-lt"/>
              <a:buAutoNum type="arabicPeriod"/>
            </a:pPr>
            <a:r>
              <a:rPr lang="ru-RU" sz="3200" b="0" dirty="0" smtClean="0"/>
              <a:t> Реализация системы дистанционного обучения;</a:t>
            </a:r>
          </a:p>
          <a:p>
            <a:pPr marL="0" indent="0">
              <a:spcBef>
                <a:spcPts val="0"/>
              </a:spcBef>
              <a:buFont typeface="+mj-lt"/>
              <a:buAutoNum type="arabicPeriod"/>
            </a:pPr>
            <a:r>
              <a:rPr lang="ru-RU" sz="3200" b="0" dirty="0" smtClean="0"/>
              <a:t> Реализация системы документооборота;</a:t>
            </a:r>
            <a:endParaRPr lang="en-US" sz="3200" b="0" dirty="0" smtClean="0"/>
          </a:p>
          <a:p>
            <a:pPr marL="0" indent="0">
              <a:spcBef>
                <a:spcPts val="0"/>
              </a:spcBef>
              <a:buFont typeface="+mj-lt"/>
              <a:buAutoNum type="arabicPeriod"/>
            </a:pPr>
            <a:r>
              <a:rPr lang="ru-RU" sz="3200" b="0" dirty="0" smtClean="0"/>
              <a:t>Создание и адаптация обучающих программ под нужды и требования конкретных стран с помощью </a:t>
            </a:r>
            <a:r>
              <a:rPr lang="ru-RU" sz="3200" b="0" dirty="0" err="1" smtClean="0"/>
              <a:t>репозитория</a:t>
            </a:r>
            <a:r>
              <a:rPr lang="ru-RU" sz="3200" b="0" dirty="0" smtClean="0"/>
              <a:t> типовых учебных модулей, позволяющих конструировать курсы из отдельных модулей;</a:t>
            </a:r>
            <a:endParaRPr lang="en-US" sz="3200" b="0" dirty="0" smtClean="0"/>
          </a:p>
          <a:p>
            <a:pPr marL="0" indent="0">
              <a:spcBef>
                <a:spcPts val="0"/>
              </a:spcBef>
              <a:buFont typeface="+mj-lt"/>
              <a:buAutoNum type="arabicPeriod"/>
            </a:pPr>
            <a:r>
              <a:rPr lang="ru-RU" sz="3200" b="0" dirty="0" smtClean="0"/>
              <a:t>Развитие международных связей, благодаря организации профессионального </a:t>
            </a:r>
            <a:r>
              <a:rPr lang="ru-RU" sz="3200" b="0" dirty="0" err="1" smtClean="0"/>
              <a:t>комьюнити</a:t>
            </a:r>
            <a:r>
              <a:rPr lang="ru-RU" sz="3200" b="0" dirty="0" smtClean="0"/>
              <a:t> – социальной сети.</a:t>
            </a:r>
            <a:endParaRPr lang="en-US" sz="3200" b="0" dirty="0" smtClean="0"/>
          </a:p>
        </p:txBody>
      </p:sp>
    </p:spTree>
    <p:extLst>
      <p:ext uri="{BB962C8B-B14F-4D97-AF65-F5344CB8AC3E}">
        <p14:creationId xmlns:p14="http://schemas.microsoft.com/office/powerpoint/2010/main" val="203309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advClick="0" advTm="1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85" y="4579555"/>
            <a:ext cx="4240110" cy="2231638"/>
          </a:xfrm>
          <a:prstGeom prst="rect">
            <a:avLst/>
          </a:prstGeom>
        </p:spPr>
      </p:pic>
      <p:sp>
        <p:nvSpPr>
          <p:cNvPr id="25" name="Заголовок 1"/>
          <p:cNvSpPr txBox="1">
            <a:spLocks/>
          </p:cNvSpPr>
          <p:nvPr/>
        </p:nvSpPr>
        <p:spPr>
          <a:xfrm>
            <a:off x="233975" y="2730"/>
            <a:ext cx="6179015" cy="6803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/>
              <a:t>Структура Системы</a:t>
            </a:r>
            <a:r>
              <a:rPr lang="en-US" sz="3600" b="1" dirty="0" smtClean="0"/>
              <a:t> </a:t>
            </a:r>
            <a:r>
              <a:rPr lang="ru-RU" sz="3600" b="1" dirty="0" smtClean="0"/>
              <a:t>МОГО</a:t>
            </a:r>
            <a:endParaRPr lang="ru-RU" sz="36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412991" y="498459"/>
            <a:ext cx="4120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latin typeface="Arial" panose="020B0604020202020204" pitchFamily="34" charset="0"/>
              </a:rPr>
              <a:t>ГОЛОВНОЙ  УЧЕБНЫЙ  </a:t>
            </a:r>
            <a:r>
              <a:rPr lang="ru-RU" b="1" dirty="0" smtClean="0">
                <a:latin typeface="Arial" panose="020B0604020202020204" pitchFamily="34" charset="0"/>
              </a:rPr>
              <a:t>ЦЕНТР</a:t>
            </a:r>
            <a:endParaRPr lang="ru-RU" b="1" dirty="0">
              <a:latin typeface="Arial" panose="020B0604020202020204" pitchFamily="34" charset="0"/>
            </a:endParaRPr>
          </a:p>
        </p:txBody>
      </p:sp>
      <p:pic>
        <p:nvPicPr>
          <p:cNvPr id="29" name="Picture 4" descr="C:\Users\Денис\Desktop\m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653" y="1495182"/>
            <a:ext cx="1992245" cy="1394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6335268" y="4612173"/>
            <a:ext cx="5227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/>
              <a:t>РЕГИОНАЛЬНЫЕ УЧЕБНЫЕ ЦЕНТРЫ</a:t>
            </a:r>
            <a:endParaRPr lang="ru-RU" b="1" dirty="0"/>
          </a:p>
        </p:txBody>
      </p:sp>
      <p:pic>
        <p:nvPicPr>
          <p:cNvPr id="31" name="Picture 3" descr="C:\Users\Денис\Desktop\1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821" y="915909"/>
            <a:ext cx="1011237" cy="102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5110776" y="5006457"/>
            <a:ext cx="69836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ea typeface="Times New Roman" panose="02020603050405020304" pitchFamily="18" charset="0"/>
              </a:rPr>
              <a:t>Тунис </a:t>
            </a:r>
            <a:r>
              <a:rPr lang="en-US" sz="1600" dirty="0" smtClean="0">
                <a:ea typeface="Times New Roman" panose="02020603050405020304" pitchFamily="18" charset="0"/>
              </a:rPr>
              <a:t>   </a:t>
            </a:r>
            <a:r>
              <a:rPr lang="ru-RU" sz="1600" dirty="0" smtClean="0">
                <a:ea typeface="Times New Roman" panose="02020603050405020304" pitchFamily="18" charset="0"/>
              </a:rPr>
              <a:t>Иордания </a:t>
            </a:r>
            <a:r>
              <a:rPr lang="en-US" sz="1600" dirty="0" smtClean="0">
                <a:ea typeface="Times New Roman" panose="02020603050405020304" pitchFamily="18" charset="0"/>
              </a:rPr>
              <a:t>  </a:t>
            </a:r>
            <a:r>
              <a:rPr lang="ru-RU" sz="1600" dirty="0" smtClean="0">
                <a:ea typeface="Times New Roman" panose="02020603050405020304" pitchFamily="18" charset="0"/>
              </a:rPr>
              <a:t>Камерун </a:t>
            </a:r>
            <a:r>
              <a:rPr lang="en-US" sz="1600" dirty="0" smtClean="0">
                <a:ea typeface="Times New Roman" panose="02020603050405020304" pitchFamily="18" charset="0"/>
              </a:rPr>
              <a:t>    </a:t>
            </a:r>
            <a:r>
              <a:rPr lang="ru-RU" sz="1600" dirty="0" smtClean="0">
                <a:ea typeface="Times New Roman" panose="02020603050405020304" pitchFamily="18" charset="0"/>
              </a:rPr>
              <a:t>Южная Осетия </a:t>
            </a:r>
            <a:r>
              <a:rPr lang="en-US" sz="1600" dirty="0" smtClean="0">
                <a:ea typeface="Times New Roman" panose="02020603050405020304" pitchFamily="18" charset="0"/>
              </a:rPr>
              <a:t>    </a:t>
            </a:r>
            <a:r>
              <a:rPr lang="ru-RU" sz="1600" dirty="0" smtClean="0">
                <a:ea typeface="Times New Roman" panose="02020603050405020304" pitchFamily="18" charset="0"/>
              </a:rPr>
              <a:t>Абхазия</a:t>
            </a:r>
            <a:r>
              <a:rPr lang="en-US" sz="1600" dirty="0">
                <a:ea typeface="Times New Roman" panose="02020603050405020304" pitchFamily="18" charset="0"/>
              </a:rPr>
              <a:t> </a:t>
            </a:r>
            <a:r>
              <a:rPr lang="en-US" sz="1600" dirty="0" smtClean="0">
                <a:ea typeface="Times New Roman" panose="02020603050405020304" pitchFamily="18" charset="0"/>
              </a:rPr>
              <a:t>   </a:t>
            </a:r>
            <a:r>
              <a:rPr lang="ru-RU" sz="1600" dirty="0" smtClean="0">
                <a:ea typeface="Times New Roman" panose="02020603050405020304" pitchFamily="18" charset="0"/>
              </a:rPr>
              <a:t> Приднестровье</a:t>
            </a:r>
            <a:endParaRPr lang="ru-RU" sz="16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662685" y="1307688"/>
            <a:ext cx="38391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latin typeface="Arial" panose="020B0604020202020204" pitchFamily="34" charset="0"/>
              </a:rPr>
              <a:t>КООРДИНИРУЮЩИЙ  ЦЕНТР</a:t>
            </a:r>
            <a:endParaRPr lang="ru-RU" b="1" dirty="0">
              <a:latin typeface="Arial" panose="020B0604020202020204" pitchFamily="34" charset="0"/>
            </a:endParaRPr>
          </a:p>
        </p:txBody>
      </p:sp>
      <p:pic>
        <p:nvPicPr>
          <p:cNvPr id="35" name="Picture 6" descr="http://im5-tub-ru.yandex.net/i?id=179040676-53-72&amp;n=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776" y="5425256"/>
            <a:ext cx="715963" cy="99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http://im7-tub-ru.yandex.net/i?id=103620760-13-72&amp;n=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730" y="5414127"/>
            <a:ext cx="837935" cy="10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0" descr="http://im1-tub-ru.yandex.net/i?id=680899251-59-72&amp;n=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656" y="5425256"/>
            <a:ext cx="875066" cy="99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http://im6-tub-ru.yandex.net/i?id=80792488-60-72&amp;n=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609" y="5376958"/>
            <a:ext cx="1049642" cy="104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4" descr="http://im2-tub-ru.yandex.net/i?id=138058956-34-72&amp;n=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138" y="5376958"/>
            <a:ext cx="831851" cy="10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6" descr="Герб Приднестровской Молдавской Республики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406" y="5383953"/>
            <a:ext cx="9525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Скругленная соединительная линия 41"/>
          <p:cNvCxnSpPr/>
          <p:nvPr/>
        </p:nvCxnSpPr>
        <p:spPr>
          <a:xfrm flipV="1">
            <a:off x="7054145" y="1958654"/>
            <a:ext cx="1419295" cy="1051331"/>
          </a:xfrm>
          <a:prstGeom prst="curvedConnector3">
            <a:avLst>
              <a:gd name="adj1" fmla="val 99823"/>
            </a:avLst>
          </a:prstGeom>
          <a:ln w="88900">
            <a:solidFill>
              <a:schemeClr val="accent4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кругленная соединительная линия 43"/>
          <p:cNvCxnSpPr/>
          <p:nvPr/>
        </p:nvCxnSpPr>
        <p:spPr>
          <a:xfrm rot="10800000" flipV="1">
            <a:off x="2613521" y="3693771"/>
            <a:ext cx="2002708" cy="918402"/>
          </a:xfrm>
          <a:prstGeom prst="curvedConnector3">
            <a:avLst>
              <a:gd name="adj1" fmla="val 99311"/>
            </a:avLst>
          </a:prstGeom>
          <a:ln w="88900">
            <a:solidFill>
              <a:schemeClr val="accent3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кругленная соединительная линия 44"/>
          <p:cNvCxnSpPr>
            <a:stCxn id="48" idx="3"/>
          </p:cNvCxnSpPr>
          <p:nvPr/>
        </p:nvCxnSpPr>
        <p:spPr>
          <a:xfrm>
            <a:off x="7054145" y="3357319"/>
            <a:ext cx="1985815" cy="1269042"/>
          </a:xfrm>
          <a:prstGeom prst="curvedConnector3">
            <a:avLst>
              <a:gd name="adj1" fmla="val 100958"/>
            </a:avLst>
          </a:prstGeom>
          <a:ln w="889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1044209" y="5427027"/>
            <a:ext cx="790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МОГО</a:t>
            </a:r>
            <a:endParaRPr lang="en-US" b="1" dirty="0"/>
          </a:p>
        </p:txBody>
      </p:sp>
      <p:pic>
        <p:nvPicPr>
          <p:cNvPr id="48" name="Picture 10" descr="http://success.coredial.com/Portals/210539/images/unified-communications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333" y="2421422"/>
            <a:ext cx="2454812" cy="187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Скругленная соединительная линия 48"/>
          <p:cNvCxnSpPr/>
          <p:nvPr/>
        </p:nvCxnSpPr>
        <p:spPr>
          <a:xfrm rot="10800000">
            <a:off x="2613521" y="2637938"/>
            <a:ext cx="1917679" cy="579343"/>
          </a:xfrm>
          <a:prstGeom prst="curvedConnector3">
            <a:avLst>
              <a:gd name="adj1" fmla="val 100226"/>
            </a:avLst>
          </a:prstGeom>
          <a:ln w="88900"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0" name="Прямоугольная выноска 49"/>
          <p:cNvSpPr/>
          <p:nvPr/>
        </p:nvSpPr>
        <p:spPr>
          <a:xfrm>
            <a:off x="742312" y="2964443"/>
            <a:ext cx="1670681" cy="464557"/>
          </a:xfrm>
          <a:prstGeom prst="wedgeRectCallout">
            <a:avLst>
              <a:gd name="adj1" fmla="val 70387"/>
              <a:gd name="adj2" fmla="val -33023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Управление</a:t>
            </a:r>
            <a:endParaRPr lang="ru-RU" dirty="0"/>
          </a:p>
        </p:txBody>
      </p:sp>
      <p:sp>
        <p:nvSpPr>
          <p:cNvPr id="51" name="Прямоугольная выноска 50"/>
          <p:cNvSpPr/>
          <p:nvPr/>
        </p:nvSpPr>
        <p:spPr>
          <a:xfrm>
            <a:off x="330485" y="3732842"/>
            <a:ext cx="2217920" cy="464557"/>
          </a:xfrm>
          <a:prstGeom prst="wedgeRectCallout">
            <a:avLst>
              <a:gd name="adj1" fmla="val 68539"/>
              <a:gd name="adj2" fmla="val -22525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Взаимодействие</a:t>
            </a:r>
            <a:endParaRPr lang="ru-RU" dirty="0"/>
          </a:p>
        </p:txBody>
      </p:sp>
      <p:sp>
        <p:nvSpPr>
          <p:cNvPr id="52" name="Прямоугольная выноска 51"/>
          <p:cNvSpPr/>
          <p:nvPr/>
        </p:nvSpPr>
        <p:spPr>
          <a:xfrm>
            <a:off x="8717299" y="2469208"/>
            <a:ext cx="1821093" cy="464557"/>
          </a:xfrm>
          <a:prstGeom prst="wedgeRectCallout">
            <a:avLst>
              <a:gd name="adj1" fmla="val -60092"/>
              <a:gd name="adj2" fmla="val -30398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Обучение</a:t>
            </a:r>
          </a:p>
        </p:txBody>
      </p:sp>
      <p:sp>
        <p:nvSpPr>
          <p:cNvPr id="78" name="Прямоугольная выноска 77"/>
          <p:cNvSpPr/>
          <p:nvPr/>
        </p:nvSpPr>
        <p:spPr>
          <a:xfrm>
            <a:off x="9265563" y="3700680"/>
            <a:ext cx="1821093" cy="464557"/>
          </a:xfrm>
          <a:prstGeom prst="wedgeRectCallout">
            <a:avLst>
              <a:gd name="adj1" fmla="val -60092"/>
              <a:gd name="adj2" fmla="val -30398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Обучение</a:t>
            </a:r>
          </a:p>
        </p:txBody>
      </p:sp>
    </p:spTree>
    <p:extLst>
      <p:ext uri="{BB962C8B-B14F-4D97-AF65-F5344CB8AC3E}">
        <p14:creationId xmlns:p14="http://schemas.microsoft.com/office/powerpoint/2010/main" val="427913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5000">
        <p:cut/>
      </p:transition>
    </mc:Choice>
    <mc:Fallback xmlns="">
      <p:transition advTm="1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227012" y="-1"/>
            <a:ext cx="9561095" cy="60960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/>
              <a:t>Единая Коммуникационная платформа</a:t>
            </a:r>
            <a:endParaRPr lang="ru-RU" sz="3600" b="1" dirty="0"/>
          </a:p>
        </p:txBody>
      </p:sp>
      <p:pic>
        <p:nvPicPr>
          <p:cNvPr id="14" name="Picture 6" descr="http://www.ons.ru/UPLOAD/fck/image/ats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/>
          <a:stretch/>
        </p:blipFill>
        <p:spPr bwMode="auto">
          <a:xfrm>
            <a:off x="3625516" y="1071181"/>
            <a:ext cx="8566484" cy="578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227012" y="771523"/>
            <a:ext cx="4316413" cy="428786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Основана на открытом ПО 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Независим от глобальных корпораций и политических решений;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Имеет связи с популярными социальными</a:t>
            </a:r>
            <a:br>
              <a:rPr lang="ru-RU" sz="2800" dirty="0" smtClean="0"/>
            </a:br>
            <a:r>
              <a:rPr lang="ru-RU" sz="2800" dirty="0" smtClean="0"/>
              <a:t>сетями </a:t>
            </a:r>
          </a:p>
        </p:txBody>
      </p:sp>
    </p:spTree>
    <p:extLst>
      <p:ext uri="{BB962C8B-B14F-4D97-AF65-F5344CB8AC3E}">
        <p14:creationId xmlns:p14="http://schemas.microsoft.com/office/powerpoint/2010/main" val="208902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5000">
        <p:cut/>
      </p:transition>
    </mc:Choice>
    <mc:Fallback xmlns="">
      <p:transition advTm="1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21" y="584199"/>
            <a:ext cx="11379200" cy="61842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40632" y="0"/>
            <a:ext cx="2144713" cy="584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Общение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7819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5000">
        <p:cut/>
      </p:transition>
    </mc:Choice>
    <mc:Fallback xmlns="">
      <p:transition advTm="1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72715" y="0"/>
            <a:ext cx="4395537" cy="584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АНАЛИЗ ПОЛЬЗОВАТЕЛЕЙ</a:t>
            </a:r>
            <a:endParaRPr lang="ru-RU" b="1" dirty="0"/>
          </a:p>
        </p:txBody>
      </p:sp>
      <p:pic>
        <p:nvPicPr>
          <p:cNvPr id="9" name="Content Placeholder 7" descr="group-friend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188"/>
          <a:stretch/>
        </p:blipFill>
        <p:spPr>
          <a:xfrm>
            <a:off x="360612" y="1115500"/>
            <a:ext cx="8775700" cy="5742499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</p:spPr>
      </p:pic>
      <p:pic>
        <p:nvPicPr>
          <p:cNvPr id="8" name="Content Placeholder 5" descr="profile.png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829144" y="0"/>
            <a:ext cx="4362856" cy="6369398"/>
          </a:xfr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8813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" y="496296"/>
            <a:ext cx="11442700" cy="636170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25342" y="0"/>
            <a:ext cx="2144713" cy="584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err="1" smtClean="0"/>
              <a:t>Вебинар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213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5000">
        <p:cut/>
      </p:transition>
    </mc:Choice>
    <mc:Fallback xmlns="">
      <p:transition advTm="1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72715" y="0"/>
            <a:ext cx="4395537" cy="584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Дистанционные курсы</a:t>
            </a:r>
            <a:endParaRPr lang="ru-RU" b="1" dirty="0"/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" y="584200"/>
            <a:ext cx="11188700" cy="627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9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368967" y="0"/>
            <a:ext cx="8999621" cy="4155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Классы дистанционного обучения</a:t>
            </a:r>
            <a:r>
              <a:rPr lang="en-US" b="1" dirty="0" smtClean="0"/>
              <a:t> (</a:t>
            </a:r>
            <a:r>
              <a:rPr lang="ru-RU" b="1" dirty="0" smtClean="0"/>
              <a:t>Москва)</a:t>
            </a:r>
            <a:endParaRPr lang="ru-RU" b="1" dirty="0"/>
          </a:p>
        </p:txBody>
      </p:sp>
      <p:pic>
        <p:nvPicPr>
          <p:cNvPr id="10" name="Picture 33" descr="DSC_37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83" y="2973387"/>
            <a:ext cx="6285856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063" y="498067"/>
            <a:ext cx="4973051" cy="315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66" y="487993"/>
            <a:ext cx="4764507" cy="316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004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81" y="3738563"/>
            <a:ext cx="4734404" cy="311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7" y="0"/>
            <a:ext cx="5116513" cy="377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265" y="863600"/>
            <a:ext cx="6308068" cy="3619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87" y="3488792"/>
            <a:ext cx="5294313" cy="3369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21760" y="0"/>
            <a:ext cx="6753727" cy="863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Класс дистанционного обучения</a:t>
            </a:r>
            <a:r>
              <a:rPr lang="en-US" b="1" dirty="0" smtClean="0"/>
              <a:t> (</a:t>
            </a:r>
            <a:r>
              <a:rPr lang="ru-RU" b="1" dirty="0" smtClean="0"/>
              <a:t>Тунис)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5592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66383" y="1528077"/>
            <a:ext cx="10797484" cy="3958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 baseline="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hangingPunct="0"/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ЗАО «НТЦ Системинвест»</a:t>
            </a:r>
          </a:p>
          <a:p>
            <a:pPr algn="ctr" hangingPunct="0"/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115280, Москва, ул. </a:t>
            </a:r>
            <a:r>
              <a:rPr lang="ru-RU" sz="4800" dirty="0" err="1" smtClean="0">
                <a:solidFill>
                  <a:schemeClr val="tx2">
                    <a:lumMod val="50000"/>
                  </a:schemeClr>
                </a:solidFill>
                <a:effectLst/>
              </a:rPr>
              <a:t>Велозаводская</a:t>
            </a:r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, 4</a:t>
            </a:r>
            <a:br>
              <a:rPr lang="ru-RU" sz="4800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E-mail: info@systeminvest.ru</a:t>
            </a:r>
            <a:br>
              <a:rPr lang="en-US" sz="4800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+7 (495) 565-35-60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/>
            </a:r>
            <a:br>
              <a:rPr lang="en-US" sz="4800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http://www.systeminvest.ru</a:t>
            </a:r>
            <a:endParaRPr lang="ru-RU" sz="4800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953" y="162322"/>
            <a:ext cx="2834548" cy="114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0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185e0c883d990dee172d24a111568ae1bb5d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Термический</Template>
  <TotalTime>5727</TotalTime>
  <Words>506</Words>
  <Application>Microsoft Office PowerPoint</Application>
  <PresentationFormat>Произвольный</PresentationFormat>
  <Paragraphs>68</Paragraphs>
  <Slides>12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Thermal</vt:lpstr>
      <vt:lpstr>Создание специализированной международной экосистемы дистанционного обучения для Международной Организации Гражданской Обороны</vt:lpstr>
      <vt:lpstr>СТРУКТУРА ЭКОСИСТЕМЫ ОБУЧЕНИЯ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сегмент информационно-коммуникационной образовательной среды ICDO</dc:title>
  <dc:creator>Павел Кожеватов</dc:creator>
  <cp:lastModifiedBy>Sergey Zaporozhchenko</cp:lastModifiedBy>
  <cp:revision>297</cp:revision>
  <cp:lastPrinted>2014-03-25T10:54:41Z</cp:lastPrinted>
  <dcterms:created xsi:type="dcterms:W3CDTF">2014-03-24T14:35:17Z</dcterms:created>
  <dcterms:modified xsi:type="dcterms:W3CDTF">2015-07-31T05:18:28Z</dcterms:modified>
</cp:coreProperties>
</file>