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15" r:id="rId2"/>
    <p:sldId id="268" r:id="rId3"/>
    <p:sldId id="265" r:id="rId4"/>
    <p:sldId id="282" r:id="rId5"/>
    <p:sldId id="283" r:id="rId6"/>
    <p:sldId id="284" r:id="rId7"/>
    <p:sldId id="285" r:id="rId8"/>
    <p:sldId id="271" r:id="rId9"/>
    <p:sldId id="281" r:id="rId10"/>
    <p:sldId id="292" r:id="rId11"/>
    <p:sldId id="290" r:id="rId12"/>
    <p:sldId id="291" r:id="rId13"/>
    <p:sldId id="293" r:id="rId14"/>
    <p:sldId id="286" r:id="rId15"/>
    <p:sldId id="287" r:id="rId16"/>
    <p:sldId id="294" r:id="rId17"/>
    <p:sldId id="295" r:id="rId18"/>
    <p:sldId id="299" r:id="rId19"/>
    <p:sldId id="298" r:id="rId20"/>
    <p:sldId id="297" r:id="rId21"/>
    <p:sldId id="296" r:id="rId22"/>
    <p:sldId id="303" r:id="rId23"/>
    <p:sldId id="302" r:id="rId24"/>
    <p:sldId id="301" r:id="rId25"/>
    <p:sldId id="300" r:id="rId26"/>
    <p:sldId id="309" r:id="rId27"/>
    <p:sldId id="306" r:id="rId28"/>
    <p:sldId id="305" r:id="rId29"/>
    <p:sldId id="304" r:id="rId30"/>
    <p:sldId id="310" r:id="rId31"/>
    <p:sldId id="311" r:id="rId32"/>
    <p:sldId id="307" r:id="rId33"/>
    <p:sldId id="308" r:id="rId34"/>
    <p:sldId id="312" r:id="rId35"/>
    <p:sldId id="288" r:id="rId36"/>
    <p:sldId id="289" r:id="rId37"/>
    <p:sldId id="278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2F1B"/>
    <a:srgbClr val="7AC900"/>
    <a:srgbClr val="A4C439"/>
    <a:srgbClr val="29ABE2"/>
    <a:srgbClr val="FCCC09"/>
    <a:srgbClr val="F15A00"/>
    <a:srgbClr val="D4145A"/>
    <a:srgbClr val="4DAF7C"/>
    <a:srgbClr val="EAC85D"/>
    <a:srgbClr val="FBB0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DFB0B-4967-4310-8881-89F2EFEEF0E2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2D7BE-0BF3-4844-A2D8-58D41AF4E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363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2D7BE-0BF3-4844-A2D8-58D41AF4E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4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2D7BE-0BF3-4844-A2D8-58D41AF4E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4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2D7BE-0BF3-4844-A2D8-58D41AF4E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4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2D7BE-0BF3-4844-A2D8-58D41AF4E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4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2D7BE-0BF3-4844-A2D8-58D41AF4E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4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2D7BE-0BF3-4844-A2D8-58D41AF4E76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4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74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45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63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60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802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34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100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031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67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75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B90F4-72E0-4A0A-AA25-417641642E65}" type="datetimeFigureOut">
              <a:rPr lang="ru-RU" smtClean="0"/>
              <a:t>01.08.2013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447-B26E-4A1A-AF37-62664744E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animoto.com/education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mpampum.net/bubblr/index.php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zles.com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zaeducation.com/this-is-creaza/Cartoonist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icmaster.org.uk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omo.goanimate.com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generator.acmi.net.au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kebeliefscomix.com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pskip.com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lits.com/compose_dragdrop.aspx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xton.com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itunes.apple.com/us/app/puppet-pals-hd/id342076546?mt=8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tory.com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ilebox.com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ories.com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itunes.apple.com/us/app/showme-interactive-whiteboard/id445066279?mt=8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itunes.apple.com/us/app/sock-puppets/id394504903?mt=8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storybird.com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itunes.apple.com/us/app/toontastic/id404693282?mt=8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zooburst.com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7817" y="5230941"/>
            <a:ext cx="5931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Book" pitchFamily="50" charset="0"/>
              </a:rPr>
              <a:t>Е-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Book" pitchFamily="50" charset="0"/>
              </a:rPr>
              <a:t>Сторителлинг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Book" pitchFamily="50" charset="0"/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Book" pitchFamily="50" charset="0"/>
              </a:rPr>
              <a:t>|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Book" pitchFamily="50" charset="0"/>
              </a:rPr>
              <a:t> Куда приводят слова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Gotham Book" pitchFamily="50" charset="0"/>
            </a:endParaRPr>
          </a:p>
          <a:p>
            <a:pPr algn="ctr"/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20490"/>
            <a:ext cx="3081755" cy="1956582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4053355" y="2917108"/>
            <a:ext cx="0" cy="864096"/>
          </a:xfrm>
          <a:prstGeom prst="line">
            <a:avLst/>
          </a:prstGeom>
          <a:ln w="444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83968" y="2780928"/>
            <a:ext cx="4215000" cy="11182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3600" dirty="0"/>
              <a:t>Knowledge workers</a:t>
            </a:r>
          </a:p>
          <a:p>
            <a:pPr>
              <a:lnSpc>
                <a:spcPts val="4000"/>
              </a:lnSpc>
            </a:pPr>
            <a:r>
              <a:rPr lang="en-US" sz="3600" dirty="0"/>
              <a:t>Learning organization</a:t>
            </a:r>
            <a:endParaRPr lang="ru-RU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4071635" y="3098781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&amp;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9681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4879652" cy="2236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44016" y="4043964"/>
            <a:ext cx="8786702" cy="1512168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4040124"/>
            <a:ext cx="72008" cy="1512168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930718" y="4043964"/>
            <a:ext cx="72008" cy="1512168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9002726" y="4040124"/>
            <a:ext cx="72008" cy="1512168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9074734" y="4040124"/>
            <a:ext cx="72008" cy="1512168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67544" y="3997513"/>
            <a:ext cx="84631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</a:rPr>
              <a:t>5 СЛОВ В НАЧАЛЕ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7544" y="4645585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</a:rPr>
              <a:t>пролог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2008" y="4040124"/>
            <a:ext cx="72008" cy="1512168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24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Gotham Ultra" pitchFamily="50" charset="0"/>
              </a:rPr>
              <a:t>5 СЛОВ В НАЧАЛЕ</a:t>
            </a:r>
            <a:endParaRPr lang="en-US" sz="2000" dirty="0">
              <a:solidFill>
                <a:srgbClr val="0070C0"/>
              </a:solidFill>
              <a:latin typeface="Gotham Ultra" pitchFamily="50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56757" y="620688"/>
            <a:ext cx="7777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ПРОЛОГ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7068" y="1268760"/>
            <a:ext cx="7117759" cy="45822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051720" y="3212976"/>
            <a:ext cx="532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КОНКУРЕНЦИЯ</a:t>
            </a:r>
            <a:endParaRPr lang="ru-RU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Gotham Ultra" pitchFamily="50" charset="0"/>
              </a:rPr>
              <a:t>5 СЛОВ В НАЧАЛЕ</a:t>
            </a:r>
            <a:endParaRPr lang="en-US" sz="2000" dirty="0">
              <a:solidFill>
                <a:srgbClr val="0070C0"/>
              </a:solidFill>
              <a:latin typeface="Gotham Ultra" pitchFamily="50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56757" y="620688"/>
            <a:ext cx="7777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ПРОЛОГ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7068" y="1268760"/>
            <a:ext cx="7117759" cy="45822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051720" y="3212976"/>
            <a:ext cx="532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СВЯЗЬ</a:t>
            </a:r>
            <a:endParaRPr lang="ru-RU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17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Gotham Ultra" pitchFamily="50" charset="0"/>
              </a:rPr>
              <a:t>5 СЛОВ В НАЧАЛЕ</a:t>
            </a:r>
            <a:endParaRPr lang="en-US" sz="2000" dirty="0">
              <a:solidFill>
                <a:srgbClr val="0070C0"/>
              </a:solidFill>
              <a:latin typeface="Gotham Ultra" pitchFamily="50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56757" y="620688"/>
            <a:ext cx="7777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ПРОЛОГ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7068" y="1268760"/>
            <a:ext cx="7117759" cy="45822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051720" y="3212976"/>
            <a:ext cx="53285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ЭВРИСТИКА ДОСТУПНОСТИ</a:t>
            </a:r>
            <a:endParaRPr lang="ru-RU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79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Gotham Ultra" pitchFamily="50" charset="0"/>
              </a:rPr>
              <a:t>5 СЛОВ В НАЧАЛЕ</a:t>
            </a:r>
            <a:endParaRPr lang="en-US" sz="2000" dirty="0">
              <a:solidFill>
                <a:srgbClr val="0070C0"/>
              </a:solidFill>
              <a:latin typeface="Gotham Ultra" pitchFamily="50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56757" y="620688"/>
            <a:ext cx="7777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ПРОЛОГ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7068" y="1268760"/>
            <a:ext cx="7117759" cy="45822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051720" y="3212976"/>
            <a:ext cx="532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УСВОЕНИЕ</a:t>
            </a:r>
            <a:endParaRPr lang="ru-RU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11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Gotham Ultra" pitchFamily="50" charset="0"/>
              </a:rPr>
              <a:t>5 СЛОВ В НАЧАЛЕ</a:t>
            </a:r>
            <a:endParaRPr lang="en-US" sz="2000" dirty="0">
              <a:solidFill>
                <a:srgbClr val="0070C0"/>
              </a:solidFill>
              <a:latin typeface="Gotham Ultra" pitchFamily="50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56757" y="620688"/>
            <a:ext cx="7777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ПРОЛОГ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7068" y="1268760"/>
            <a:ext cx="7117759" cy="45822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763688" y="3212976"/>
            <a:ext cx="590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ЭПИЗОДИЧЕСКАЯ ПАМЯТЬ</a:t>
            </a:r>
            <a:endParaRPr lang="ru-RU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79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988840"/>
            <a:ext cx="5544616" cy="206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59532" y="4043964"/>
            <a:ext cx="8793452" cy="1512168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4040124"/>
            <a:ext cx="72008" cy="1512168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44016" y="4040124"/>
            <a:ext cx="72008" cy="1512168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15516" y="4040124"/>
            <a:ext cx="72008" cy="1512168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87524" y="4040124"/>
            <a:ext cx="72008" cy="1512168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67544" y="3997513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  <a:latin typeface="Gotham Ultra" pitchFamily="50" charset="0"/>
              </a:rPr>
              <a:t>МЕХАНИКА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4" y="4645585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</a:rPr>
              <a:t>и</a:t>
            </a:r>
            <a:r>
              <a:rPr lang="ru-RU" sz="6000" dirty="0" smtClean="0">
                <a:solidFill>
                  <a:schemeClr val="bg1"/>
                </a:solidFill>
              </a:rPr>
              <a:t>ной взгляд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2008" y="4040124"/>
            <a:ext cx="72008" cy="1512168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313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CCC09"/>
                </a:solidFill>
                <a:latin typeface="Gotham Ultra" pitchFamily="50" charset="0"/>
              </a:rPr>
              <a:t>МЕХАНИКА</a:t>
            </a:r>
            <a:endParaRPr lang="en-US" sz="2000" dirty="0">
              <a:solidFill>
                <a:srgbClr val="FCCC09"/>
              </a:solidFill>
              <a:latin typeface="Gotham Ultra" pitchFamily="50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041667" y="1268760"/>
            <a:ext cx="7117759" cy="45822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07068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2186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6301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07068" y="1508586"/>
            <a:ext cx="73653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Истории о несоблюдении правил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Насколько человечен начальник?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Может ли человек подняться с низа до самого верха?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 уволят ли меня?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Поддержит ли меня организация если придется переезжать?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бос реагирует на ошибки?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организация преодолевает препятствия?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89294" y="620688"/>
            <a:ext cx="13452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ТИПЫ ИСТОРИЙ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64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CCC09"/>
                </a:solidFill>
                <a:latin typeface="Gotham Ultra" pitchFamily="50" charset="0"/>
              </a:rPr>
              <a:t>МЕХАНИКА</a:t>
            </a:r>
            <a:endParaRPr lang="en-US" sz="2000" dirty="0">
              <a:solidFill>
                <a:srgbClr val="FCCC09"/>
              </a:solidFill>
              <a:latin typeface="Gotham Ultra" pitchFamily="50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041667" y="1268760"/>
            <a:ext cx="7117759" cy="45822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07068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2186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6301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91111" y="2492896"/>
            <a:ext cx="73653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Истории о корпоративной культуре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Истории о навыках и компетенциях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Истории о переживаниях и эмоциях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89294" y="620688"/>
            <a:ext cx="13452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ТИПЫ ИСТОРИЙ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07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CCC09"/>
                </a:solidFill>
                <a:latin typeface="Gotham Ultra" pitchFamily="50" charset="0"/>
              </a:rPr>
              <a:t>МЕХАНИКА</a:t>
            </a:r>
            <a:endParaRPr lang="en-US" sz="2000" dirty="0">
              <a:solidFill>
                <a:srgbClr val="FCCC09"/>
              </a:solidFill>
              <a:latin typeface="Gotham Ultra" pitchFamily="50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041667" y="1268760"/>
            <a:ext cx="7117759" cy="45822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07068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2186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6301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051720" y="2222862"/>
            <a:ext cx="53285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ДЕЙСТВИЕ </a:t>
            </a:r>
          </a:p>
          <a:p>
            <a:pPr algn="ctr"/>
            <a:r>
              <a:rPr lang="ru-RU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ПОСТУПОК</a:t>
            </a:r>
          </a:p>
          <a:p>
            <a:pPr algn="ctr"/>
            <a:r>
              <a:rPr lang="ru-RU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ЭМОЦИЯ</a:t>
            </a:r>
            <a:endParaRPr lang="ru-RU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27903" y="620688"/>
            <a:ext cx="8066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МОДЕЛЬ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5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CCC09"/>
                </a:solidFill>
                <a:latin typeface="Gotham Ultra" pitchFamily="50" charset="0"/>
              </a:rPr>
              <a:t>МЕХАНИКА</a:t>
            </a:r>
            <a:endParaRPr lang="en-US" sz="2000" dirty="0">
              <a:solidFill>
                <a:srgbClr val="FCCC09"/>
              </a:solidFill>
              <a:latin typeface="Gotham Ultra" pitchFamily="50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041667" y="1268760"/>
            <a:ext cx="7117759" cy="45822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07068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2186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6301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07068" y="1556792"/>
            <a:ext cx="77274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ПРОБЛЕМА</a:t>
            </a:r>
          </a:p>
          <a:p>
            <a:pPr algn="ctr"/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ЦЕЛЬ</a:t>
            </a:r>
          </a:p>
          <a:p>
            <a:pPr algn="ctr"/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ПРОСТРАНСТВО</a:t>
            </a:r>
          </a:p>
          <a:p>
            <a:pPr algn="ctr"/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СУБЪЕКТ - ОБЪЕКТ </a:t>
            </a:r>
          </a:p>
          <a:p>
            <a:pPr algn="ctr"/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КОНТЕКСТ</a:t>
            </a:r>
          </a:p>
          <a:p>
            <a:pPr algn="ctr"/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КОНФЛИКТ</a:t>
            </a:r>
          </a:p>
          <a:p>
            <a:pPr algn="ctr"/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ПОСТУПОК/ДЕЙСТВИЕ</a:t>
            </a:r>
            <a:endParaRPr lang="ru-RU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27903" y="620688"/>
            <a:ext cx="8066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МОДЕЛЬ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6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CCC09"/>
                </a:solidFill>
                <a:latin typeface="Gotham Ultra" pitchFamily="50" charset="0"/>
              </a:rPr>
              <a:t>МЕХАНИКА</a:t>
            </a:r>
            <a:endParaRPr lang="en-US" sz="2000" dirty="0">
              <a:solidFill>
                <a:srgbClr val="FCCC09"/>
              </a:solidFill>
              <a:latin typeface="Gotham Ultra" pitchFamily="50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041667" y="1268760"/>
            <a:ext cx="7117759" cy="45822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07068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2186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6301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95535" y="1731580"/>
            <a:ext cx="84969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Вспомогательный инструмент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Корректирует модель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Переключает внимание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Для и от обучаемого</a:t>
            </a:r>
            <a:endParaRPr lang="ru-RU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27903" y="620688"/>
            <a:ext cx="8066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МОДЕЛЬ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80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44" y="2348001"/>
            <a:ext cx="3946381" cy="1769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5949" y="4043964"/>
            <a:ext cx="8802651" cy="1512168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786702" y="4040124"/>
            <a:ext cx="72008" cy="1512168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858710" y="4040124"/>
            <a:ext cx="72008" cy="1512168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930718" y="4043964"/>
            <a:ext cx="72008" cy="1512168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002726" y="4040124"/>
            <a:ext cx="72008" cy="1512168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074734" y="4040124"/>
            <a:ext cx="72008" cy="1512168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67544" y="3933056"/>
            <a:ext cx="7128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</a:rPr>
              <a:t>ИНСТРУМЕНТЫ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675783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н</a:t>
            </a:r>
            <a:r>
              <a:rPr lang="ru-RU" sz="4400" dirty="0" smtClean="0">
                <a:solidFill>
                  <a:schemeClr val="bg1"/>
                </a:solidFill>
              </a:rPr>
              <a:t>ужны или нет? платить или нет?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5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83969" y="1772816"/>
            <a:ext cx="4448498" cy="4247317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265113">
              <a:tabLst>
                <a:tab pos="3233738" algn="l"/>
              </a:tabLst>
            </a:pPr>
            <a:r>
              <a:rPr lang="en-US" b="1" dirty="0" smtClean="0"/>
              <a:t>ANIMOTO </a:t>
            </a:r>
            <a:endParaRPr lang="ru-RU" dirty="0" smtClean="0"/>
          </a:p>
          <a:p>
            <a:pPr marL="265113">
              <a:tabLst>
                <a:tab pos="3233738" algn="l"/>
              </a:tabLst>
            </a:pPr>
            <a:endParaRPr lang="en-US" u="sng" dirty="0" smtClean="0">
              <a:hlinkClick r:id="rId3"/>
            </a:endParaRPr>
          </a:p>
          <a:p>
            <a:pPr marL="265113">
              <a:tabLst>
                <a:tab pos="3233738" algn="l"/>
              </a:tabLst>
            </a:pPr>
            <a:r>
              <a:rPr lang="en-US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animoto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education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pPr marL="265113">
              <a:tabLst>
                <a:tab pos="3233738" algn="l"/>
              </a:tabLst>
            </a:pPr>
            <a:endParaRPr lang="en-US" dirty="0" smtClean="0"/>
          </a:p>
          <a:p>
            <a:pPr marL="265113" algn="just"/>
            <a:r>
              <a:rPr lang="ru-RU" dirty="0" smtClean="0"/>
              <a:t>Инструмент </a:t>
            </a:r>
            <a:r>
              <a:rPr lang="ru-RU" dirty="0"/>
              <a:t>для создания образовательных и учебных видео и презентаций. Среди его возможностей – использование изображений, музыки, видео-клипов, текстов и так далее. </a:t>
            </a:r>
            <a:endParaRPr lang="en-US" dirty="0" smtClean="0"/>
          </a:p>
          <a:p>
            <a:pPr marL="265113" algn="just">
              <a:tabLst>
                <a:tab pos="3233738" algn="l"/>
              </a:tabLst>
            </a:pPr>
            <a:endParaRPr lang="en-US" dirty="0"/>
          </a:p>
          <a:p>
            <a:pPr marL="265113" algn="just">
              <a:tabLst>
                <a:tab pos="3233738" algn="l"/>
              </a:tabLst>
            </a:pPr>
            <a:r>
              <a:rPr lang="ru-RU" dirty="0" smtClean="0"/>
              <a:t>Результаты </a:t>
            </a:r>
            <a:r>
              <a:rPr lang="ru-RU" dirty="0"/>
              <a:t>можно экспортировать на внешние ресурсы. Бесплатным является использование базового аккаунта с ограниченными возможностями</a:t>
            </a:r>
            <a:r>
              <a:rPr lang="ru-RU" dirty="0" smtClean="0"/>
              <a:t>.</a:t>
            </a:r>
            <a:endParaRPr lang="en-US" dirty="0" smtClean="0"/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72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83969" y="1772816"/>
            <a:ext cx="4448498" cy="286232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265113"/>
            <a:r>
              <a:rPr lang="en-US" b="1" dirty="0" smtClean="0"/>
              <a:t>BUBBLR</a:t>
            </a:r>
            <a:endParaRPr lang="ru-RU" dirty="0" smtClean="0"/>
          </a:p>
          <a:p>
            <a:pPr marL="265113"/>
            <a:endParaRPr lang="en-US" u="sng" dirty="0" smtClean="0">
              <a:hlinkClick r:id="rId3"/>
            </a:endParaRPr>
          </a:p>
          <a:p>
            <a:pPr marL="265113"/>
            <a:r>
              <a:rPr lang="ru-RU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://www.pimpampum.net/bubblr/index.php</a:t>
            </a:r>
            <a:endParaRPr lang="ru-RU" dirty="0"/>
          </a:p>
          <a:p>
            <a:pPr marL="265113"/>
            <a:endParaRPr lang="en-US" dirty="0" smtClean="0"/>
          </a:p>
          <a:p>
            <a:pPr marL="265113" algn="just"/>
            <a:r>
              <a:rPr lang="ru-RU" dirty="0" smtClean="0"/>
              <a:t>Инструмент </a:t>
            </a:r>
            <a:r>
              <a:rPr lang="ru-RU" dirty="0"/>
              <a:t>для создания комиксов на основе фотографий с сайта </a:t>
            </a:r>
            <a:r>
              <a:rPr lang="en-US" dirty="0" err="1"/>
              <a:t>flickr</a:t>
            </a:r>
            <a:r>
              <a:rPr lang="ru-RU" dirty="0"/>
              <a:t>.</a:t>
            </a:r>
            <a:r>
              <a:rPr lang="en-US" dirty="0"/>
              <a:t>com</a:t>
            </a:r>
            <a:r>
              <a:rPr lang="ru-RU" dirty="0"/>
              <a:t>, к которым можно добавлять реплики персонажей. </a:t>
            </a:r>
            <a:endParaRPr lang="en-US" dirty="0" smtClean="0"/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24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83969" y="1772816"/>
            <a:ext cx="4448498" cy="286232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CAPZLES</a:t>
            </a:r>
          </a:p>
          <a:p>
            <a:pPr marL="185738"/>
            <a:r>
              <a:rPr lang="en-US" b="1" dirty="0" smtClean="0"/>
              <a:t> </a:t>
            </a:r>
            <a:endParaRPr lang="ru-RU" dirty="0"/>
          </a:p>
          <a:p>
            <a:pPr marL="185738"/>
            <a:r>
              <a:rPr lang="en-US" u="sng" dirty="0">
                <a:hlinkClick r:id="rId3"/>
              </a:rPr>
              <a:t>http://www.capzles.com/</a:t>
            </a:r>
            <a:endParaRPr lang="ru-RU" dirty="0"/>
          </a:p>
          <a:p>
            <a:pPr marL="185738" algn="just"/>
            <a:endParaRPr lang="en-US" dirty="0" smtClean="0"/>
          </a:p>
          <a:p>
            <a:pPr marL="185738" algn="just"/>
            <a:r>
              <a:rPr lang="ru-RU" dirty="0" smtClean="0"/>
              <a:t>Инструмент </a:t>
            </a:r>
            <a:r>
              <a:rPr lang="ru-RU" dirty="0"/>
              <a:t>для создания мультимедийных «цифровых историй», в которых можно использовать видео, фотографии, музыку, документы и многое другое.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150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83969" y="1772816"/>
            <a:ext cx="4448498" cy="341632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CARTOONIST</a:t>
            </a:r>
            <a:endParaRPr lang="ru-RU" dirty="0" smtClean="0"/>
          </a:p>
          <a:p>
            <a:pPr marL="185738"/>
            <a:endParaRPr lang="en-US" u="sng" dirty="0" smtClean="0">
              <a:hlinkClick r:id="rId3"/>
            </a:endParaRPr>
          </a:p>
          <a:p>
            <a:pPr marL="185738"/>
            <a:r>
              <a:rPr lang="en-US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www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creazaeducation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this</a:t>
            </a:r>
            <a:r>
              <a:rPr lang="ru-RU" u="sng" dirty="0">
                <a:hlinkClick r:id="rId3"/>
              </a:rPr>
              <a:t>-</a:t>
            </a:r>
            <a:r>
              <a:rPr lang="en-US" u="sng" dirty="0">
                <a:hlinkClick r:id="rId3"/>
              </a:rPr>
              <a:t>is</a:t>
            </a:r>
            <a:r>
              <a:rPr lang="ru-RU" u="sng" dirty="0">
                <a:hlinkClick r:id="rId3"/>
              </a:rPr>
              <a:t>-</a:t>
            </a:r>
            <a:r>
              <a:rPr lang="en-US" u="sng" dirty="0" err="1">
                <a:hlinkClick r:id="rId3"/>
              </a:rPr>
              <a:t>creaza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Cartoonist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Онлайновый </a:t>
            </a:r>
            <a:r>
              <a:rPr lang="ru-RU" dirty="0"/>
              <a:t>инструмент для создания мультфильмов, комиксов и цифровых историй. Можно использовать изображения, текст, анимированных персонажей, реплики, и прочие объекты и возможности.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73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83969" y="1772816"/>
            <a:ext cx="4448498" cy="313932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COMIC MASTER</a:t>
            </a:r>
            <a:endParaRPr lang="ru-RU" dirty="0" smtClean="0"/>
          </a:p>
          <a:p>
            <a:pPr marL="185738"/>
            <a:endParaRPr lang="en-US" u="sng" dirty="0" smtClean="0">
              <a:hlinkClick r:id="rId3"/>
            </a:endParaRPr>
          </a:p>
          <a:p>
            <a:pPr marL="185738"/>
            <a:r>
              <a:rPr lang="en-US" u="sng" dirty="0" smtClean="0">
                <a:hlinkClick r:id="rId3"/>
              </a:rPr>
              <a:t>http</a:t>
            </a:r>
            <a:r>
              <a:rPr lang="en-US" u="sng" dirty="0">
                <a:hlinkClick r:id="rId3"/>
              </a:rPr>
              <a:t>://www.comicmaster.org.uk/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Сервис </a:t>
            </a:r>
            <a:r>
              <a:rPr lang="ru-RU" dirty="0"/>
              <a:t>для создания цифровых историй. Можно использовать различные типы фона, цифровых персонажей, реплики, диалоги, специальные эффекты. Затем полученный результат можно сохранить и распечатать. 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66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83969" y="1772816"/>
            <a:ext cx="4448498" cy="2585323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DOMO ANIMATE</a:t>
            </a:r>
          </a:p>
          <a:p>
            <a:pPr marL="185738"/>
            <a:endParaRPr lang="ru-RU" dirty="0"/>
          </a:p>
          <a:p>
            <a:pPr marL="185738"/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domo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goanimate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Инструмент </a:t>
            </a:r>
            <a:r>
              <a:rPr lang="ru-RU" dirty="0"/>
              <a:t>для создания слайд-шоу и цифровых историй – пользователь может использовать фотографии, персонажей, накладывать фоновую музыку. 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22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83969" y="1772816"/>
            <a:ext cx="4448498" cy="286232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GENERATOR</a:t>
            </a:r>
            <a:endParaRPr lang="ru-RU" dirty="0" smtClean="0"/>
          </a:p>
          <a:p>
            <a:endParaRPr lang="en-US" u="sng" dirty="0" smtClean="0">
              <a:hlinkClick r:id="rId3"/>
            </a:endParaRPr>
          </a:p>
          <a:p>
            <a:r>
              <a:rPr lang="en-US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generator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acmi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net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au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endParaRPr lang="en-US" dirty="0" smtClean="0"/>
          </a:p>
          <a:p>
            <a:pPr algn="just"/>
            <a:r>
              <a:rPr lang="ru-RU" dirty="0" smtClean="0"/>
              <a:t>Сервис </a:t>
            </a:r>
            <a:r>
              <a:rPr lang="ru-RU" dirty="0"/>
              <a:t>для создания учебных материалов в формате «цифровых историй». Есть возможности совместной работы, комментирования и </a:t>
            </a:r>
            <a:r>
              <a:rPr lang="ru-RU" dirty="0" err="1"/>
              <a:t>тэгирования</a:t>
            </a:r>
            <a:r>
              <a:rPr lang="ru-RU" dirty="0"/>
              <a:t>, закачивания и скачивания готовых работ.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218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83969" y="1772816"/>
            <a:ext cx="4448498" cy="452431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MAKEBELIEFSCOMICS</a:t>
            </a:r>
            <a:endParaRPr lang="ru-RU" dirty="0" smtClean="0"/>
          </a:p>
          <a:p>
            <a:pPr marL="185738"/>
            <a:endParaRPr lang="en-US" u="sng" dirty="0" smtClean="0">
              <a:hlinkClick r:id="rId3"/>
            </a:endParaRPr>
          </a:p>
          <a:p>
            <a:pPr marL="185738"/>
            <a:r>
              <a:rPr lang="en-US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www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makebeliefscomix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Сервис </a:t>
            </a:r>
            <a:r>
              <a:rPr lang="ru-RU" dirty="0"/>
              <a:t>для создания комиксов – пользователь выбирает персонажа и его настроение, добавляет реплики и строит диалог между персонажами. Можно также менять фон и использовать различный объекты. Готовый комикс можно распечатать или отправить по электронной почте. Поддерживаются английский, французский, испанский, немецкий, итальянский и португальский языки. 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27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83969" y="1772816"/>
            <a:ext cx="4448498" cy="2585323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MAPSKIP</a:t>
            </a:r>
          </a:p>
          <a:p>
            <a:pPr algn="just"/>
            <a:endParaRPr lang="ru-RU" dirty="0"/>
          </a:p>
          <a:p>
            <a:pPr algn="just"/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www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mapskip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pPr algn="just"/>
            <a:endParaRPr lang="en-US" dirty="0" smtClean="0"/>
          </a:p>
          <a:p>
            <a:pPr algn="just"/>
            <a:r>
              <a:rPr lang="ru-RU" dirty="0" smtClean="0"/>
              <a:t>Этот </a:t>
            </a:r>
            <a:r>
              <a:rPr lang="ru-RU" dirty="0"/>
              <a:t>сервис предназначен для создания «цифровых историй» о разных местах мира. В них можно использовать фотографии, музыку и комментарии.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862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83969" y="1772816"/>
            <a:ext cx="4448498" cy="341632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PICLITS</a:t>
            </a:r>
            <a:endParaRPr lang="ru-RU" dirty="0" smtClean="0"/>
          </a:p>
          <a:p>
            <a:pPr marL="185738"/>
            <a:endParaRPr lang="en-US" u="sng" dirty="0" smtClean="0">
              <a:hlinkClick r:id="rId3"/>
            </a:endParaRPr>
          </a:p>
          <a:p>
            <a:pPr marL="185738"/>
            <a:r>
              <a:rPr lang="en-US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www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piclits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compose</a:t>
            </a:r>
            <a:r>
              <a:rPr lang="ru-RU" u="sng" dirty="0">
                <a:hlinkClick r:id="rId3"/>
              </a:rPr>
              <a:t>_</a:t>
            </a:r>
            <a:r>
              <a:rPr lang="en-US" u="sng" dirty="0" err="1">
                <a:hlinkClick r:id="rId3"/>
              </a:rPr>
              <a:t>dragdrop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aspx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Этот </a:t>
            </a:r>
            <a:r>
              <a:rPr lang="ru-RU" dirty="0"/>
              <a:t>инструмент работает по достаточно необычному принципу – пользователь может выбирать ключевые слова, к которым автоматически будут подбираться изображения, и таким образом создавать визуальную историю.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26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83969" y="1772816"/>
            <a:ext cx="4448498" cy="2585323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err="1"/>
              <a:t>Pixton</a:t>
            </a:r>
            <a:endParaRPr lang="ru-RU" dirty="0"/>
          </a:p>
          <a:p>
            <a:pPr marL="185738"/>
            <a:endParaRPr lang="en-US" u="sng" dirty="0" smtClean="0">
              <a:hlinkClick r:id="rId3"/>
            </a:endParaRPr>
          </a:p>
          <a:p>
            <a:pPr marL="185738"/>
            <a:r>
              <a:rPr lang="en-US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www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pixton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Сервис </a:t>
            </a:r>
            <a:r>
              <a:rPr lang="ru-RU" dirty="0"/>
              <a:t>для создания комиксов с анимированными персонажами. Бесплатный аккаунт подразумевает ограниченные функции и возможности.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221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3969" y="1772816"/>
            <a:ext cx="4448498" cy="341632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PUPPET PALS</a:t>
            </a:r>
          </a:p>
          <a:p>
            <a:pPr marL="185738"/>
            <a:endParaRPr lang="ru-RU" dirty="0"/>
          </a:p>
          <a:p>
            <a:pPr marL="185738"/>
            <a:r>
              <a:rPr lang="en-US" u="sng" dirty="0">
                <a:hlinkClick r:id="rId3"/>
              </a:rPr>
              <a:t>https://itunes.apple.com/us/app/puppet-pals-hd/id342076546?mt=8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Приложение </a:t>
            </a:r>
            <a:r>
              <a:rPr lang="ru-RU" dirty="0"/>
              <a:t>для создания шоу с использованием анимации и аудио. Можно использовать различные типы фона и движущихся персонажей. Приложение предназначено для работы на устройствах компании </a:t>
            </a:r>
            <a:r>
              <a:rPr lang="en-US" dirty="0"/>
              <a:t>Apple</a:t>
            </a:r>
            <a:r>
              <a:rPr lang="ru-RU" dirty="0"/>
              <a:t>.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43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3969" y="1772816"/>
            <a:ext cx="4448498" cy="286232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SLIDESTORY</a:t>
            </a:r>
            <a:endParaRPr lang="ru-RU" dirty="0" smtClean="0"/>
          </a:p>
          <a:p>
            <a:pPr marL="185738"/>
            <a:endParaRPr lang="en-US" u="sng" dirty="0" smtClean="0">
              <a:hlinkClick r:id="rId3"/>
            </a:endParaRPr>
          </a:p>
          <a:p>
            <a:pPr marL="185738"/>
            <a:r>
              <a:rPr lang="en-US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www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slidestory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Бесплатный </a:t>
            </a:r>
            <a:r>
              <a:rPr lang="ru-RU" dirty="0"/>
              <a:t>инструмент для создания презентаций и слайд-шоу с голосовым сопровождением. Затем полученные результаты можно экспортировать и размещать на внешних ресурсах.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342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83969" y="1772816"/>
            <a:ext cx="4448498" cy="3693319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SMILEBOX</a:t>
            </a:r>
            <a:endParaRPr lang="ru-RU" dirty="0" smtClean="0"/>
          </a:p>
          <a:p>
            <a:pPr marL="185738"/>
            <a:endParaRPr lang="en-US" u="sng" dirty="0" smtClean="0">
              <a:hlinkClick r:id="rId3"/>
            </a:endParaRPr>
          </a:p>
          <a:p>
            <a:pPr marL="185738"/>
            <a:r>
              <a:rPr lang="ru-RU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://www.smilebox.com/</a:t>
            </a:r>
            <a:r>
              <a:rPr lang="ru-RU" dirty="0"/>
              <a:t> </a:t>
            </a:r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Сервис </a:t>
            </a:r>
            <a:r>
              <a:rPr lang="ru-RU" dirty="0"/>
              <a:t>для создания слайд-шоу, приглашений, открыток, коллажей, фотоальбомов и цифровых историй. Для этого нужно скачать и установить приложение, а затем можно выбирать нужные фотографии и шаблоны, делать к ним комментарии и добавлять фоновую музыку</a:t>
            </a:r>
            <a:r>
              <a:rPr lang="ru-RU" dirty="0" smtClean="0"/>
              <a:t>.</a:t>
            </a:r>
            <a:endParaRPr lang="ru-RU" dirty="0"/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14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83969" y="1772816"/>
            <a:ext cx="4448498" cy="2585323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SMORIES</a:t>
            </a:r>
            <a:r>
              <a:rPr lang="ru-RU" b="1" dirty="0" smtClean="0"/>
              <a:t>.</a:t>
            </a:r>
            <a:r>
              <a:rPr lang="en-US" b="1" dirty="0" smtClean="0"/>
              <a:t>COM</a:t>
            </a:r>
            <a:endParaRPr lang="ru-RU" dirty="0" smtClean="0"/>
          </a:p>
          <a:p>
            <a:pPr marL="185738"/>
            <a:endParaRPr lang="en-US" u="sng" dirty="0" smtClean="0">
              <a:hlinkClick r:id="rId3"/>
            </a:endParaRPr>
          </a:p>
          <a:p>
            <a:pPr marL="185738"/>
            <a:r>
              <a:rPr lang="en-US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www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smories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Сайт</a:t>
            </a:r>
            <a:r>
              <a:rPr lang="ru-RU" dirty="0"/>
              <a:t>, на котором собраны истории для детей, которые читают вслух сами дети. Также этим сервисом могут пользоваться учителя и авторы. 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31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9" y="1772816"/>
            <a:ext cx="4448498" cy="2585323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SHOWME INTERACTIVE WHITEBOARD</a:t>
            </a:r>
            <a:endParaRPr lang="ru-RU" dirty="0" smtClean="0"/>
          </a:p>
          <a:p>
            <a:pPr marL="185738"/>
            <a:endParaRPr lang="en-US" u="sng" dirty="0" smtClean="0">
              <a:hlinkClick r:id="rId3"/>
            </a:endParaRPr>
          </a:p>
          <a:p>
            <a:pPr marL="185738"/>
            <a:r>
              <a:rPr lang="en-US" u="sng" dirty="0" smtClean="0">
                <a:hlinkClick r:id="rId3"/>
              </a:rPr>
              <a:t>https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itunes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apple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us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app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showme</a:t>
            </a:r>
            <a:r>
              <a:rPr lang="ru-RU" u="sng" dirty="0">
                <a:hlinkClick r:id="rId3"/>
              </a:rPr>
              <a:t>-</a:t>
            </a:r>
            <a:r>
              <a:rPr lang="en-US" u="sng" dirty="0">
                <a:hlinkClick r:id="rId3"/>
              </a:rPr>
              <a:t>interactive</a:t>
            </a:r>
            <a:r>
              <a:rPr lang="ru-RU" u="sng" dirty="0">
                <a:hlinkClick r:id="rId3"/>
              </a:rPr>
              <a:t>-</a:t>
            </a:r>
            <a:r>
              <a:rPr lang="en-US" u="sng" dirty="0">
                <a:hlinkClick r:id="rId3"/>
              </a:rPr>
              <a:t>whiteboard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id</a:t>
            </a:r>
            <a:r>
              <a:rPr lang="ru-RU" u="sng" dirty="0">
                <a:hlinkClick r:id="rId3"/>
              </a:rPr>
              <a:t>445066279?</a:t>
            </a:r>
            <a:r>
              <a:rPr lang="en-US" u="sng" dirty="0" err="1">
                <a:hlinkClick r:id="rId3"/>
              </a:rPr>
              <a:t>mt</a:t>
            </a:r>
            <a:r>
              <a:rPr lang="ru-RU" u="sng" dirty="0">
                <a:hlinkClick r:id="rId3"/>
              </a:rPr>
              <a:t>=8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en-US" dirty="0" err="1" smtClean="0"/>
              <a:t>iPad</a:t>
            </a:r>
            <a:r>
              <a:rPr lang="ru-RU" dirty="0"/>
              <a:t>-приложение для создания визуальных историй с голосовым сопровождением.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512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9" y="1772816"/>
            <a:ext cx="4448498" cy="341632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SOCK PUPPETS</a:t>
            </a:r>
          </a:p>
          <a:p>
            <a:pPr marL="185738"/>
            <a:endParaRPr lang="ru-RU" dirty="0"/>
          </a:p>
          <a:p>
            <a:pPr marL="185738"/>
            <a:r>
              <a:rPr lang="en-US" u="sng" dirty="0">
                <a:hlinkClick r:id="rId3"/>
              </a:rPr>
              <a:t>https://itunes.apple.com/us/app/sock-puppets/id394504903?mt=8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Приложение</a:t>
            </a:r>
            <a:r>
              <a:rPr lang="ru-RU" dirty="0"/>
              <a:t>, которое предназначено для работы на устройствах компании </a:t>
            </a:r>
            <a:r>
              <a:rPr lang="en-US" dirty="0"/>
              <a:t>Apple </a:t>
            </a:r>
            <a:r>
              <a:rPr lang="ru-RU" dirty="0"/>
              <a:t>и позволяет создавать анимированные истории с использованием персонажей – пальчиковых кукол.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684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514099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9" y="1772816"/>
            <a:ext cx="4448498" cy="2585323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STORYBIRD</a:t>
            </a:r>
            <a:endParaRPr lang="ru-RU" dirty="0" smtClean="0"/>
          </a:p>
          <a:p>
            <a:pPr marL="185738"/>
            <a:endParaRPr lang="en-US" u="sng" dirty="0" smtClean="0">
              <a:hlinkClick r:id="rId3"/>
            </a:endParaRPr>
          </a:p>
          <a:p>
            <a:pPr marL="185738"/>
            <a:r>
              <a:rPr lang="en-US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storybird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Сервис </a:t>
            </a:r>
            <a:r>
              <a:rPr lang="ru-RU" dirty="0"/>
              <a:t>для создания визуальных историй – в основном, с ним работают иллюстраторы, аниматоры и авторы-рассказчики. </a:t>
            </a:r>
          </a:p>
          <a:p>
            <a:pPr marL="265113" algn="just">
              <a:tabLst>
                <a:tab pos="3233738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17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9" y="1556792"/>
            <a:ext cx="4448498" cy="3693319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185738"/>
            <a:r>
              <a:rPr lang="en-US" b="1" dirty="0" smtClean="0"/>
              <a:t>TOONTASTIC FREE</a:t>
            </a:r>
          </a:p>
          <a:p>
            <a:pPr marL="185738"/>
            <a:endParaRPr lang="ru-RU" dirty="0"/>
          </a:p>
          <a:p>
            <a:pPr marL="185738"/>
            <a:r>
              <a:rPr lang="en-US" u="sng" dirty="0">
                <a:hlinkClick r:id="rId3"/>
              </a:rPr>
              <a:t>https://itunes.apple.com/us/app/toontastic/id404693282?mt=8</a:t>
            </a:r>
            <a:endParaRPr lang="ru-RU" dirty="0"/>
          </a:p>
          <a:p>
            <a:pPr marL="185738"/>
            <a:endParaRPr lang="en-US" dirty="0" smtClean="0"/>
          </a:p>
          <a:p>
            <a:pPr marL="185738" algn="just"/>
            <a:r>
              <a:rPr lang="ru-RU" dirty="0" smtClean="0"/>
              <a:t>Приложение </a:t>
            </a:r>
            <a:r>
              <a:rPr lang="ru-RU" dirty="0"/>
              <a:t>для цифрового </a:t>
            </a:r>
            <a:r>
              <a:rPr lang="ru-RU" dirty="0" err="1"/>
              <a:t>сторителлинга</a:t>
            </a:r>
            <a:r>
              <a:rPr lang="ru-RU" dirty="0"/>
              <a:t>, возможности которого включают рисование, анимацию и экспортирование полученных результатов на любые внешние ресурсы. Предназначено для работы с устройствами компании </a:t>
            </a:r>
            <a:r>
              <a:rPr lang="en-US" dirty="0"/>
              <a:t>Apple.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82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346"/>
            <a:ext cx="9144000" cy="514099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9ABE2"/>
                </a:solidFill>
              </a:rPr>
              <a:t>ИНСТРУМЕНТЫ</a:t>
            </a:r>
            <a:endParaRPr lang="ru-RU" sz="2000" dirty="0">
              <a:solidFill>
                <a:srgbClr val="29ABE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7101762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101762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13295" y="1268760"/>
            <a:ext cx="411533" cy="45719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2 Marcador de contenido"/>
          <p:cNvSpPr txBox="1">
            <a:spLocks/>
          </p:cNvSpPr>
          <p:nvPr/>
        </p:nvSpPr>
        <p:spPr>
          <a:xfrm>
            <a:off x="467544" y="3068960"/>
            <a:ext cx="2427288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endParaRPr lang="ru-RU" sz="1600" dirty="0" smtClean="0">
              <a:solidFill>
                <a:srgbClr val="40404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9" y="1556792"/>
            <a:ext cx="4448498" cy="5078313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ZOOBURST</a:t>
            </a:r>
          </a:p>
          <a:p>
            <a:r>
              <a:rPr lang="en-US" b="1" dirty="0" smtClean="0"/>
              <a:t> </a:t>
            </a:r>
            <a:endParaRPr lang="ru-RU" dirty="0"/>
          </a:p>
          <a:p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zooburst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pPr algn="just"/>
            <a:endParaRPr lang="en-US" dirty="0" smtClean="0"/>
          </a:p>
          <a:p>
            <a:pPr algn="just"/>
            <a:r>
              <a:rPr lang="ru-RU" dirty="0" smtClean="0"/>
              <a:t>Инструмент </a:t>
            </a:r>
            <a:r>
              <a:rPr lang="ru-RU" dirty="0"/>
              <a:t>для цифрового </a:t>
            </a:r>
            <a:r>
              <a:rPr lang="ru-RU" dirty="0" err="1"/>
              <a:t>сторителлинга</a:t>
            </a:r>
            <a:r>
              <a:rPr lang="ru-RU" dirty="0"/>
              <a:t>, который позволяет создавать трехмерные анимированные рассказы. Можно использовать персонажей, реплики и многие другие объекты. Затем пользователь получает ссылку на свою готовую историю и возможность встраивать полученный результат на любых внешних ресурсах. Существует также мобильное приложение и возможность использовать в своих историях элементы дополненной реальности. 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20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4879652" cy="2236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44016" y="4043964"/>
            <a:ext cx="8786702" cy="1512168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4040124"/>
            <a:ext cx="72008" cy="1512168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930718" y="4043964"/>
            <a:ext cx="72008" cy="1512168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9002726" y="4040124"/>
            <a:ext cx="72008" cy="1512168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9074734" y="4040124"/>
            <a:ext cx="72008" cy="1512168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67544" y="3997513"/>
            <a:ext cx="84631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</a:rPr>
              <a:t>5 СЛОВ В ЗАВЕРШЕНИИ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7544" y="4645585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</a:rPr>
              <a:t>эпилог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2008" y="4040124"/>
            <a:ext cx="72008" cy="1512168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38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80618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Gotham Ultra" pitchFamily="50" charset="0"/>
              </a:rPr>
              <a:t>5 СЛОВ В ЗАВЕРШЕНИИ</a:t>
            </a:r>
            <a:endParaRPr lang="en-US" sz="2000" dirty="0">
              <a:solidFill>
                <a:srgbClr val="0070C0"/>
              </a:solidFill>
              <a:latin typeface="Gotham Ultra" pitchFamily="50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0153" y="620688"/>
            <a:ext cx="19543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Light" pitchFamily="50" charset="0"/>
              </a:rPr>
              <a:t>ОКСФОРДСКИЕ ДЕБАТЫ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Gotham Light" pitchFamily="50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7068" y="1268760"/>
            <a:ext cx="7117759" cy="45822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268760"/>
            <a:ext cx="411533" cy="45719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5535" y="1268760"/>
            <a:ext cx="411533" cy="45719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909401" y="1268760"/>
            <a:ext cx="411533" cy="45719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20934" y="1268760"/>
            <a:ext cx="411533" cy="45719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32467" y="1268760"/>
            <a:ext cx="411533" cy="45719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051720" y="2222862"/>
            <a:ext cx="532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Сторителлинг</a:t>
            </a:r>
            <a:r>
              <a:rPr lang="ru-RU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- </a:t>
            </a:r>
            <a:endParaRPr lang="ru-RU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18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085184"/>
            <a:ext cx="1584072" cy="72008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11867" y="5085184"/>
            <a:ext cx="1584072" cy="72008"/>
          </a:xfrm>
          <a:prstGeom prst="rect">
            <a:avLst/>
          </a:prstGeom>
          <a:solidFill>
            <a:srgbClr val="FF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23734" y="5085184"/>
            <a:ext cx="1584072" cy="72008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35601" y="5085184"/>
            <a:ext cx="1584072" cy="72008"/>
          </a:xfrm>
          <a:prstGeom prst="rect">
            <a:avLst/>
          </a:prstGeom>
          <a:solidFill>
            <a:srgbClr val="7A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47468" y="5085184"/>
            <a:ext cx="1584072" cy="72008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559335" y="5085184"/>
            <a:ext cx="1584665" cy="72008"/>
          </a:xfrm>
          <a:prstGeom prst="rect">
            <a:avLst/>
          </a:prstGeom>
          <a:solidFill>
            <a:srgbClr val="FC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260698" y="3595663"/>
            <a:ext cx="63708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WWW.SMART-EDU.COM</a:t>
            </a:r>
            <a:endParaRPr lang="ru-RU" sz="4400" dirty="0">
              <a:solidFill>
                <a:schemeClr val="tx2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40370"/>
            <a:ext cx="3081755" cy="1956582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4053355" y="1836988"/>
            <a:ext cx="0" cy="864096"/>
          </a:xfrm>
          <a:prstGeom prst="line">
            <a:avLst/>
          </a:prstGeom>
          <a:ln w="444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83968" y="1700808"/>
            <a:ext cx="4215000" cy="11182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3600" dirty="0"/>
              <a:t>Knowledge workers</a:t>
            </a:r>
          </a:p>
          <a:p>
            <a:pPr>
              <a:lnSpc>
                <a:spcPts val="4000"/>
              </a:lnSpc>
            </a:pPr>
            <a:r>
              <a:rPr lang="en-US" sz="3600" dirty="0"/>
              <a:t>Learning organization</a:t>
            </a:r>
            <a:endParaRPr lang="ru-RU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4071635" y="2018661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&amp;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369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3787</TotalTime>
  <Words>935</Words>
  <Application>Microsoft Office PowerPoint</Application>
  <PresentationFormat>Экран (4:3)</PresentationFormat>
  <Paragraphs>196</Paragraphs>
  <Slides>37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Palmer</dc:creator>
  <cp:lastModifiedBy>Yuriy Dukhnich</cp:lastModifiedBy>
  <cp:revision>149</cp:revision>
  <dcterms:created xsi:type="dcterms:W3CDTF">2013-03-04T16:54:12Z</dcterms:created>
  <dcterms:modified xsi:type="dcterms:W3CDTF">2013-08-01T15:20:41Z</dcterms:modified>
</cp:coreProperties>
</file>