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93" r:id="rId5"/>
    <p:sldId id="294" r:id="rId6"/>
    <p:sldId id="295" r:id="rId7"/>
    <p:sldId id="296" r:id="rId8"/>
    <p:sldId id="261" r:id="rId9"/>
    <p:sldId id="262" r:id="rId10"/>
    <p:sldId id="263" r:id="rId11"/>
    <p:sldId id="264" r:id="rId12"/>
    <p:sldId id="265" r:id="rId13"/>
    <p:sldId id="259" r:id="rId14"/>
    <p:sldId id="260" r:id="rId15"/>
    <p:sldId id="277" r:id="rId16"/>
    <p:sldId id="278" r:id="rId17"/>
    <p:sldId id="279" r:id="rId18"/>
    <p:sldId id="280" r:id="rId19"/>
    <p:sldId id="281" r:id="rId20"/>
    <p:sldId id="282" r:id="rId21"/>
    <p:sldId id="283" r:id="rId22"/>
    <p:sldId id="284" r:id="rId23"/>
    <p:sldId id="285" r:id="rId24"/>
    <p:sldId id="286" r:id="rId25"/>
    <p:sldId id="270" r:id="rId26"/>
    <p:sldId id="271" r:id="rId27"/>
    <p:sldId id="272" r:id="rId28"/>
    <p:sldId id="290" r:id="rId29"/>
    <p:sldId id="291" r:id="rId30"/>
    <p:sldId id="292" r:id="rId31"/>
    <p:sldId id="273" r:id="rId32"/>
    <p:sldId id="274" r:id="rId33"/>
    <p:sldId id="275" r:id="rId34"/>
    <p:sldId id="276" r:id="rId35"/>
    <p:sldId id="287" r:id="rId36"/>
    <p:sldId id="288" r:id="rId37"/>
    <p:sldId id="289" r:id="rId38"/>
    <p:sldId id="266"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87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1050;&#1085;&#1080;&#1075;&#1072;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plotArea>
      <c:layout/>
      <c:barChart>
        <c:barDir val="bar"/>
        <c:grouping val="clustered"/>
        <c:ser>
          <c:idx val="0"/>
          <c:order val="0"/>
          <c:cat>
            <c:strRef>
              <c:f>Лист2!$A$1:$A$18</c:f>
              <c:strCache>
                <c:ptCount val="18"/>
                <c:pt idx="0">
                  <c:v>ВКонтакте</c:v>
                </c:pt>
                <c:pt idx="1">
                  <c:v>Одноклассники</c:v>
                </c:pt>
                <c:pt idx="2">
                  <c:v>FaceBook</c:v>
                </c:pt>
                <c:pt idx="3">
                  <c:v>GoogleDocs</c:v>
                </c:pt>
                <c:pt idx="4">
                  <c:v>Google Calendar</c:v>
                </c:pt>
                <c:pt idx="5">
                  <c:v>iGoogle</c:v>
                </c:pt>
                <c:pt idx="6">
                  <c:v>DropBox</c:v>
                </c:pt>
                <c:pt idx="7">
                  <c:v>Twitter</c:v>
                </c:pt>
                <c:pt idx="8">
                  <c:v>RSS Reader</c:v>
                </c:pt>
                <c:pt idx="9">
                  <c:v>Delicious</c:v>
                </c:pt>
                <c:pt idx="10">
                  <c:v>DIIGO</c:v>
                </c:pt>
                <c:pt idx="11">
                  <c:v>Wiki</c:v>
                </c:pt>
                <c:pt idx="12">
                  <c:v>Blogs</c:v>
                </c:pt>
                <c:pt idx="13">
                  <c:v>YouTube</c:v>
                </c:pt>
                <c:pt idx="14">
                  <c:v>ScreenR</c:v>
                </c:pt>
                <c:pt idx="15">
                  <c:v>Flickr</c:v>
                </c:pt>
                <c:pt idx="16">
                  <c:v>EverNote</c:v>
                </c:pt>
                <c:pt idx="17">
                  <c:v>MindMap</c:v>
                </c:pt>
              </c:strCache>
            </c:strRef>
          </c:cat>
          <c:val>
            <c:numRef>
              <c:f>Лист2!$B$1:$B$18</c:f>
              <c:numCache>
                <c:formatCode>General</c:formatCode>
                <c:ptCount val="18"/>
              </c:numCache>
            </c:numRef>
          </c:val>
        </c:ser>
        <c:ser>
          <c:idx val="1"/>
          <c:order val="1"/>
          <c:tx>
            <c:v>для себе</c:v>
          </c:tx>
          <c:cat>
            <c:strRef>
              <c:f>Лист2!$A$1:$A$18</c:f>
              <c:strCache>
                <c:ptCount val="18"/>
                <c:pt idx="0">
                  <c:v>ВКонтакте</c:v>
                </c:pt>
                <c:pt idx="1">
                  <c:v>Одноклассники</c:v>
                </c:pt>
                <c:pt idx="2">
                  <c:v>FaceBook</c:v>
                </c:pt>
                <c:pt idx="3">
                  <c:v>GoogleDocs</c:v>
                </c:pt>
                <c:pt idx="4">
                  <c:v>Google Calendar</c:v>
                </c:pt>
                <c:pt idx="5">
                  <c:v>iGoogle</c:v>
                </c:pt>
                <c:pt idx="6">
                  <c:v>DropBox</c:v>
                </c:pt>
                <c:pt idx="7">
                  <c:v>Twitter</c:v>
                </c:pt>
                <c:pt idx="8">
                  <c:v>RSS Reader</c:v>
                </c:pt>
                <c:pt idx="9">
                  <c:v>Delicious</c:v>
                </c:pt>
                <c:pt idx="10">
                  <c:v>DIIGO</c:v>
                </c:pt>
                <c:pt idx="11">
                  <c:v>Wiki</c:v>
                </c:pt>
                <c:pt idx="12">
                  <c:v>Blogs</c:v>
                </c:pt>
                <c:pt idx="13">
                  <c:v>YouTube</c:v>
                </c:pt>
                <c:pt idx="14">
                  <c:v>ScreenR</c:v>
                </c:pt>
                <c:pt idx="15">
                  <c:v>Flickr</c:v>
                </c:pt>
                <c:pt idx="16">
                  <c:v>EverNote</c:v>
                </c:pt>
                <c:pt idx="17">
                  <c:v>MindMap</c:v>
                </c:pt>
              </c:strCache>
            </c:strRef>
          </c:cat>
          <c:val>
            <c:numRef>
              <c:f>Лист2!$C$1:$C$18</c:f>
              <c:numCache>
                <c:formatCode>0%</c:formatCode>
                <c:ptCount val="18"/>
                <c:pt idx="0">
                  <c:v>0.37000000000000038</c:v>
                </c:pt>
                <c:pt idx="1">
                  <c:v>0.2</c:v>
                </c:pt>
                <c:pt idx="2">
                  <c:v>0.56000000000000005</c:v>
                </c:pt>
                <c:pt idx="3">
                  <c:v>0.63000000000000156</c:v>
                </c:pt>
                <c:pt idx="4">
                  <c:v>0.32000000000000084</c:v>
                </c:pt>
                <c:pt idx="5">
                  <c:v>0.27</c:v>
                </c:pt>
                <c:pt idx="6">
                  <c:v>0.22000000000000017</c:v>
                </c:pt>
                <c:pt idx="7">
                  <c:v>0.32000000000000084</c:v>
                </c:pt>
                <c:pt idx="8">
                  <c:v>0.2</c:v>
                </c:pt>
                <c:pt idx="9">
                  <c:v>5.0000000000000093E-2</c:v>
                </c:pt>
                <c:pt idx="10">
                  <c:v>0.15000000000000024</c:v>
                </c:pt>
                <c:pt idx="11">
                  <c:v>0.51</c:v>
                </c:pt>
                <c:pt idx="12">
                  <c:v>0.41000000000000031</c:v>
                </c:pt>
                <c:pt idx="13">
                  <c:v>0.73000000000000065</c:v>
                </c:pt>
                <c:pt idx="14">
                  <c:v>7.0000000000000034E-2</c:v>
                </c:pt>
                <c:pt idx="15">
                  <c:v>5.0000000000000093E-2</c:v>
                </c:pt>
                <c:pt idx="16">
                  <c:v>2.0000000000000049E-2</c:v>
                </c:pt>
                <c:pt idx="17">
                  <c:v>0.17</c:v>
                </c:pt>
              </c:numCache>
            </c:numRef>
          </c:val>
        </c:ser>
        <c:ser>
          <c:idx val="2"/>
          <c:order val="2"/>
          <c:tx>
            <c:v>для навчання</c:v>
          </c:tx>
          <c:cat>
            <c:strRef>
              <c:f>Лист2!$A$1:$A$18</c:f>
              <c:strCache>
                <c:ptCount val="18"/>
                <c:pt idx="0">
                  <c:v>ВКонтакте</c:v>
                </c:pt>
                <c:pt idx="1">
                  <c:v>Одноклассники</c:v>
                </c:pt>
                <c:pt idx="2">
                  <c:v>FaceBook</c:v>
                </c:pt>
                <c:pt idx="3">
                  <c:v>GoogleDocs</c:v>
                </c:pt>
                <c:pt idx="4">
                  <c:v>Google Calendar</c:v>
                </c:pt>
                <c:pt idx="5">
                  <c:v>iGoogle</c:v>
                </c:pt>
                <c:pt idx="6">
                  <c:v>DropBox</c:v>
                </c:pt>
                <c:pt idx="7">
                  <c:v>Twitter</c:v>
                </c:pt>
                <c:pt idx="8">
                  <c:v>RSS Reader</c:v>
                </c:pt>
                <c:pt idx="9">
                  <c:v>Delicious</c:v>
                </c:pt>
                <c:pt idx="10">
                  <c:v>DIIGO</c:v>
                </c:pt>
                <c:pt idx="11">
                  <c:v>Wiki</c:v>
                </c:pt>
                <c:pt idx="12">
                  <c:v>Blogs</c:v>
                </c:pt>
                <c:pt idx="13">
                  <c:v>YouTube</c:v>
                </c:pt>
                <c:pt idx="14">
                  <c:v>ScreenR</c:v>
                </c:pt>
                <c:pt idx="15">
                  <c:v>Flickr</c:v>
                </c:pt>
                <c:pt idx="16">
                  <c:v>EverNote</c:v>
                </c:pt>
                <c:pt idx="17">
                  <c:v>MindMap</c:v>
                </c:pt>
              </c:strCache>
            </c:strRef>
          </c:cat>
          <c:val>
            <c:numRef>
              <c:f>Лист2!$D$1:$D$18</c:f>
              <c:numCache>
                <c:formatCode>0%</c:formatCode>
                <c:ptCount val="18"/>
                <c:pt idx="0">
                  <c:v>0.42000000000000032</c:v>
                </c:pt>
                <c:pt idx="1">
                  <c:v>0.21000000000000021</c:v>
                </c:pt>
                <c:pt idx="2">
                  <c:v>0.5</c:v>
                </c:pt>
                <c:pt idx="3">
                  <c:v>0.53</c:v>
                </c:pt>
                <c:pt idx="4">
                  <c:v>0.26</c:v>
                </c:pt>
                <c:pt idx="5">
                  <c:v>0.21000000000000021</c:v>
                </c:pt>
                <c:pt idx="6">
                  <c:v>0.18000000000000024</c:v>
                </c:pt>
                <c:pt idx="7">
                  <c:v>0.26</c:v>
                </c:pt>
                <c:pt idx="8">
                  <c:v>0.13</c:v>
                </c:pt>
                <c:pt idx="9">
                  <c:v>5.0000000000000093E-2</c:v>
                </c:pt>
                <c:pt idx="10">
                  <c:v>0.13</c:v>
                </c:pt>
                <c:pt idx="11">
                  <c:v>0.39000000000000085</c:v>
                </c:pt>
                <c:pt idx="12">
                  <c:v>0.45</c:v>
                </c:pt>
                <c:pt idx="13">
                  <c:v>0.63000000000000156</c:v>
                </c:pt>
                <c:pt idx="14">
                  <c:v>3.0000000000000058E-2</c:v>
                </c:pt>
                <c:pt idx="15">
                  <c:v>5.0000000000000093E-2</c:v>
                </c:pt>
                <c:pt idx="16">
                  <c:v>0</c:v>
                </c:pt>
                <c:pt idx="17">
                  <c:v>0.21000000000000021</c:v>
                </c:pt>
              </c:numCache>
            </c:numRef>
          </c:val>
        </c:ser>
        <c:axId val="31261056"/>
        <c:axId val="31262592"/>
      </c:barChart>
      <c:catAx>
        <c:axId val="31261056"/>
        <c:scaling>
          <c:orientation val="minMax"/>
        </c:scaling>
        <c:axPos val="l"/>
        <c:tickLblPos val="nextTo"/>
        <c:txPr>
          <a:bodyPr/>
          <a:lstStyle/>
          <a:p>
            <a:pPr>
              <a:defRPr sz="1800" baseline="0"/>
            </a:pPr>
            <a:endParaRPr lang="ru-RU"/>
          </a:p>
        </c:txPr>
        <c:crossAx val="31262592"/>
        <c:crosses val="autoZero"/>
        <c:auto val="1"/>
        <c:lblAlgn val="ctr"/>
        <c:lblOffset val="100"/>
        <c:tickLblSkip val="1"/>
      </c:catAx>
      <c:valAx>
        <c:axId val="31262592"/>
        <c:scaling>
          <c:orientation val="minMax"/>
        </c:scaling>
        <c:axPos val="b"/>
        <c:majorGridlines/>
        <c:numFmt formatCode="General" sourceLinked="1"/>
        <c:tickLblPos val="nextTo"/>
        <c:txPr>
          <a:bodyPr/>
          <a:lstStyle/>
          <a:p>
            <a:pPr>
              <a:defRPr sz="1800" baseline="0"/>
            </a:pPr>
            <a:endParaRPr lang="ru-RU"/>
          </a:p>
        </c:txPr>
        <c:crossAx val="31261056"/>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EBAB50-8D91-41DD-B883-0F55E51E7E15}" type="datetimeFigureOut">
              <a:rPr lang="ru-RU" smtClean="0"/>
              <a:pPr/>
              <a:t>25.07.2012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5ABF3C-6EE3-44BA-8D58-50F7516EC29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11.xml"/><Relationship Id="rId4" Type="http://schemas.openxmlformats.org/officeDocument/2006/relationships/hyperlink" Target="http://tiny.cc/ozff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p:spPr>
      </p:sp>
      <p:sp>
        <p:nvSpPr>
          <p:cNvPr id="460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482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E29A93-E922-4357-A94A-74F414B8DDE6}" type="slidenum">
              <a:rPr lang="ru-RU" smtClean="0"/>
              <a:pPr fontAlgn="base">
                <a:spcBef>
                  <a:spcPct val="0"/>
                </a:spcBef>
                <a:spcAft>
                  <a:spcPct val="0"/>
                </a:spcAft>
                <a:defRPr/>
              </a:pPr>
              <a:t>12</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507044-3358-4C2C-8949-AFA2104E5CCC}" type="slidenum">
              <a:rPr lang="en-US" smtClean="0">
                <a:latin typeface="Times" pitchFamily="18" charset="0"/>
              </a:rPr>
              <a:pPr/>
              <a:t>17</a:t>
            </a:fld>
            <a:endParaRPr lang="en-US" smtClean="0">
              <a:latin typeface="Times"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eaLnBrk="1" hangingPunct="1">
              <a:spcBef>
                <a:spcPct val="0"/>
              </a:spcBef>
            </a:pPr>
            <a:r>
              <a:rPr lang="en-US" smtClean="0"/>
              <a:t>But, what about the Learning Management System (LMS)? What role does it play in the PLE?  That is a tough question. Some actually argue that the LMS is facing extinction, if it continues to operate in a centralized controlled course centric mode.</a:t>
            </a:r>
          </a:p>
          <a:p>
            <a:pPr eaLnBrk="1" hangingPunct="1">
              <a:spcBef>
                <a:spcPct val="0"/>
              </a:spcBef>
            </a:pPr>
            <a:r>
              <a:rPr lang="en-US" smtClean="0"/>
              <a:t> </a:t>
            </a:r>
          </a:p>
          <a:p>
            <a:pPr eaLnBrk="1" hangingPunct="1">
              <a:spcBef>
                <a:spcPct val="0"/>
              </a:spcBef>
            </a:pPr>
            <a:r>
              <a:rPr lang="en-US" smtClean="0"/>
              <a:t>However, like other tools, LMS platforms such Blackboard and Moodle are also evolving to adapt to the new learning needs and trends taking place. Meaning, I believe that the LMS will still have a critical role to play in especially formal education, but I also believe that learning will increasingly take place beyond the LMS. Meaning LMS will be relevant and useful for administrative tasks such as scheduling, grading, and managing courses, but we will increasingly be using the social media and web 2.0 tools for learning, because they provide more flexibility and possibilities to express our creativity and abilities.  </a:t>
            </a:r>
          </a:p>
          <a:p>
            <a:pPr eaLnBrk="1" hangingPunct="1">
              <a:spcBef>
                <a:spcPct val="0"/>
              </a:spcBef>
            </a:pPr>
            <a:r>
              <a:rPr lang="en-US" smtClean="0"/>
              <a:t> </a:t>
            </a:r>
          </a:p>
          <a:p>
            <a:pPr eaLnBrk="1" hangingPunct="1">
              <a:spcBef>
                <a:spcPct val="0"/>
              </a:spcBef>
            </a:pPr>
            <a:r>
              <a:rPr lang="en-US" smtClean="0"/>
              <a:t>Or as Mohamed Amine Chatti (</a:t>
            </a:r>
            <a:r>
              <a:rPr lang="en-GB" u="sng" smtClean="0">
                <a:hlinkClick r:id="rId4"/>
              </a:rPr>
              <a:t>http://tiny.cc/ozffg</a:t>
            </a:r>
            <a:r>
              <a:rPr lang="en-GB" smtClean="0"/>
              <a:t>) </a:t>
            </a:r>
            <a:r>
              <a:rPr lang="en-US" smtClean="0"/>
              <a:t>says, “</a:t>
            </a:r>
            <a:r>
              <a:rPr lang="en-US" i="1" smtClean="0"/>
              <a:t>Rather than integrating different tools into a centralized system, the idea is to provide the learner with a myriad of tools and hand over control to her to select, combine and use the tools the way she deems fit</a:t>
            </a:r>
            <a:r>
              <a:rPr lang="en-US" smtClean="0"/>
              <a:t>.”</a:t>
            </a:r>
          </a:p>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28F79D-00FD-47DE-BC9B-444361708A3E}" type="slidenum">
              <a:rPr lang="en-GB" smtClean="0"/>
              <a:pPr fontAlgn="base">
                <a:spcBef>
                  <a:spcPct val="0"/>
                </a:spcBef>
                <a:spcAft>
                  <a:spcPct val="0"/>
                </a:spcAft>
                <a:defRPr/>
              </a:pPr>
              <a:t>31</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CEBCC-3178-4DE3-9832-D6463CF96578}" type="datetimeFigureOut">
              <a:rPr lang="ru-RU" smtClean="0"/>
              <a:pPr/>
              <a:t>25.07.2012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D1EC24-C4A7-4DB1-8689-C1D413D751C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CEBCC-3178-4DE3-9832-D6463CF96578}" type="datetimeFigureOut">
              <a:rPr lang="ru-RU" smtClean="0"/>
              <a:pPr/>
              <a:t>25.07.2012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1EC24-C4A7-4DB1-8689-C1D413D751C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netvibes.com/kukharenkovn" TargetMode="External"/><Relationship Id="rId2" Type="http://schemas.openxmlformats.org/officeDocument/2006/relationships/hyperlink" Target="http://el-ukraine.wikispaces.com/" TargetMode="External"/><Relationship Id="rId1" Type="http://schemas.openxmlformats.org/officeDocument/2006/relationships/slideLayout" Target="../slideLayouts/slideLayout2.xml"/><Relationship Id="rId6" Type="http://schemas.openxmlformats.org/officeDocument/2006/relationships/hyperlink" Target="http://groups.google.com/group/e-learningukr" TargetMode="External"/><Relationship Id="rId5" Type="http://schemas.openxmlformats.org/officeDocument/2006/relationships/hyperlink" Target="http://wiziq.com/" TargetMode="External"/><Relationship Id="rId4" Type="http://schemas.openxmlformats.org/officeDocument/2006/relationships/hyperlink" Target="http://netvibes.com/klbugaychuk"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bbpress.matbury.com/2012/02/week-3-what-ive-learned-so-far/"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uifaijohnmak.wordpress.com/2010/07/18/why-am-i-interested-in-networked-learning-connectivis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0.xml"/><Relationship Id="rId7" Type="http://schemas.openxmlformats.org/officeDocument/2006/relationships/image" Target="../media/image4.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hyperlink" Target="http://tiny.cc/ozffg" TargetMode="Externa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dl.kharkiv.edu/" TargetMode="External"/><Relationship Id="rId2" Type="http://schemas.openxmlformats.org/officeDocument/2006/relationships/hyperlink" Target="mailto:kukharenkovn@gmail.com" TargetMode="External"/><Relationship Id="rId1" Type="http://schemas.openxmlformats.org/officeDocument/2006/relationships/slideLayout" Target="../slideLayouts/slideLayout2.xml"/><Relationship Id="rId6" Type="http://schemas.openxmlformats.org/officeDocument/2006/relationships/hyperlink" Target="http://el-ukraine.wikispaces.com/%D0%A1%D1%82%D0%B0%D1%80%D1%82%D0%BE%D0%B2%D0%B0%D1%8F+%D1%81%D1%82%D1%80%D0%B0%D0%BD%D0%B8%D1%86%D0%B0" TargetMode="External"/><Relationship Id="rId5" Type="http://schemas.openxmlformats.org/officeDocument/2006/relationships/hyperlink" Target="http://elaz.wikispaces.com/" TargetMode="External"/><Relationship Id="rId4" Type="http://schemas.openxmlformats.org/officeDocument/2006/relationships/hyperlink" Target="http://dl.kpi.kharkov.u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1772816"/>
            <a:ext cx="7772400" cy="1470025"/>
          </a:xfrm>
        </p:spPr>
        <p:txBody>
          <a:bodyPr/>
          <a:lstStyle/>
          <a:p>
            <a:r>
              <a:rPr lang="ru-RU" dirty="0" smtClean="0"/>
              <a:t>Проекты ПЛДО в 2012-13 </a:t>
            </a:r>
            <a:r>
              <a:rPr lang="ru-RU" dirty="0" err="1" smtClean="0"/>
              <a:t>уч.г</a:t>
            </a:r>
            <a:r>
              <a:rPr lang="ru-RU" dirty="0" smtClean="0"/>
              <a:t>.</a:t>
            </a:r>
            <a:endParaRPr lang="ru-RU" dirty="0"/>
          </a:p>
        </p:txBody>
      </p:sp>
      <p:sp>
        <p:nvSpPr>
          <p:cNvPr id="3" name="Подзаголовок 2"/>
          <p:cNvSpPr>
            <a:spLocks noGrp="1"/>
          </p:cNvSpPr>
          <p:nvPr>
            <p:ph type="subTitle" idx="1"/>
          </p:nvPr>
        </p:nvSpPr>
        <p:spPr>
          <a:xfrm>
            <a:off x="899592" y="3886200"/>
            <a:ext cx="7200800" cy="1752600"/>
          </a:xfrm>
        </p:spPr>
        <p:txBody>
          <a:bodyPr>
            <a:normAutofit fontScale="92500"/>
          </a:bodyPr>
          <a:lstStyle/>
          <a:p>
            <a:r>
              <a:rPr lang="ru-RU" dirty="0" smtClean="0"/>
              <a:t>Проф. Кухаренко</a:t>
            </a:r>
          </a:p>
          <a:p>
            <a:r>
              <a:rPr lang="ru-RU" dirty="0" smtClean="0"/>
              <a:t>Национальный технический университет «Харьковский политехнический институт»</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События </a:t>
            </a:r>
            <a:endParaRPr lang="ru-RU" dirty="0"/>
          </a:p>
        </p:txBody>
      </p:sp>
      <p:sp>
        <p:nvSpPr>
          <p:cNvPr id="3" name="Содержимое 2"/>
          <p:cNvSpPr>
            <a:spLocks noGrp="1"/>
          </p:cNvSpPr>
          <p:nvPr>
            <p:ph idx="1"/>
          </p:nvPr>
        </p:nvSpPr>
        <p:spPr/>
        <p:txBody>
          <a:bodyPr>
            <a:normAutofit fontScale="92500" lnSpcReduction="20000"/>
          </a:bodyPr>
          <a:lstStyle/>
          <a:p>
            <a:r>
              <a:rPr lang="ru-RU" dirty="0" smtClean="0"/>
              <a:t>Открытый дистанционный курс «Проектирование </a:t>
            </a:r>
            <a:r>
              <a:rPr lang="en-US" dirty="0" smtClean="0"/>
              <a:t>e-learning</a:t>
            </a:r>
            <a:r>
              <a:rPr lang="ru-RU" dirty="0" smtClean="0"/>
              <a:t>»</a:t>
            </a:r>
          </a:p>
          <a:p>
            <a:pPr lvl="1"/>
            <a:r>
              <a:rPr lang="ru-RU" dirty="0" smtClean="0"/>
              <a:t>Основы дистанционного обучения – 6 недель</a:t>
            </a:r>
          </a:p>
          <a:p>
            <a:pPr lvl="1"/>
            <a:r>
              <a:rPr lang="ru-RU" dirty="0" smtClean="0"/>
              <a:t>Проектирование дистанционного курса – 12 недель</a:t>
            </a:r>
          </a:p>
          <a:p>
            <a:pPr lvl="1"/>
            <a:r>
              <a:rPr lang="ru-RU" dirty="0" smtClean="0"/>
              <a:t>Практикум </a:t>
            </a:r>
            <a:r>
              <a:rPr lang="ru-RU" dirty="0" err="1" smtClean="0"/>
              <a:t>тьютора</a:t>
            </a:r>
            <a:r>
              <a:rPr lang="ru-RU" dirty="0" smtClean="0"/>
              <a:t> – 6 недель</a:t>
            </a:r>
          </a:p>
          <a:p>
            <a:r>
              <a:rPr lang="ru-RU" dirty="0" smtClean="0"/>
              <a:t>Семинар по психолого-педагогическим аспектам </a:t>
            </a:r>
            <a:r>
              <a:rPr lang="en-US" dirty="0" smtClean="0"/>
              <a:t>e-learning - </a:t>
            </a:r>
            <a:r>
              <a:rPr lang="ru-RU" dirty="0" smtClean="0"/>
              <a:t>29-30 ноября </a:t>
            </a:r>
          </a:p>
          <a:p>
            <a:r>
              <a:rPr lang="ru-RU" dirty="0" smtClean="0"/>
              <a:t>Школа-семинар «Современные педагогические технологии в образовании» - январь – февраль 2013 г.</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Открытый дистанционный курс «Проектирование </a:t>
            </a:r>
            <a:r>
              <a:rPr lang="en-US" dirty="0" smtClean="0"/>
              <a:t>e-learning</a:t>
            </a:r>
            <a:r>
              <a:rPr lang="ru-RU" dirty="0" smtClean="0"/>
              <a:t>»</a:t>
            </a:r>
            <a:endParaRPr lang="ru-RU" dirty="0"/>
          </a:p>
        </p:txBody>
      </p:sp>
      <p:sp>
        <p:nvSpPr>
          <p:cNvPr id="3" name="Содержимое 2"/>
          <p:cNvSpPr>
            <a:spLocks noGrp="1"/>
          </p:cNvSpPr>
          <p:nvPr>
            <p:ph idx="1"/>
          </p:nvPr>
        </p:nvSpPr>
        <p:spPr>
          <a:xfrm>
            <a:off x="457200" y="1600200"/>
            <a:ext cx="8363272" cy="4853136"/>
          </a:xfrm>
        </p:spPr>
        <p:txBody>
          <a:bodyPr>
            <a:normAutofit/>
          </a:bodyPr>
          <a:lstStyle/>
          <a:p>
            <a:r>
              <a:rPr lang="ru-RU" dirty="0" smtClean="0"/>
              <a:t>Цель: совершенствование дистанционных курсов повышения квалификации преподавателей</a:t>
            </a:r>
            <a:endParaRPr lang="en-US" dirty="0" smtClean="0"/>
          </a:p>
          <a:p>
            <a:r>
              <a:rPr lang="ru-RU" dirty="0" smtClean="0"/>
              <a:t>Две группы слушателей</a:t>
            </a:r>
          </a:p>
          <a:p>
            <a:pPr marL="971550" lvl="1" indent="-514350">
              <a:buFont typeface="+mj-lt"/>
              <a:buAutoNum type="arabicPeriod"/>
            </a:pPr>
            <a:r>
              <a:rPr lang="ru-RU" dirty="0" smtClean="0"/>
              <a:t>Новички – научиться создавать ДК</a:t>
            </a:r>
          </a:p>
          <a:p>
            <a:pPr marL="971550" lvl="1" indent="-514350">
              <a:buFont typeface="+mj-lt"/>
              <a:buAutoNum type="arabicPeriod"/>
            </a:pPr>
            <a:r>
              <a:rPr lang="ru-RU" dirty="0" smtClean="0"/>
              <a:t>Специалисты – совершенствовать методику ДО</a:t>
            </a:r>
          </a:p>
          <a:p>
            <a:r>
              <a:rPr lang="ru-RU" dirty="0" smtClean="0"/>
              <a:t>Два дистанционных курса</a:t>
            </a:r>
          </a:p>
          <a:p>
            <a:pPr marL="971550" lvl="1" indent="-514350">
              <a:buFont typeface="+mj-lt"/>
              <a:buAutoNum type="arabicPeriod"/>
            </a:pPr>
            <a:r>
              <a:rPr lang="ru-RU" dirty="0" smtClean="0"/>
              <a:t>Обязательная регистрация в </a:t>
            </a:r>
            <a:r>
              <a:rPr lang="en-US" dirty="0" err="1" smtClean="0"/>
              <a:t>Moodle</a:t>
            </a:r>
            <a:endParaRPr lang="en-US" dirty="0" smtClean="0"/>
          </a:p>
          <a:p>
            <a:pPr marL="971550" lvl="1" indent="-514350">
              <a:buFont typeface="+mj-lt"/>
              <a:buAutoNum type="arabicPeriod"/>
            </a:pPr>
            <a:r>
              <a:rPr lang="ru-RU" dirty="0" smtClean="0"/>
              <a:t>Открытый курс на Вики</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Основы дистанционного обучения</a:t>
            </a:r>
            <a:endParaRPr lang="ru-RU" dirty="0"/>
          </a:p>
        </p:txBody>
      </p:sp>
      <p:sp>
        <p:nvSpPr>
          <p:cNvPr id="3" name="Содержимое 2"/>
          <p:cNvSpPr>
            <a:spLocks noGrp="1"/>
          </p:cNvSpPr>
          <p:nvPr>
            <p:ph idx="1"/>
          </p:nvPr>
        </p:nvSpPr>
        <p:spPr/>
        <p:txBody>
          <a:bodyPr>
            <a:normAutofit fontScale="92500"/>
          </a:bodyPr>
          <a:lstStyle/>
          <a:p>
            <a:r>
              <a:rPr lang="ru-RU" dirty="0" smtClean="0"/>
              <a:t>Интернет и общество</a:t>
            </a:r>
          </a:p>
          <a:p>
            <a:r>
              <a:rPr lang="ru-RU" dirty="0" smtClean="0"/>
              <a:t>Определение дистанционного обучения</a:t>
            </a:r>
          </a:p>
          <a:p>
            <a:r>
              <a:rPr lang="ru-RU" dirty="0" err="1" smtClean="0"/>
              <a:t>Тьютор</a:t>
            </a:r>
            <a:r>
              <a:rPr lang="ru-RU" dirty="0" smtClean="0"/>
              <a:t> - организатор дистанционного обучения</a:t>
            </a:r>
          </a:p>
          <a:p>
            <a:r>
              <a:rPr lang="ru-RU" dirty="0" smtClean="0"/>
              <a:t>Современные технологии дистанционного обучения</a:t>
            </a:r>
          </a:p>
          <a:p>
            <a:r>
              <a:rPr lang="ru-RU" dirty="0" smtClean="0"/>
              <a:t>Социальные сервисы Интернет</a:t>
            </a:r>
          </a:p>
          <a:p>
            <a:r>
              <a:rPr lang="ru-RU" dirty="0" smtClean="0"/>
              <a:t>Быстрые технологии дистанционного обучения</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Проектирование дистанционного курса</a:t>
            </a:r>
            <a:endParaRPr lang="ru-RU" dirty="0"/>
          </a:p>
        </p:txBody>
      </p:sp>
      <p:sp>
        <p:nvSpPr>
          <p:cNvPr id="3" name="Содержимое 2"/>
          <p:cNvSpPr>
            <a:spLocks noGrp="1"/>
          </p:cNvSpPr>
          <p:nvPr>
            <p:ph idx="1"/>
          </p:nvPr>
        </p:nvSpPr>
        <p:spPr>
          <a:xfrm>
            <a:off x="457200" y="1600200"/>
            <a:ext cx="8229600" cy="4853136"/>
          </a:xfrm>
        </p:spPr>
        <p:txBody>
          <a:bodyPr>
            <a:normAutofit fontScale="77500" lnSpcReduction="20000"/>
          </a:bodyPr>
          <a:lstStyle/>
          <a:p>
            <a:r>
              <a:rPr lang="ru-RU" dirty="0" smtClean="0"/>
              <a:t>Система проектирования обучения</a:t>
            </a:r>
          </a:p>
          <a:p>
            <a:r>
              <a:rPr lang="ru-RU" dirty="0" smtClean="0"/>
              <a:t>Определение целей курса</a:t>
            </a:r>
          </a:p>
          <a:p>
            <a:r>
              <a:rPr lang="ru-RU" dirty="0" smtClean="0"/>
              <a:t>Тестирование</a:t>
            </a:r>
          </a:p>
          <a:p>
            <a:r>
              <a:rPr lang="ru-RU" dirty="0" smtClean="0"/>
              <a:t>Теории обучения в дистанционном обучении</a:t>
            </a:r>
          </a:p>
          <a:p>
            <a:r>
              <a:rPr lang="ru-RU" dirty="0" smtClean="0"/>
              <a:t>Структура занятия</a:t>
            </a:r>
          </a:p>
          <a:p>
            <a:r>
              <a:rPr lang="ru-RU" dirty="0" smtClean="0"/>
              <a:t>Проектирование содержания</a:t>
            </a:r>
          </a:p>
          <a:p>
            <a:r>
              <a:rPr lang="ru-RU" dirty="0" smtClean="0"/>
              <a:t>Оформление текста</a:t>
            </a:r>
          </a:p>
          <a:p>
            <a:r>
              <a:rPr lang="ru-RU" dirty="0" smtClean="0"/>
              <a:t>Дизайн текста</a:t>
            </a:r>
          </a:p>
          <a:p>
            <a:r>
              <a:rPr lang="ru-RU" dirty="0" smtClean="0"/>
              <a:t>Качество дистанционного обучения</a:t>
            </a:r>
          </a:p>
          <a:p>
            <a:r>
              <a:rPr lang="ru-RU" dirty="0" smtClean="0"/>
              <a:t>Проектирование заданий</a:t>
            </a:r>
          </a:p>
          <a:p>
            <a:r>
              <a:rPr lang="ru-RU" dirty="0" smtClean="0"/>
              <a:t>Общение в дистанционном обучении</a:t>
            </a:r>
          </a:p>
          <a:p>
            <a:r>
              <a:rPr lang="ru-RU" dirty="0" smtClean="0"/>
              <a:t>Оценка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Практикум </a:t>
            </a:r>
            <a:r>
              <a:rPr lang="ru-RU" dirty="0" err="1" smtClean="0"/>
              <a:t>тьютора</a:t>
            </a:r>
            <a:endParaRPr lang="ru-RU" dirty="0"/>
          </a:p>
        </p:txBody>
      </p:sp>
      <p:sp>
        <p:nvSpPr>
          <p:cNvPr id="3" name="Содержимое 2"/>
          <p:cNvSpPr>
            <a:spLocks noGrp="1"/>
          </p:cNvSpPr>
          <p:nvPr>
            <p:ph idx="1"/>
          </p:nvPr>
        </p:nvSpPr>
        <p:spPr/>
        <p:txBody>
          <a:bodyPr>
            <a:normAutofit/>
          </a:bodyPr>
          <a:lstStyle/>
          <a:p>
            <a:r>
              <a:rPr lang="ru-RU" dirty="0" smtClean="0"/>
              <a:t>Коммуникация в дистанционном курсе</a:t>
            </a:r>
          </a:p>
          <a:p>
            <a:r>
              <a:rPr lang="ru-RU" dirty="0" smtClean="0"/>
              <a:t>Планирование и рейтинговая оценка деятельности студентов</a:t>
            </a:r>
          </a:p>
          <a:p>
            <a:r>
              <a:rPr lang="ru-RU" dirty="0" smtClean="0"/>
              <a:t>Подготовка инструкций и информационных материалов к курсу</a:t>
            </a:r>
          </a:p>
          <a:p>
            <a:r>
              <a:rPr lang="ru-RU" dirty="0" smtClean="0"/>
              <a:t>Организация и проведение дискуссий</a:t>
            </a:r>
          </a:p>
          <a:p>
            <a:r>
              <a:rPr lang="ru-RU" dirty="0" smtClean="0"/>
              <a:t> Организация работы малых групп</a:t>
            </a:r>
          </a:p>
          <a:p>
            <a:r>
              <a:rPr lang="ru-RU" dirty="0" smtClean="0"/>
              <a:t>Проведение тематического чата. </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Основы дистанционного обучения для студентов (предложение)</a:t>
            </a:r>
            <a:endParaRPr lang="ru-RU" dirty="0"/>
          </a:p>
        </p:txBody>
      </p:sp>
      <p:sp>
        <p:nvSpPr>
          <p:cNvPr id="3" name="Содержимое 2"/>
          <p:cNvSpPr>
            <a:spLocks noGrp="1"/>
          </p:cNvSpPr>
          <p:nvPr>
            <p:ph idx="1"/>
          </p:nvPr>
        </p:nvSpPr>
        <p:spPr>
          <a:xfrm>
            <a:off x="457200" y="1600200"/>
            <a:ext cx="8229600" cy="4997152"/>
          </a:xfrm>
        </p:spPr>
        <p:txBody>
          <a:bodyPr>
            <a:normAutofit fontScale="70000" lnSpcReduction="20000"/>
          </a:bodyPr>
          <a:lstStyle/>
          <a:p>
            <a:r>
              <a:rPr lang="ru-RU" dirty="0" smtClean="0"/>
              <a:t>Введение. </a:t>
            </a:r>
            <a:r>
              <a:rPr lang="ru-RU" dirty="0" err="1" smtClean="0"/>
              <a:t>Moodle</a:t>
            </a:r>
            <a:r>
              <a:rPr lang="ru-RU" dirty="0" smtClean="0"/>
              <a:t>. Классификация социальных сервисов</a:t>
            </a:r>
          </a:p>
          <a:p>
            <a:r>
              <a:rPr lang="ru-RU" dirty="0" smtClean="0"/>
              <a:t>Социальные сервисы</a:t>
            </a:r>
          </a:p>
          <a:p>
            <a:r>
              <a:rPr lang="ru-RU" dirty="0" smtClean="0"/>
              <a:t>Персональная учебная среда</a:t>
            </a:r>
          </a:p>
          <a:p>
            <a:r>
              <a:rPr lang="ru-RU" dirty="0" smtClean="0"/>
              <a:t>Определение дистанционного обучения</a:t>
            </a:r>
          </a:p>
          <a:p>
            <a:r>
              <a:rPr lang="ru-RU" dirty="0" smtClean="0"/>
              <a:t>Принципы дистанционного обучения</a:t>
            </a:r>
          </a:p>
          <a:p>
            <a:r>
              <a:rPr lang="ru-RU" dirty="0" smtClean="0"/>
              <a:t>Определение дистанционного курса</a:t>
            </a:r>
          </a:p>
          <a:p>
            <a:r>
              <a:rPr lang="ru-RU" dirty="0" smtClean="0"/>
              <a:t>Информационные технологии дистанционного обучения</a:t>
            </a:r>
          </a:p>
          <a:p>
            <a:r>
              <a:rPr lang="ru-RU" dirty="0" smtClean="0"/>
              <a:t>Каналы восприятия информации. Стили обучения</a:t>
            </a:r>
          </a:p>
          <a:p>
            <a:r>
              <a:rPr lang="ru-RU" dirty="0" smtClean="0"/>
              <a:t>Типология личности </a:t>
            </a:r>
            <a:r>
              <a:rPr lang="ru-RU" dirty="0" err="1" smtClean="0"/>
              <a:t>Майерс-Бриггс</a:t>
            </a:r>
            <a:endParaRPr lang="ru-RU" dirty="0" smtClean="0"/>
          </a:p>
          <a:p>
            <a:r>
              <a:rPr lang="ru-RU" dirty="0" smtClean="0"/>
              <a:t>Как достичь успеха в учебе</a:t>
            </a:r>
          </a:p>
          <a:p>
            <a:r>
              <a:rPr lang="ru-RU" dirty="0" smtClean="0"/>
              <a:t>Методы чтения</a:t>
            </a:r>
          </a:p>
          <a:p>
            <a:r>
              <a:rPr lang="ru-RU" dirty="0" smtClean="0"/>
              <a:t>Стратегия управления временем</a:t>
            </a:r>
          </a:p>
          <a:p>
            <a:r>
              <a:rPr lang="ru-RU" dirty="0" smtClean="0"/>
              <a:t>Планирование времени</a:t>
            </a:r>
          </a:p>
          <a:p>
            <a:r>
              <a:rPr lang="ru-RU" dirty="0" smtClean="0"/>
              <a:t>Принципы и приемы организации времени</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ru-RU" smtClean="0"/>
              <a:t>Как курс работает?</a:t>
            </a:r>
            <a:endParaRPr lang="en-US" smtClean="0"/>
          </a:p>
        </p:txBody>
      </p:sp>
      <p:sp>
        <p:nvSpPr>
          <p:cNvPr id="11267" name="Content Placeholder 2"/>
          <p:cNvSpPr>
            <a:spLocks noGrp="1"/>
          </p:cNvSpPr>
          <p:nvPr>
            <p:ph idx="1"/>
          </p:nvPr>
        </p:nvSpPr>
        <p:spPr/>
        <p:txBody>
          <a:bodyPr>
            <a:normAutofit lnSpcReduction="10000"/>
          </a:bodyPr>
          <a:lstStyle/>
          <a:p>
            <a:pPr marL="0" indent="0"/>
            <a:r>
              <a:rPr lang="en-US" smtClean="0"/>
              <a:t> </a:t>
            </a:r>
            <a:r>
              <a:rPr lang="ru-RU" smtClean="0"/>
              <a:t>Воскресная почта о материалах для чтения</a:t>
            </a:r>
            <a:endParaRPr lang="en-US" smtClean="0"/>
          </a:p>
          <a:p>
            <a:pPr marL="0" indent="0"/>
            <a:r>
              <a:rPr lang="en-US" smtClean="0"/>
              <a:t> </a:t>
            </a:r>
            <a:r>
              <a:rPr lang="ru-RU" smtClean="0"/>
              <a:t>Ежедневная дискуссия</a:t>
            </a:r>
          </a:p>
          <a:p>
            <a:pPr marL="0" indent="0"/>
            <a:r>
              <a:rPr lang="ru-RU" smtClean="0"/>
              <a:t>Еженедельный теоретический вебинар</a:t>
            </a:r>
            <a:endParaRPr lang="en-US" smtClean="0"/>
          </a:p>
          <a:p>
            <a:pPr marL="0" indent="0"/>
            <a:r>
              <a:rPr lang="en-US" smtClean="0"/>
              <a:t> </a:t>
            </a:r>
            <a:r>
              <a:rPr lang="ru-RU" smtClean="0"/>
              <a:t>Еженедельный вебинар гостевого лектора</a:t>
            </a:r>
            <a:endParaRPr lang="en-US" smtClean="0"/>
          </a:p>
          <a:p>
            <a:pPr marL="0" indent="0"/>
            <a:r>
              <a:rPr lang="ru-RU" smtClean="0"/>
              <a:t> Еженедельный вебинар – предлагается четверг в 20-00 Москвы или 18-00 Киева</a:t>
            </a:r>
            <a:endParaRPr lang="en-US" smtClean="0"/>
          </a:p>
          <a:p>
            <a:pPr marL="0" indent="0">
              <a:buFontTx/>
              <a:buChar char="-"/>
            </a:pPr>
            <a:endParaRPr lang="en-US" smtClean="0"/>
          </a:p>
          <a:p>
            <a:pPr marL="0" indent="0"/>
            <a:r>
              <a:rPr lang="en-US" smtClean="0"/>
              <a:t> </a:t>
            </a:r>
            <a:r>
              <a:rPr lang="ru-RU" smtClean="0"/>
              <a:t>Курсовой тег</a:t>
            </a:r>
            <a:r>
              <a:rPr lang="en-US" smtClean="0"/>
              <a:t>: UKREL11</a:t>
            </a:r>
          </a:p>
          <a:p>
            <a:pPr marL="0" indent="0">
              <a:buFont typeface="Arial" pitchFamily="34" charset="0"/>
              <a:buNone/>
            </a:pPr>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ru-RU" smtClean="0"/>
              <a:t>Важные «пространства»</a:t>
            </a:r>
            <a:endParaRPr lang="en-US" smtClean="0"/>
          </a:p>
        </p:txBody>
      </p:sp>
      <p:sp>
        <p:nvSpPr>
          <p:cNvPr id="12291" name="Content Placeholder 2"/>
          <p:cNvSpPr>
            <a:spLocks noGrp="1"/>
          </p:cNvSpPr>
          <p:nvPr>
            <p:ph idx="1"/>
          </p:nvPr>
        </p:nvSpPr>
        <p:spPr>
          <a:xfrm>
            <a:off x="428625" y="1600200"/>
            <a:ext cx="8072438" cy="4525963"/>
          </a:xfrm>
        </p:spPr>
        <p:txBody>
          <a:bodyPr>
            <a:normAutofit lnSpcReduction="10000"/>
          </a:bodyPr>
          <a:lstStyle/>
          <a:p>
            <a:pPr marL="0" indent="0">
              <a:buFont typeface="Arial" pitchFamily="34" charset="0"/>
              <a:buNone/>
            </a:pPr>
            <a:endParaRPr lang="en-US" dirty="0" smtClean="0"/>
          </a:p>
          <a:p>
            <a:pPr marL="0" indent="0">
              <a:buFont typeface="Arial" pitchFamily="34" charset="0"/>
              <a:buNone/>
            </a:pPr>
            <a:r>
              <a:rPr lang="ru-RU" dirty="0" smtClean="0"/>
              <a:t>Вики- курс: </a:t>
            </a:r>
            <a:r>
              <a:rPr lang="en-US" dirty="0" smtClean="0"/>
              <a:t> </a:t>
            </a:r>
            <a:r>
              <a:rPr lang="en-US" dirty="0" smtClean="0">
                <a:hlinkClick r:id="rId2"/>
              </a:rPr>
              <a:t>http</a:t>
            </a:r>
            <a:r>
              <a:rPr lang="en-US" dirty="0" smtClean="0">
                <a:hlinkClick r:id="rId2"/>
              </a:rPr>
              <a:t>://del.wikispaces.com</a:t>
            </a:r>
            <a:r>
              <a:rPr lang="en-US" dirty="0" smtClean="0">
                <a:hlinkClick r:id="rId2"/>
              </a:rPr>
              <a:t>/</a:t>
            </a:r>
            <a:r>
              <a:rPr lang="ru-RU" dirty="0" smtClean="0"/>
              <a:t> </a:t>
            </a:r>
            <a:endParaRPr lang="en-US" dirty="0" smtClean="0"/>
          </a:p>
          <a:p>
            <a:pPr marL="0" indent="0">
              <a:buFont typeface="Arial" pitchFamily="34" charset="0"/>
              <a:buNone/>
            </a:pPr>
            <a:r>
              <a:rPr lang="en-US" dirty="0" err="1" smtClean="0"/>
              <a:t>Netvibes</a:t>
            </a:r>
            <a:r>
              <a:rPr lang="en-US" dirty="0" smtClean="0"/>
              <a:t> </a:t>
            </a:r>
            <a:r>
              <a:rPr lang="en-US" dirty="0" smtClean="0">
                <a:hlinkClick r:id="rId3"/>
              </a:rPr>
              <a:t>http://netvibes.com/kukharenkovn</a:t>
            </a:r>
            <a:r>
              <a:rPr lang="en-US" dirty="0" smtClean="0"/>
              <a:t>  </a:t>
            </a:r>
            <a:endParaRPr lang="ru-RU" dirty="0" smtClean="0"/>
          </a:p>
          <a:p>
            <a:pPr marL="0" indent="0">
              <a:buFont typeface="Arial" pitchFamily="34" charset="0"/>
              <a:buNone/>
            </a:pPr>
            <a:r>
              <a:rPr lang="en-US" dirty="0" smtClean="0">
                <a:hlinkClick r:id="rId4"/>
              </a:rPr>
              <a:t>http://netvibes.com/klbugaychuk</a:t>
            </a:r>
            <a:r>
              <a:rPr lang="en-US" dirty="0" smtClean="0"/>
              <a:t> </a:t>
            </a:r>
          </a:p>
          <a:p>
            <a:pPr marL="0" indent="0">
              <a:buFont typeface="Arial" pitchFamily="34" charset="0"/>
              <a:buNone/>
            </a:pPr>
            <a:r>
              <a:rPr lang="en-US" dirty="0" err="1" smtClean="0"/>
              <a:t>Wiziq</a:t>
            </a:r>
            <a:r>
              <a:rPr lang="en-US" dirty="0" smtClean="0"/>
              <a:t> </a:t>
            </a:r>
            <a:r>
              <a:rPr lang="en-US" dirty="0" smtClean="0">
                <a:hlinkClick r:id="rId5"/>
              </a:rPr>
              <a:t>http://wiziq.com</a:t>
            </a:r>
            <a:r>
              <a:rPr lang="en-US" dirty="0" smtClean="0"/>
              <a:t> </a:t>
            </a:r>
          </a:p>
          <a:p>
            <a:pPr marL="0" indent="0">
              <a:buFont typeface="Arial" pitchFamily="34" charset="0"/>
              <a:buNone/>
            </a:pPr>
            <a:r>
              <a:rPr lang="ru-RU" dirty="0" smtClean="0"/>
              <a:t>Курсовые </a:t>
            </a:r>
            <a:r>
              <a:rPr lang="ru-RU" dirty="0" err="1" smtClean="0"/>
              <a:t>блоги</a:t>
            </a:r>
            <a:endParaRPr lang="en-US" dirty="0" smtClean="0"/>
          </a:p>
          <a:p>
            <a:pPr marL="0" indent="0">
              <a:buFont typeface="Arial" pitchFamily="34" charset="0"/>
              <a:buNone/>
            </a:pPr>
            <a:r>
              <a:rPr lang="en-US" dirty="0" smtClean="0"/>
              <a:t>Google Group </a:t>
            </a:r>
            <a:r>
              <a:rPr lang="en-US" dirty="0" smtClean="0">
                <a:hlinkClick r:id="rId6"/>
              </a:rPr>
              <a:t>http://groups.google.com/group/</a:t>
            </a:r>
            <a:r>
              <a:rPr lang="en-US" b="1" dirty="0" smtClean="0">
                <a:hlinkClick r:id="rId6"/>
              </a:rPr>
              <a:t>e-learningukr</a:t>
            </a:r>
            <a:r>
              <a:rPr lang="en-US" b="1" dirty="0" smtClean="0"/>
              <a:t> </a:t>
            </a:r>
            <a:endParaRPr lang="en-US" dirty="0" smtClean="0"/>
          </a:p>
          <a:p>
            <a:pPr marL="0" indent="0">
              <a:buFont typeface="Arial" pitchFamily="34" charset="0"/>
              <a:buNone/>
            </a:pP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r>
              <a:rPr lang="ru-RU" smtClean="0"/>
              <a:t>Рекомендации </a:t>
            </a:r>
          </a:p>
        </p:txBody>
      </p:sp>
      <p:sp>
        <p:nvSpPr>
          <p:cNvPr id="13315" name="Содержимое 2"/>
          <p:cNvSpPr>
            <a:spLocks noGrp="1"/>
          </p:cNvSpPr>
          <p:nvPr>
            <p:ph idx="1"/>
          </p:nvPr>
        </p:nvSpPr>
        <p:spPr>
          <a:xfrm>
            <a:off x="500063" y="1285875"/>
            <a:ext cx="8229600" cy="5214938"/>
          </a:xfrm>
        </p:spPr>
        <p:txBody>
          <a:bodyPr/>
          <a:lstStyle/>
          <a:p>
            <a:r>
              <a:rPr lang="ru-RU" smtClean="0"/>
              <a:t>Установите в браузере переводчик</a:t>
            </a:r>
          </a:p>
          <a:p>
            <a:r>
              <a:rPr lang="ru-RU" smtClean="0"/>
              <a:t>Читайте только интересный для Вас материал</a:t>
            </a:r>
          </a:p>
          <a:p>
            <a:r>
              <a:rPr lang="ru-RU" smtClean="0"/>
              <a:t>Делайте ретвит интересных для Вас ссылок</a:t>
            </a:r>
          </a:p>
          <a:p>
            <a:r>
              <a:rPr lang="ru-RU" smtClean="0"/>
              <a:t>Делайте комментарии в интересных материалах и записывайте в </a:t>
            </a:r>
            <a:r>
              <a:rPr lang="en-US" smtClean="0"/>
              <a:t>DIIGO</a:t>
            </a:r>
            <a:endParaRPr lang="ru-RU" smtClean="0"/>
          </a:p>
          <a:p>
            <a:r>
              <a:rPr lang="ru-RU" smtClean="0"/>
              <a:t>Структурируйте прочитанный материал</a:t>
            </a:r>
          </a:p>
          <a:p>
            <a:r>
              <a:rPr lang="ru-RU" smtClean="0"/>
              <a:t>Пишите блоги</a:t>
            </a:r>
            <a:endParaRPr lang="en-US" smtClean="0"/>
          </a:p>
          <a:p>
            <a:r>
              <a:rPr lang="ru-RU" smtClean="0"/>
              <a:t>Читайте сообщения дискуссий и отвечайте</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r>
              <a:rPr lang="ru-RU" smtClean="0"/>
              <a:t>Сертификат </a:t>
            </a:r>
          </a:p>
        </p:txBody>
      </p:sp>
      <p:sp>
        <p:nvSpPr>
          <p:cNvPr id="14339" name="Содержимое 2"/>
          <p:cNvSpPr>
            <a:spLocks noGrp="1"/>
          </p:cNvSpPr>
          <p:nvPr>
            <p:ph idx="1"/>
          </p:nvPr>
        </p:nvSpPr>
        <p:spPr/>
        <p:txBody>
          <a:bodyPr/>
          <a:lstStyle/>
          <a:p>
            <a:r>
              <a:rPr lang="ru-RU" dirty="0" smtClean="0"/>
              <a:t>Зарегистрироваться </a:t>
            </a:r>
          </a:p>
          <a:p>
            <a:r>
              <a:rPr lang="ru-RU" dirty="0" smtClean="0"/>
              <a:t>Написать более 6 </a:t>
            </a:r>
            <a:r>
              <a:rPr lang="ru-RU" dirty="0" err="1" smtClean="0"/>
              <a:t>блогов</a:t>
            </a:r>
            <a:endParaRPr lang="ru-RU" dirty="0" smtClean="0"/>
          </a:p>
          <a:p>
            <a:r>
              <a:rPr lang="ru-RU" dirty="0" smtClean="0"/>
              <a:t>Участвовать в дискуссиях</a:t>
            </a:r>
          </a:p>
          <a:p>
            <a:r>
              <a:rPr lang="ru-RU" dirty="0" smtClean="0"/>
              <a:t>Участвовать в анкетировании</a:t>
            </a:r>
          </a:p>
          <a:p>
            <a:r>
              <a:rPr lang="ru-RU" dirty="0" smtClean="0"/>
              <a:t>Участие в семинаре, школе-семинаре с докладом, в конференции МикроКад2012, публикация в </a:t>
            </a:r>
            <a:r>
              <a:rPr lang="ru-RU" dirty="0" err="1" smtClean="0"/>
              <a:t>ВАКовском</a:t>
            </a:r>
            <a:r>
              <a:rPr lang="ru-RU" dirty="0" smtClean="0"/>
              <a:t> журнале.</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Рисунок 123" descr="http://innovateonline.info/media/images/placestogo-figure1(2959).jpg"/>
          <p:cNvPicPr>
            <a:picLocks noChangeAspect="1" noChangeArrowheads="1"/>
          </p:cNvPicPr>
          <p:nvPr>
            <p:custDataLst>
              <p:tags r:id="rId2"/>
            </p:custDataLst>
          </p:nvPr>
        </p:nvPicPr>
        <p:blipFill>
          <a:blip r:embed="rId5" cstate="print"/>
          <a:srcRect/>
          <a:stretch>
            <a:fillRect/>
          </a:stretch>
        </p:blipFill>
        <p:spPr bwMode="auto">
          <a:xfrm>
            <a:off x="0" y="0"/>
            <a:ext cx="9144000" cy="6878638"/>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Семинар «Инновации и психолого-педагогические аспекты ДО»</a:t>
            </a:r>
            <a:endParaRPr lang="ru-RU" dirty="0"/>
          </a:p>
        </p:txBody>
      </p:sp>
      <p:sp>
        <p:nvSpPr>
          <p:cNvPr id="3" name="Содержимое 2"/>
          <p:cNvSpPr>
            <a:spLocks noGrp="1"/>
          </p:cNvSpPr>
          <p:nvPr>
            <p:ph idx="1"/>
          </p:nvPr>
        </p:nvSpPr>
        <p:spPr/>
        <p:txBody>
          <a:bodyPr>
            <a:normAutofit fontScale="92500" lnSpcReduction="20000"/>
          </a:bodyPr>
          <a:lstStyle/>
          <a:p>
            <a:pPr lvl="0"/>
            <a:r>
              <a:rPr lang="ru-RU" dirty="0" smtClean="0"/>
              <a:t>Современные педагогические теории, как основа инновационного учебного процесса</a:t>
            </a:r>
            <a:endParaRPr lang="ru-RU" dirty="0"/>
          </a:p>
          <a:p>
            <a:pPr lvl="0"/>
            <a:r>
              <a:rPr lang="ru-RU" dirty="0" smtClean="0"/>
              <a:t>Роль и место таксономии </a:t>
            </a:r>
            <a:r>
              <a:rPr lang="ru-RU" dirty="0" err="1" smtClean="0"/>
              <a:t>Блума</a:t>
            </a:r>
            <a:r>
              <a:rPr lang="ru-RU" dirty="0" smtClean="0"/>
              <a:t> в дистанционном обучении.</a:t>
            </a:r>
            <a:endParaRPr lang="ru-RU" dirty="0"/>
          </a:p>
          <a:p>
            <a:pPr lvl="0"/>
            <a:r>
              <a:rPr lang="ru-RU" dirty="0" smtClean="0"/>
              <a:t>Формальное, неформальное и социальное обучение.</a:t>
            </a:r>
            <a:endParaRPr lang="ru-RU" dirty="0"/>
          </a:p>
          <a:p>
            <a:pPr lvl="0"/>
            <a:r>
              <a:rPr lang="ru-RU" dirty="0" smtClean="0"/>
              <a:t>Активные методы обучения.</a:t>
            </a:r>
            <a:endParaRPr lang="ru-RU" dirty="0"/>
          </a:p>
          <a:p>
            <a:pPr lvl="0"/>
            <a:r>
              <a:rPr lang="ru-RU" dirty="0" smtClean="0"/>
              <a:t>Контроль та диагностика в дистанционном обучении</a:t>
            </a:r>
            <a:endParaRPr lang="ru-RU" dirty="0"/>
          </a:p>
          <a:p>
            <a:pPr lvl="0"/>
            <a:r>
              <a:rPr lang="ru-RU" dirty="0" smtClean="0"/>
              <a:t>Мобильный кампус университета.</a:t>
            </a:r>
            <a:endParaRPr lang="ru-RU" dirty="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642194"/>
          </a:xfrm>
        </p:spPr>
        <p:txBody>
          <a:bodyPr>
            <a:normAutofit fontScale="90000"/>
          </a:bodyPr>
          <a:lstStyle/>
          <a:p>
            <a:r>
              <a:rPr lang="ru-RU" dirty="0" smtClean="0"/>
              <a:t>Школа-семинар «Современные педагогические технологии в образовании»</a:t>
            </a:r>
            <a:endParaRPr lang="ru-RU" dirty="0"/>
          </a:p>
        </p:txBody>
      </p:sp>
      <p:sp>
        <p:nvSpPr>
          <p:cNvPr id="3" name="Содержимое 2"/>
          <p:cNvSpPr>
            <a:spLocks noGrp="1"/>
          </p:cNvSpPr>
          <p:nvPr>
            <p:ph idx="1"/>
          </p:nvPr>
        </p:nvSpPr>
        <p:spPr>
          <a:xfrm>
            <a:off x="457200" y="2132856"/>
            <a:ext cx="8229600" cy="3993307"/>
          </a:xfrm>
        </p:spPr>
        <p:txBody>
          <a:bodyPr>
            <a:normAutofit lnSpcReduction="10000"/>
          </a:bodyPr>
          <a:lstStyle/>
          <a:p>
            <a:r>
              <a:rPr lang="ru-RU" dirty="0" smtClean="0"/>
              <a:t>Подготовка преподавателей к использованию технологий дистанционного обучения</a:t>
            </a:r>
          </a:p>
          <a:p>
            <a:r>
              <a:rPr lang="ru-RU" dirty="0" smtClean="0"/>
              <a:t>Комбинированное </a:t>
            </a:r>
            <a:r>
              <a:rPr lang="en-US" dirty="0" smtClean="0"/>
              <a:t>(blended) </a:t>
            </a:r>
            <a:r>
              <a:rPr lang="ru-RU" dirty="0" smtClean="0"/>
              <a:t>обучение</a:t>
            </a:r>
            <a:endParaRPr lang="en-US" dirty="0" smtClean="0"/>
          </a:p>
          <a:p>
            <a:r>
              <a:rPr lang="ru-RU" dirty="0" smtClean="0"/>
              <a:t>Проектирование дистанционного учебного процесса</a:t>
            </a:r>
          </a:p>
          <a:p>
            <a:r>
              <a:rPr lang="ru-RU" dirty="0" smtClean="0"/>
              <a:t>Оценка качества дистанционного курса</a:t>
            </a:r>
          </a:p>
          <a:p>
            <a:r>
              <a:rPr lang="ru-RU" dirty="0" smtClean="0"/>
              <a:t>Массовые открытые дистанционные курсы</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pPr eaLnBrk="1" hangingPunct="1"/>
            <a:r>
              <a:rPr lang="uk-UA" b="1" smtClean="0"/>
              <a:t>E-learning 2.0 </a:t>
            </a:r>
            <a:endParaRPr lang="ru-RU" b="1" smtClean="0"/>
          </a:p>
        </p:txBody>
      </p:sp>
      <p:sp>
        <p:nvSpPr>
          <p:cNvPr id="11267" name="Содержимое 2"/>
          <p:cNvSpPr>
            <a:spLocks noGrp="1"/>
          </p:cNvSpPr>
          <p:nvPr>
            <p:ph idx="1"/>
          </p:nvPr>
        </p:nvSpPr>
        <p:spPr/>
        <p:txBody>
          <a:bodyPr/>
          <a:lstStyle/>
          <a:p>
            <a:pPr eaLnBrk="1" hangingPunct="1"/>
            <a:r>
              <a:rPr lang="ru-RU" smtClean="0"/>
              <a:t>органичное объединение работы и обучения в одном процессе, управляемым самим сотрудником. </a:t>
            </a:r>
          </a:p>
          <a:p>
            <a:pPr eaLnBrk="1" hangingPunct="1"/>
            <a:r>
              <a:rPr lang="ru-RU" smtClean="0"/>
              <a:t>Обучение - это процесс доступа к контенту, который создается как экспертами, так и коллегами по работе, а также общение с коллегами через социальные сети</a:t>
            </a: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lstStyle/>
          <a:p>
            <a:pPr eaLnBrk="1" hangingPunct="1"/>
            <a:r>
              <a:rPr lang="uk-UA" smtClean="0"/>
              <a:t>Использование E-learning 2.0 </a:t>
            </a:r>
            <a:endParaRPr lang="ru-RU" smtClean="0"/>
          </a:p>
        </p:txBody>
      </p:sp>
      <p:sp>
        <p:nvSpPr>
          <p:cNvPr id="12291" name="Содержимое 2"/>
          <p:cNvSpPr>
            <a:spLocks noGrp="1"/>
          </p:cNvSpPr>
          <p:nvPr>
            <p:ph idx="1"/>
          </p:nvPr>
        </p:nvSpPr>
        <p:spPr/>
        <p:txBody>
          <a:bodyPr/>
          <a:lstStyle/>
          <a:p>
            <a:pPr eaLnBrk="1" hangingPunct="1"/>
            <a:r>
              <a:rPr lang="ru-RU" sz="3600" smtClean="0"/>
              <a:t>Контент не может быть эффективно формализован без больших финансовых затрат на анализ и разработку. </a:t>
            </a:r>
          </a:p>
          <a:p>
            <a:pPr eaLnBrk="1" hangingPunct="1"/>
            <a:r>
              <a:rPr lang="ru-RU" sz="3600" smtClean="0"/>
              <a:t>Информации много и она непрерывно изменяется и создается в процессе работы</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z="4000" smtClean="0">
                <a:solidFill>
                  <a:srgbClr val="C00000"/>
                </a:solidFill>
                <a:latin typeface="Lucida Sans" pitchFamily="34" charset="0"/>
              </a:rPr>
              <a:t>Connectivism</a:t>
            </a:r>
          </a:p>
        </p:txBody>
      </p:sp>
      <p:pic>
        <p:nvPicPr>
          <p:cNvPr id="13315" name="Picture 9" descr="stephen_downes_altc"/>
          <p:cNvPicPr>
            <a:picLocks noChangeAspect="1" noChangeArrowheads="1"/>
          </p:cNvPicPr>
          <p:nvPr/>
        </p:nvPicPr>
        <p:blipFill>
          <a:blip r:embed="rId3" cstate="print"/>
          <a:srcRect/>
          <a:stretch>
            <a:fillRect/>
          </a:stretch>
        </p:blipFill>
        <p:spPr bwMode="auto">
          <a:xfrm>
            <a:off x="4343400" y="1905000"/>
            <a:ext cx="4479925" cy="2978150"/>
          </a:xfrm>
          <a:prstGeom prst="rect">
            <a:avLst/>
          </a:prstGeom>
          <a:noFill/>
          <a:ln w="9525">
            <a:noFill/>
            <a:miter lim="800000"/>
            <a:headEnd/>
            <a:tailEnd/>
          </a:ln>
        </p:spPr>
      </p:pic>
      <p:pic>
        <p:nvPicPr>
          <p:cNvPr id="13316" name="Picture 8"/>
          <p:cNvPicPr>
            <a:picLocks noChangeAspect="1" noChangeArrowheads="1"/>
          </p:cNvPicPr>
          <p:nvPr/>
        </p:nvPicPr>
        <p:blipFill>
          <a:blip r:embed="rId4" cstate="print"/>
          <a:srcRect/>
          <a:stretch>
            <a:fillRect/>
          </a:stretch>
        </p:blipFill>
        <p:spPr bwMode="auto">
          <a:xfrm>
            <a:off x="609600" y="3429000"/>
            <a:ext cx="3429000" cy="2571750"/>
          </a:xfrm>
          <a:prstGeom prst="rect">
            <a:avLst/>
          </a:prstGeom>
          <a:noFill/>
          <a:ln w="9525">
            <a:noFill/>
            <a:miter lim="800000"/>
            <a:headEnd/>
            <a:tailEnd/>
          </a:ln>
        </p:spPr>
      </p:pic>
      <p:sp>
        <p:nvSpPr>
          <p:cNvPr id="13317" name="TextBox 4"/>
          <p:cNvSpPr txBox="1">
            <a:spLocks noChangeArrowheads="1"/>
          </p:cNvSpPr>
          <p:nvPr/>
        </p:nvSpPr>
        <p:spPr bwMode="auto">
          <a:xfrm>
            <a:off x="1524000" y="6248400"/>
            <a:ext cx="1335088" cy="276225"/>
          </a:xfrm>
          <a:prstGeom prst="rect">
            <a:avLst/>
          </a:prstGeom>
          <a:noFill/>
          <a:ln w="9525">
            <a:noFill/>
            <a:miter lim="800000"/>
            <a:headEnd/>
            <a:tailEnd/>
          </a:ln>
        </p:spPr>
        <p:txBody>
          <a:bodyPr wrap="none">
            <a:spAutoFit/>
          </a:bodyPr>
          <a:lstStyle/>
          <a:p>
            <a:r>
              <a:rPr lang="en-US" sz="1200">
                <a:cs typeface="Arial" pitchFamily="34" charset="0"/>
              </a:rPr>
              <a:t>George Siemens</a:t>
            </a:r>
          </a:p>
        </p:txBody>
      </p:sp>
      <p:sp>
        <p:nvSpPr>
          <p:cNvPr id="13318" name="TextBox 5"/>
          <p:cNvSpPr txBox="1">
            <a:spLocks noChangeArrowheads="1"/>
          </p:cNvSpPr>
          <p:nvPr/>
        </p:nvSpPr>
        <p:spPr bwMode="auto">
          <a:xfrm>
            <a:off x="6248400" y="5181600"/>
            <a:ext cx="1350963" cy="276225"/>
          </a:xfrm>
          <a:prstGeom prst="rect">
            <a:avLst/>
          </a:prstGeom>
          <a:noFill/>
          <a:ln w="9525">
            <a:noFill/>
            <a:miter lim="800000"/>
            <a:headEnd/>
            <a:tailEnd/>
          </a:ln>
        </p:spPr>
        <p:txBody>
          <a:bodyPr wrap="none">
            <a:spAutoFit/>
          </a:bodyPr>
          <a:lstStyle/>
          <a:p>
            <a:r>
              <a:rPr lang="en-US" sz="1200">
                <a:cs typeface="Arial" pitchFamily="34" charset="0"/>
              </a:rPr>
              <a:t>Stephen Downes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pPr eaLnBrk="1" hangingPunct="1"/>
            <a:r>
              <a:rPr lang="uk-UA" smtClean="0"/>
              <a:t>Коннективизм </a:t>
            </a:r>
            <a:endParaRPr lang="ru-RU" smtClean="0"/>
          </a:p>
        </p:txBody>
      </p:sp>
      <p:sp>
        <p:nvSpPr>
          <p:cNvPr id="10243" name="Содержимое 2"/>
          <p:cNvSpPr>
            <a:spLocks noGrp="1"/>
          </p:cNvSpPr>
          <p:nvPr>
            <p:ph idx="1"/>
          </p:nvPr>
        </p:nvSpPr>
        <p:spPr/>
        <p:txBody>
          <a:bodyPr rtlCol="0">
            <a:normAutofit lnSpcReduction="10000"/>
          </a:bodyPr>
          <a:lstStyle/>
          <a:p>
            <a:pPr eaLnBrk="1" fontAlgn="auto" hangingPunct="1">
              <a:spcAft>
                <a:spcPts val="0"/>
              </a:spcAft>
              <a:defRPr/>
            </a:pPr>
            <a:r>
              <a:rPr lang="ru-RU" dirty="0" smtClean="0"/>
              <a:t>Обучение - это процесс создания сети. </a:t>
            </a:r>
          </a:p>
          <a:p>
            <a:pPr eaLnBrk="1" fontAlgn="auto" hangingPunct="1">
              <a:spcAft>
                <a:spcPts val="0"/>
              </a:spcAft>
              <a:defRPr/>
            </a:pPr>
            <a:r>
              <a:rPr lang="ru-RU" dirty="0" smtClean="0"/>
              <a:t>Узлы - внешние сущности (люди, организации, библиотеки, веб-сайты, книги, журналы, базы данных, или любой источник информации). </a:t>
            </a:r>
          </a:p>
          <a:p>
            <a:pPr eaLnBrk="1" fontAlgn="auto" hangingPunct="1">
              <a:spcAft>
                <a:spcPts val="0"/>
              </a:spcAft>
              <a:defRPr/>
            </a:pPr>
            <a:r>
              <a:rPr lang="ru-RU" dirty="0" smtClean="0"/>
              <a:t>Акт обучения состоит в создании внешней сети узлов. </a:t>
            </a:r>
          </a:p>
          <a:p>
            <a:pPr eaLnBrk="1" fontAlgn="auto" hangingPunct="1">
              <a:spcAft>
                <a:spcPts val="0"/>
              </a:spcAft>
              <a:defRPr/>
            </a:pPr>
            <a:r>
              <a:rPr lang="ru-RU" dirty="0" smtClean="0"/>
              <a:t>Обучение - это формирование внутренней нейронной сети</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pPr eaLnBrk="1" hangingPunct="1"/>
            <a:r>
              <a:rPr lang="uk-UA" smtClean="0"/>
              <a:t>Принципы коннективизма</a:t>
            </a:r>
            <a:r>
              <a:rPr lang="en-US" sz="2000" smtClean="0"/>
              <a:t>1</a:t>
            </a:r>
            <a:endParaRPr lang="ru-RU" sz="2000" smtClean="0"/>
          </a:p>
        </p:txBody>
      </p:sp>
      <p:sp>
        <p:nvSpPr>
          <p:cNvPr id="15363" name="Содержимое 2"/>
          <p:cNvSpPr>
            <a:spLocks noGrp="1"/>
          </p:cNvSpPr>
          <p:nvPr>
            <p:ph idx="1"/>
          </p:nvPr>
        </p:nvSpPr>
        <p:spPr/>
        <p:txBody>
          <a:bodyPr/>
          <a:lstStyle/>
          <a:p>
            <a:pPr eaLnBrk="1" hangingPunct="1"/>
            <a:r>
              <a:rPr lang="ru-RU" dirty="0" smtClean="0"/>
              <a:t>Разнообразие подходов. </a:t>
            </a:r>
          </a:p>
          <a:p>
            <a:pPr eaLnBrk="1" hangingPunct="1"/>
            <a:r>
              <a:rPr lang="ru-RU" dirty="0" smtClean="0"/>
              <a:t>Обучение - это процесс формирования сети. </a:t>
            </a:r>
          </a:p>
          <a:p>
            <a:pPr eaLnBrk="1" hangingPunct="1"/>
            <a:r>
              <a:rPr lang="ru-RU" dirty="0" smtClean="0">
                <a:solidFill>
                  <a:srgbClr val="FF0000"/>
                </a:solidFill>
              </a:rPr>
              <a:t>Знания находятся в сети. </a:t>
            </a:r>
          </a:p>
          <a:p>
            <a:pPr eaLnBrk="1" hangingPunct="1"/>
            <a:r>
              <a:rPr lang="ru-RU" dirty="0" smtClean="0">
                <a:solidFill>
                  <a:srgbClr val="FF0000"/>
                </a:solidFill>
              </a:rPr>
              <a:t>Знания могут существовать вне человека</a:t>
            </a:r>
            <a:r>
              <a:rPr lang="ru-RU" dirty="0" smtClean="0"/>
              <a:t>. </a:t>
            </a:r>
          </a:p>
          <a:p>
            <a:pPr eaLnBrk="1" hangingPunct="1"/>
            <a:r>
              <a:rPr lang="ru-RU" dirty="0" smtClean="0"/>
              <a:t>Технологии помогают нам в обучении.</a:t>
            </a:r>
          </a:p>
          <a:p>
            <a:pPr eaLnBrk="1" hangingPunct="1"/>
            <a:r>
              <a:rPr lang="ru-RU" dirty="0" smtClean="0"/>
              <a:t>Способность  расширению  важнее накопленного. </a:t>
            </a:r>
          </a:p>
          <a:p>
            <a:pPr eaLnBrk="1" hangingPunct="1"/>
            <a:endParaRPr lang="ru-RU" dirty="0" smtClean="0"/>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323850" y="333375"/>
            <a:ext cx="8229600" cy="1143000"/>
          </a:xfrm>
        </p:spPr>
        <p:txBody>
          <a:bodyPr/>
          <a:lstStyle/>
          <a:p>
            <a:pPr eaLnBrk="1" hangingPunct="1"/>
            <a:r>
              <a:rPr lang="uk-UA" smtClean="0"/>
              <a:t>Принципы коннективизма</a:t>
            </a:r>
            <a:r>
              <a:rPr lang="en-US" sz="2400" smtClean="0"/>
              <a:t>2</a:t>
            </a:r>
            <a:endParaRPr lang="ru-RU" sz="2400" smtClean="0"/>
          </a:p>
        </p:txBody>
      </p:sp>
      <p:sp>
        <p:nvSpPr>
          <p:cNvPr id="16387" name="Содержимое 2"/>
          <p:cNvSpPr>
            <a:spLocks noGrp="1"/>
          </p:cNvSpPr>
          <p:nvPr>
            <p:ph idx="1"/>
          </p:nvPr>
        </p:nvSpPr>
        <p:spPr>
          <a:xfrm>
            <a:off x="457200" y="1600200"/>
            <a:ext cx="8229600" cy="4781550"/>
          </a:xfrm>
        </p:spPr>
        <p:txBody>
          <a:bodyPr/>
          <a:lstStyle/>
          <a:p>
            <a:pPr eaLnBrk="1" hangingPunct="1"/>
            <a:r>
              <a:rPr lang="ru-RU" smtClean="0"/>
              <a:t>Обучение и познание происходят постоянно - это всегда процесс, а не состояние. </a:t>
            </a:r>
          </a:p>
          <a:p>
            <a:pPr eaLnBrk="1" hangingPunct="1"/>
            <a:r>
              <a:rPr lang="ru-RU" smtClean="0"/>
              <a:t>Ключевой навык сегодня – способность видеть связи и понимать смыслы между областями знаний, концепциями и идеями </a:t>
            </a:r>
          </a:p>
          <a:p>
            <a:pPr eaLnBrk="1" hangingPunct="1"/>
            <a:r>
              <a:rPr lang="ru-RU" smtClean="0"/>
              <a:t>Своевременность – необходимая  черта современного обучения. </a:t>
            </a:r>
          </a:p>
          <a:p>
            <a:pPr eaLnBrk="1" hangingPunct="1"/>
            <a:r>
              <a:rPr lang="ru-RU" smtClean="0"/>
              <a:t>Обучение – это  принятие решения.</a:t>
            </a:r>
            <a:r>
              <a:rPr lang="uk-UA" smtClean="0"/>
              <a:t> </a:t>
            </a:r>
            <a:endParaRPr lang="ru-RU" smtClean="0"/>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p:txBody>
          <a:bodyPr/>
          <a:lstStyle/>
          <a:p>
            <a:r>
              <a:rPr lang="uk-UA" smtClean="0"/>
              <a:t>Концепц</a:t>
            </a:r>
            <a:r>
              <a:rPr lang="ru-RU" smtClean="0"/>
              <a:t>и</a:t>
            </a:r>
            <a:r>
              <a:rPr lang="uk-UA" smtClean="0"/>
              <a:t>я </a:t>
            </a:r>
            <a:endParaRPr lang="ru-RU" smtClean="0"/>
          </a:p>
        </p:txBody>
      </p:sp>
      <p:sp>
        <p:nvSpPr>
          <p:cNvPr id="3" name="Содержимое 2"/>
          <p:cNvSpPr>
            <a:spLocks noGrp="1"/>
          </p:cNvSpPr>
          <p:nvPr>
            <p:ph idx="1"/>
          </p:nvPr>
        </p:nvSpPr>
        <p:spPr>
          <a:xfrm>
            <a:off x="457200" y="1285875"/>
            <a:ext cx="8229600" cy="5072063"/>
          </a:xfrm>
        </p:spPr>
        <p:txBody>
          <a:bodyPr rtlCol="0">
            <a:normAutofit lnSpcReduction="10000"/>
          </a:bodyPr>
          <a:lstStyle/>
          <a:p>
            <a:pPr fontAlgn="auto">
              <a:spcAft>
                <a:spcPts val="0"/>
              </a:spcAft>
              <a:defRPr/>
            </a:pPr>
            <a:r>
              <a:rPr lang="ru-RU" dirty="0" smtClean="0"/>
              <a:t>Инновации требуют открытости (открытое обучение)</a:t>
            </a:r>
          </a:p>
          <a:p>
            <a:pPr fontAlgn="auto">
              <a:spcAft>
                <a:spcPts val="0"/>
              </a:spcAft>
              <a:defRPr/>
            </a:pPr>
            <a:r>
              <a:rPr lang="ru-RU" dirty="0" smtClean="0"/>
              <a:t>Открытость порождает себя (МОДК)</a:t>
            </a:r>
          </a:p>
          <a:p>
            <a:pPr fontAlgn="auto">
              <a:spcAft>
                <a:spcPts val="0"/>
              </a:spcAft>
              <a:defRPr/>
            </a:pPr>
            <a:r>
              <a:rPr lang="ru-RU" dirty="0" smtClean="0"/>
              <a:t>Открытость и инновации требуют создания и участия</a:t>
            </a:r>
          </a:p>
          <a:p>
            <a:pPr fontAlgn="auto">
              <a:spcAft>
                <a:spcPts val="0"/>
              </a:spcAft>
              <a:defRPr/>
            </a:pPr>
            <a:r>
              <a:rPr lang="ru-RU" dirty="0" smtClean="0"/>
              <a:t>Личные знания должны быть структурированы и взаимодействовать</a:t>
            </a:r>
          </a:p>
          <a:p>
            <a:pPr>
              <a:buFont typeface="Arial" charset="0"/>
              <a:buChar char="•"/>
              <a:defRPr/>
            </a:pPr>
            <a:r>
              <a:rPr lang="ru-RU" dirty="0" smtClean="0"/>
              <a:t>Компьютеры и люди должны выполнять свои задачи</a:t>
            </a:r>
          </a:p>
          <a:p>
            <a:pPr>
              <a:buFont typeface="Arial" charset="0"/>
              <a:buChar char="•"/>
              <a:defRPr/>
            </a:pPr>
            <a:r>
              <a:rPr lang="ru-RU" dirty="0" smtClean="0"/>
              <a:t>Возможность раскрыть себя</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normAutofit fontScale="90000"/>
          </a:bodyPr>
          <a:lstStyle/>
          <a:p>
            <a:r>
              <a:rPr lang="ru-RU" smtClean="0"/>
              <a:t>Ключевые компоненты коннективизма (Стивен Даунс) </a:t>
            </a:r>
          </a:p>
        </p:txBody>
      </p:sp>
      <p:sp>
        <p:nvSpPr>
          <p:cNvPr id="18435" name="Содержимое 2"/>
          <p:cNvSpPr>
            <a:spLocks noGrp="1"/>
          </p:cNvSpPr>
          <p:nvPr>
            <p:ph idx="1"/>
          </p:nvPr>
        </p:nvSpPr>
        <p:spPr/>
        <p:txBody>
          <a:bodyPr/>
          <a:lstStyle/>
          <a:p>
            <a:r>
              <a:rPr lang="ru-RU" smtClean="0"/>
              <a:t> </a:t>
            </a:r>
            <a:r>
              <a:rPr lang="ru-RU" i="1" smtClean="0"/>
              <a:t>автономия, </a:t>
            </a:r>
            <a:endParaRPr lang="en-US" i="1" smtClean="0"/>
          </a:p>
          <a:p>
            <a:r>
              <a:rPr lang="ru-RU" i="1" smtClean="0"/>
              <a:t>связность, </a:t>
            </a:r>
            <a:endParaRPr lang="en-US" i="1" smtClean="0"/>
          </a:p>
          <a:p>
            <a:r>
              <a:rPr lang="ru-RU" i="1" smtClean="0"/>
              <a:t>разнообразие</a:t>
            </a:r>
            <a:endParaRPr lang="en-US" smtClean="0"/>
          </a:p>
          <a:p>
            <a:r>
              <a:rPr lang="ru-RU" i="1" smtClean="0"/>
              <a:t>открытость</a:t>
            </a:r>
            <a:endParaRPr lang="ru-RU"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457200" y="274638"/>
            <a:ext cx="8229600" cy="850900"/>
          </a:xfrm>
        </p:spPr>
        <p:txBody>
          <a:bodyPr/>
          <a:lstStyle/>
          <a:p>
            <a:r>
              <a:rPr lang="ru-RU" smtClean="0"/>
              <a:t>Коннективизм </a:t>
            </a:r>
          </a:p>
        </p:txBody>
      </p:sp>
      <p:sp>
        <p:nvSpPr>
          <p:cNvPr id="19459" name="Содержимое 2"/>
          <p:cNvSpPr>
            <a:spLocks noGrp="1"/>
          </p:cNvSpPr>
          <p:nvPr>
            <p:ph idx="1"/>
          </p:nvPr>
        </p:nvSpPr>
        <p:spPr>
          <a:xfrm>
            <a:off x="323850" y="1125538"/>
            <a:ext cx="8496300" cy="5000625"/>
          </a:xfrm>
        </p:spPr>
        <p:txBody>
          <a:bodyPr>
            <a:normAutofit lnSpcReduction="10000"/>
          </a:bodyPr>
          <a:lstStyle/>
          <a:p>
            <a:r>
              <a:rPr lang="ru-RU" sz="2400" smtClean="0">
                <a:latin typeface="Arial" pitchFamily="34" charset="0"/>
                <a:cs typeface="Arial" pitchFamily="34" charset="0"/>
              </a:rPr>
              <a:t>делает акцент на использовании Web 2.0, умение учиться.</a:t>
            </a:r>
          </a:p>
          <a:p>
            <a:r>
              <a:rPr lang="ru-RU" sz="2400" smtClean="0">
                <a:latin typeface="Arial" pitchFamily="34" charset="0"/>
                <a:cs typeface="Arial" pitchFamily="34" charset="0"/>
              </a:rPr>
              <a:t>поощряет учащихся исследовать новые способы восприятия обучения и знаний.</a:t>
            </a:r>
          </a:p>
          <a:p>
            <a:r>
              <a:rPr lang="ru-RU" sz="2400" smtClean="0">
                <a:latin typeface="Arial" pitchFamily="34" charset="0"/>
                <a:cs typeface="Arial" pitchFamily="34" charset="0"/>
              </a:rPr>
              <a:t>предлагает учащимся быть более независимыми, брать инициативу и ответственность за обучение.</a:t>
            </a:r>
          </a:p>
          <a:p>
            <a:r>
              <a:rPr lang="ru-RU" sz="2400" smtClean="0">
                <a:latin typeface="Arial" pitchFamily="34" charset="0"/>
                <a:cs typeface="Arial" pitchFamily="34" charset="0"/>
              </a:rPr>
              <a:t>поощряет учащихся  подключаться к информации, идеям и людям для создания сети, которая содержит знания.</a:t>
            </a:r>
          </a:p>
          <a:p>
            <a:r>
              <a:rPr lang="ru-RU" sz="2400" smtClean="0">
                <a:latin typeface="Arial" pitchFamily="34" charset="0"/>
                <a:cs typeface="Arial" pitchFamily="34" charset="0"/>
              </a:rPr>
              <a:t>утверждает, что знание является относительным и контекстным</a:t>
            </a:r>
          </a:p>
          <a:p>
            <a:r>
              <a:rPr lang="ru-RU" sz="2400" smtClean="0">
                <a:latin typeface="Arial" pitchFamily="34" charset="0"/>
                <a:cs typeface="Arial" pitchFamily="34" charset="0"/>
              </a:rPr>
              <a:t>утверждает, что члены сети совместно конструируют знания.</a:t>
            </a:r>
          </a:p>
          <a:p>
            <a:endParaRPr lang="ru-RU" smtClean="0">
              <a:latin typeface="Arial" pitchFamily="34" charset="0"/>
              <a:cs typeface="Arial" pitchFamily="34" charset="0"/>
            </a:endParaRPr>
          </a:p>
        </p:txBody>
      </p:sp>
      <p:sp>
        <p:nvSpPr>
          <p:cNvPr id="19460" name="Прямоугольник 3"/>
          <p:cNvSpPr>
            <a:spLocks noChangeArrowheads="1"/>
          </p:cNvSpPr>
          <p:nvPr/>
        </p:nvSpPr>
        <p:spPr bwMode="auto">
          <a:xfrm>
            <a:off x="539750" y="6308725"/>
            <a:ext cx="8064500" cy="369888"/>
          </a:xfrm>
          <a:prstGeom prst="rect">
            <a:avLst/>
          </a:prstGeom>
          <a:noFill/>
          <a:ln w="9525">
            <a:noFill/>
            <a:miter lim="800000"/>
            <a:headEnd/>
            <a:tailEnd/>
          </a:ln>
        </p:spPr>
        <p:txBody>
          <a:bodyPr>
            <a:spAutoFit/>
          </a:bodyPr>
          <a:lstStyle/>
          <a:p>
            <a:r>
              <a:rPr lang="en-US">
                <a:hlinkClick r:id="rId2"/>
              </a:rPr>
              <a:t>http://bbpress.matbury.com/2012/02/week-3-what-ive-learned-so-far/</a:t>
            </a:r>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a:xfrm>
            <a:off x="457200" y="908050"/>
            <a:ext cx="8229600" cy="4752975"/>
          </a:xfrm>
        </p:spPr>
        <p:txBody>
          <a:bodyPr/>
          <a:lstStyle/>
          <a:p>
            <a:r>
              <a:rPr lang="ru-RU" smtClean="0"/>
              <a:t>Все психологические теории сосредоточиться на интернализации (обучение, что происходит внутри нас), тогда как connectivism утверждает, что обучение осуществляется через экстернализации</a:t>
            </a:r>
          </a:p>
          <a:p>
            <a:r>
              <a:rPr lang="ru-RU" smtClean="0"/>
              <a:t>Connectivism и сетевого обучения предлагают постоянное расширение знаний. </a:t>
            </a:r>
          </a:p>
          <a:p>
            <a:endParaRPr lang="ru-RU" smtClean="0"/>
          </a:p>
        </p:txBody>
      </p:sp>
      <p:sp>
        <p:nvSpPr>
          <p:cNvPr id="20483" name="Прямоугольник 3"/>
          <p:cNvSpPr>
            <a:spLocks noChangeArrowheads="1"/>
          </p:cNvSpPr>
          <p:nvPr/>
        </p:nvSpPr>
        <p:spPr bwMode="auto">
          <a:xfrm>
            <a:off x="468313" y="5805488"/>
            <a:ext cx="8280400" cy="646112"/>
          </a:xfrm>
          <a:prstGeom prst="rect">
            <a:avLst/>
          </a:prstGeom>
          <a:noFill/>
          <a:ln w="9525">
            <a:noFill/>
            <a:miter lim="800000"/>
            <a:headEnd/>
            <a:tailEnd/>
          </a:ln>
        </p:spPr>
        <p:txBody>
          <a:bodyPr>
            <a:spAutoFit/>
          </a:bodyPr>
          <a:lstStyle/>
          <a:p>
            <a:r>
              <a:rPr lang="en-US">
                <a:hlinkClick r:id="rId2"/>
              </a:rPr>
              <a:t>http://suifaijohnmak.wordpress.com/2010/07/18/why-am-i-interested-in-networked-learning-connectivism/</a:t>
            </a:r>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pPr eaLnBrk="1" hangingPunct="1"/>
            <a:r>
              <a:rPr lang="ru-RU" dirty="0" smtClean="0"/>
              <a:t>Плюсы</a:t>
            </a:r>
            <a:r>
              <a:rPr lang="uk-UA" dirty="0" smtClean="0"/>
              <a:t> МОДК</a:t>
            </a:r>
            <a:endParaRPr lang="ru-RU" dirty="0" smtClean="0"/>
          </a:p>
        </p:txBody>
      </p:sp>
      <p:sp>
        <p:nvSpPr>
          <p:cNvPr id="29699" name="Содержимое 2"/>
          <p:cNvSpPr>
            <a:spLocks noGrp="1"/>
          </p:cNvSpPr>
          <p:nvPr>
            <p:ph idx="1"/>
          </p:nvPr>
        </p:nvSpPr>
        <p:spPr/>
        <p:txBody>
          <a:bodyPr/>
          <a:lstStyle/>
          <a:p>
            <a:pPr eaLnBrk="1" hangingPunct="1"/>
            <a:r>
              <a:rPr lang="ru-RU" dirty="0" smtClean="0"/>
              <a:t>Возникает очень плотное облако знаний, которое  превышает по плотности результат поиска </a:t>
            </a:r>
            <a:r>
              <a:rPr lang="ru-RU" dirty="0" err="1" smtClean="0"/>
              <a:t>Гугл</a:t>
            </a:r>
            <a:r>
              <a:rPr lang="ru-RU" dirty="0" smtClean="0"/>
              <a:t> или </a:t>
            </a:r>
            <a:r>
              <a:rPr lang="ru-RU" dirty="0" err="1" smtClean="0"/>
              <a:t>Википедии</a:t>
            </a:r>
            <a:r>
              <a:rPr lang="ru-RU" dirty="0" smtClean="0"/>
              <a:t>.</a:t>
            </a:r>
          </a:p>
          <a:p>
            <a:pPr eaLnBrk="1" hangingPunct="1"/>
            <a:r>
              <a:rPr lang="ru-RU" dirty="0" smtClean="0"/>
              <a:t>Открытый курс способствует возникновению сильных связей между участниками</a:t>
            </a:r>
          </a:p>
          <a:p>
            <a:pPr eaLnBrk="1" hangingPunct="1"/>
            <a:endParaRPr lang="ru-RU"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lstStyle/>
          <a:p>
            <a:pPr eaLnBrk="1" hangingPunct="1"/>
            <a:r>
              <a:rPr lang="ru-RU" dirty="0" smtClean="0"/>
              <a:t>Минусы</a:t>
            </a:r>
            <a:r>
              <a:rPr lang="uk-UA" dirty="0" smtClean="0"/>
              <a:t> МОДК</a:t>
            </a:r>
            <a:endParaRPr lang="ru-RU" dirty="0" smtClean="0"/>
          </a:p>
        </p:txBody>
      </p:sp>
      <p:sp>
        <p:nvSpPr>
          <p:cNvPr id="30723" name="Содержимое 2"/>
          <p:cNvSpPr>
            <a:spLocks noGrp="1"/>
          </p:cNvSpPr>
          <p:nvPr>
            <p:ph idx="1"/>
          </p:nvPr>
        </p:nvSpPr>
        <p:spPr/>
        <p:txBody>
          <a:bodyPr/>
          <a:lstStyle/>
          <a:p>
            <a:pPr eaLnBrk="1" hangingPunct="1"/>
            <a:r>
              <a:rPr lang="ru-RU" dirty="0" smtClean="0"/>
              <a:t>Знания сильно фрагментированы, их сложно собрать, особенно после окончания курса.</a:t>
            </a:r>
          </a:p>
          <a:p>
            <a:pPr eaLnBrk="1" hangingPunct="1"/>
            <a:r>
              <a:rPr lang="ru-RU" dirty="0" smtClean="0"/>
              <a:t>Возникает проблема ссылок</a:t>
            </a:r>
          </a:p>
          <a:p>
            <a:pPr eaLnBrk="1" hangingPunct="1"/>
            <a:endParaRPr lang="ru-RU"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ru-RU" dirty="0" smtClean="0"/>
              <a:t>Персональную учебную среду </a:t>
            </a:r>
            <a:endParaRPr lang="ru-RU" dirty="0"/>
          </a:p>
        </p:txBody>
      </p:sp>
      <p:sp>
        <p:nvSpPr>
          <p:cNvPr id="31747" name="Содержимое 2"/>
          <p:cNvSpPr>
            <a:spLocks noGrp="1"/>
          </p:cNvSpPr>
          <p:nvPr>
            <p:ph idx="1"/>
          </p:nvPr>
        </p:nvSpPr>
        <p:spPr/>
        <p:txBody>
          <a:bodyPr/>
          <a:lstStyle/>
          <a:p>
            <a:pPr eaLnBrk="1" hangingPunct="1"/>
            <a:r>
              <a:rPr lang="ru-RU" dirty="0" smtClean="0"/>
              <a:t>определяют как инструменты и услуги, которые представляют отдельные образовательные платформы для использования их в обучении и достижении образовательных целей.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lstStyle/>
          <a:p>
            <a:pPr eaLnBrk="1" hangingPunct="1"/>
            <a:r>
              <a:rPr lang="ru-RU" smtClean="0"/>
              <a:t>ПУС</a:t>
            </a:r>
          </a:p>
        </p:txBody>
      </p:sp>
      <p:sp>
        <p:nvSpPr>
          <p:cNvPr id="7171" name="Содержимое 2"/>
          <p:cNvSpPr>
            <a:spLocks noGrp="1"/>
          </p:cNvSpPr>
          <p:nvPr>
            <p:ph idx="1"/>
          </p:nvPr>
        </p:nvSpPr>
        <p:spPr/>
        <p:txBody>
          <a:bodyPr/>
          <a:lstStyle/>
          <a:p>
            <a:pPr eaLnBrk="1" hangingPunct="1"/>
            <a:r>
              <a:rPr lang="ru-RU" dirty="0" smtClean="0"/>
              <a:t>система, которая помогает учащемуся взять под контроль и управлять своим собственным обучением</a:t>
            </a:r>
          </a:p>
          <a:p>
            <a:pPr eaLnBrk="1" hangingPunct="1"/>
            <a:r>
              <a:rPr lang="ru-RU" dirty="0" smtClean="0"/>
              <a:t>часто контрастирует с LMS</a:t>
            </a:r>
            <a:r>
              <a:rPr lang="en-US" dirty="0" smtClean="0"/>
              <a:t> (</a:t>
            </a:r>
            <a:r>
              <a:rPr lang="ru-RU" dirty="0" smtClean="0"/>
              <a:t>сейчас </a:t>
            </a:r>
            <a:r>
              <a:rPr lang="en-US" dirty="0" smtClean="0"/>
              <a:t>LMS≠</a:t>
            </a:r>
            <a:r>
              <a:rPr lang="ru-RU" dirty="0" smtClean="0"/>
              <a:t>ПУС)</a:t>
            </a:r>
          </a:p>
          <a:p>
            <a:pPr eaLnBrk="1" hangingPunct="1"/>
            <a:r>
              <a:rPr lang="ru-RU" dirty="0" smtClean="0"/>
              <a:t>создается самостоятельно и поэтому ответственность за организацию и обучение возлагается на учащегося</a:t>
            </a:r>
          </a:p>
          <a:p>
            <a:pPr eaLnBrk="1" hangingPunct="1"/>
            <a:endParaRPr lang="en-U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pPr eaLnBrk="1" hangingPunct="1"/>
            <a:r>
              <a:rPr lang="ru-RU" smtClean="0"/>
              <a:t>ПУС это</a:t>
            </a:r>
          </a:p>
        </p:txBody>
      </p:sp>
      <p:sp>
        <p:nvSpPr>
          <p:cNvPr id="8195" name="Содержимое 2"/>
          <p:cNvSpPr>
            <a:spLocks noGrp="1"/>
          </p:cNvSpPr>
          <p:nvPr>
            <p:ph idx="1"/>
          </p:nvPr>
        </p:nvSpPr>
        <p:spPr/>
        <p:txBody>
          <a:bodyPr/>
          <a:lstStyle/>
          <a:p>
            <a:pPr eaLnBrk="1" hangingPunct="1"/>
            <a:r>
              <a:rPr lang="ru-RU" smtClean="0"/>
              <a:t>Концепция  (на основе Web 2.0 и социальных сетей)</a:t>
            </a:r>
          </a:p>
          <a:p>
            <a:pPr eaLnBrk="1" hangingPunct="1"/>
            <a:r>
              <a:rPr lang="ru-RU" smtClean="0"/>
              <a:t>Методы и инструменты для сбора и исследования информации</a:t>
            </a:r>
          </a:p>
          <a:p>
            <a:pPr eaLnBrk="1" hangingPunct="1"/>
            <a:r>
              <a:rPr lang="ru-RU" smtClean="0"/>
              <a:t>Среда, где возможно извлечение уроков из различных источников.</a:t>
            </a:r>
          </a:p>
          <a:p>
            <a:pPr eaLnBrk="1" hangingPunct="1"/>
            <a:r>
              <a:rPr lang="ru-RU" smtClean="0"/>
              <a:t>Место  работы</a:t>
            </a:r>
          </a:p>
          <a:p>
            <a:pPr eaLnBrk="1" hangingPunct="1"/>
            <a:r>
              <a:rPr lang="ru-RU" smtClean="0"/>
              <a:t>Место сбора средств и систем,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pPr eaLnBrk="1" hangingPunct="1"/>
            <a:r>
              <a:rPr lang="ru-RU" smtClean="0"/>
              <a:t>ПУС</a:t>
            </a:r>
          </a:p>
        </p:txBody>
      </p:sp>
      <p:sp>
        <p:nvSpPr>
          <p:cNvPr id="9219" name="Содержимое 2"/>
          <p:cNvSpPr>
            <a:spLocks noGrp="1"/>
          </p:cNvSpPr>
          <p:nvPr>
            <p:ph idx="1"/>
          </p:nvPr>
        </p:nvSpPr>
        <p:spPr/>
        <p:txBody>
          <a:bodyPr/>
          <a:lstStyle/>
          <a:p>
            <a:pPr eaLnBrk="1" hangingPunct="1"/>
            <a:r>
              <a:rPr lang="ru-RU" smtClean="0"/>
              <a:t>Новый подход к обучению, а не другая образовательная технология</a:t>
            </a:r>
          </a:p>
          <a:p>
            <a:pPr eaLnBrk="1" hangingPunct="1"/>
            <a:r>
              <a:rPr lang="ru-RU" smtClean="0"/>
              <a:t>Обучение будет проходить в различных условиях и ситуациях, и не будет одного поставщика обучения</a:t>
            </a:r>
          </a:p>
          <a:p>
            <a:pPr eaLnBrk="1" hangingPunct="1"/>
            <a:r>
              <a:rPr lang="ru-RU" smtClean="0"/>
              <a:t>Учащийся должен быть контролировать сам себя.</a:t>
            </a:r>
          </a:p>
          <a:p>
            <a:pPr eaLnBrk="1" hangingPunct="1"/>
            <a:r>
              <a:rPr lang="ru-RU" smtClean="0"/>
              <a:t>Это «зона ближайшего развития» студента</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LMS </a:t>
            </a:r>
            <a:r>
              <a:rPr lang="uk-UA" smtClean="0"/>
              <a:t>та ПНС</a:t>
            </a:r>
            <a:endParaRPr lang="en-GB" smtClean="0"/>
          </a:p>
        </p:txBody>
      </p:sp>
      <p:sp>
        <p:nvSpPr>
          <p:cNvPr id="32771" name="Rectangle 3"/>
          <p:cNvSpPr>
            <a:spLocks noChangeArrowheads="1"/>
          </p:cNvSpPr>
          <p:nvPr/>
        </p:nvSpPr>
        <p:spPr bwMode="auto">
          <a:xfrm>
            <a:off x="381000" y="6527800"/>
            <a:ext cx="9220200" cy="230188"/>
          </a:xfrm>
          <a:prstGeom prst="rect">
            <a:avLst/>
          </a:prstGeom>
          <a:noFill/>
          <a:ln w="9525">
            <a:noFill/>
            <a:miter lim="800000"/>
            <a:headEnd/>
            <a:tailEnd/>
          </a:ln>
        </p:spPr>
        <p:txBody>
          <a:bodyPr>
            <a:spAutoFit/>
          </a:bodyPr>
          <a:lstStyle/>
          <a:p>
            <a:r>
              <a:rPr lang="en-GB" sz="900">
                <a:latin typeface="Calibri" pitchFamily="34" charset="0"/>
              </a:rPr>
              <a:t>Adapted from: </a:t>
            </a:r>
            <a:r>
              <a:rPr lang="en-GB" sz="900">
                <a:latin typeface="Calibri" pitchFamily="34" charset="0"/>
                <a:hlinkClick r:id="rId6"/>
              </a:rPr>
              <a:t>http://tiny.cc/ozffg</a:t>
            </a:r>
            <a:r>
              <a:rPr lang="en-GB" sz="900">
                <a:latin typeface="Calibri" pitchFamily="34" charset="0"/>
              </a:rPr>
              <a:t> </a:t>
            </a:r>
          </a:p>
        </p:txBody>
      </p:sp>
      <p:pic>
        <p:nvPicPr>
          <p:cNvPr id="32772" name="Picture 2"/>
          <p:cNvPicPr>
            <a:picLocks noChangeAspect="1" noChangeArrowheads="1"/>
          </p:cNvPicPr>
          <p:nvPr>
            <p:custDataLst>
              <p:tags r:id="rId2"/>
            </p:custDataLst>
          </p:nvPr>
        </p:nvPicPr>
        <p:blipFill>
          <a:blip r:embed="rId7" cstate="print"/>
          <a:srcRect/>
          <a:stretch>
            <a:fillRect/>
          </a:stretch>
        </p:blipFill>
        <p:spPr bwMode="auto">
          <a:xfrm>
            <a:off x="706438" y="1219200"/>
            <a:ext cx="3159125" cy="2679700"/>
          </a:xfrm>
          <a:prstGeom prst="rect">
            <a:avLst/>
          </a:prstGeom>
          <a:noFill/>
          <a:ln w="9525">
            <a:noFill/>
            <a:miter lim="800000"/>
            <a:headEnd/>
            <a:tailEnd/>
          </a:ln>
        </p:spPr>
      </p:pic>
      <p:pic>
        <p:nvPicPr>
          <p:cNvPr id="32773" name="Picture 3"/>
          <p:cNvPicPr>
            <a:picLocks noChangeAspect="1" noChangeArrowheads="1"/>
          </p:cNvPicPr>
          <p:nvPr>
            <p:custDataLst>
              <p:tags r:id="rId3"/>
            </p:custDataLst>
          </p:nvPr>
        </p:nvPicPr>
        <p:blipFill>
          <a:blip r:embed="rId8" cstate="print"/>
          <a:srcRect/>
          <a:stretch>
            <a:fillRect/>
          </a:stretch>
        </p:blipFill>
        <p:spPr bwMode="auto">
          <a:xfrm>
            <a:off x="4789488" y="1231900"/>
            <a:ext cx="3375025" cy="2667000"/>
          </a:xfrm>
          <a:prstGeom prst="rect">
            <a:avLst/>
          </a:prstGeom>
          <a:noFill/>
          <a:ln w="9525">
            <a:noFill/>
            <a:miter lim="800000"/>
            <a:headEnd/>
            <a:tailEnd/>
          </a:ln>
        </p:spPr>
      </p:pic>
      <p:sp>
        <p:nvSpPr>
          <p:cNvPr id="8" name="Rectangle 7"/>
          <p:cNvSpPr/>
          <p:nvPr/>
        </p:nvSpPr>
        <p:spPr>
          <a:xfrm>
            <a:off x="4533900" y="3457575"/>
            <a:ext cx="3733800" cy="1568450"/>
          </a:xfrm>
          <a:prstGeom prst="rect">
            <a:avLst/>
          </a:prstGeom>
        </p:spPr>
        <p:txBody>
          <a:bodyPr>
            <a:spAutoFit/>
          </a:bodyPr>
          <a:lstStyle/>
          <a:p>
            <a:pPr algn="ctr" fontAlgn="auto">
              <a:spcBef>
                <a:spcPts val="0"/>
              </a:spcBef>
              <a:spcAft>
                <a:spcPts val="0"/>
              </a:spcAft>
              <a:defRPr/>
            </a:pPr>
            <a:r>
              <a:rPr lang="uk-UA" sz="9600" b="1" dirty="0">
                <a:solidFill>
                  <a:srgbClr val="C00000"/>
                </a:solidFill>
                <a:effectLst>
                  <a:outerShdw blurRad="38100" dist="38100" dir="2700000" algn="tl">
                    <a:srgbClr val="000000">
                      <a:alpha val="43137"/>
                    </a:srgbClr>
                  </a:outerShdw>
                </a:effectLst>
                <a:latin typeface="+mn-lt"/>
              </a:rPr>
              <a:t>ПНС</a:t>
            </a:r>
            <a:endParaRPr lang="en-GB" dirty="0">
              <a:effectLst>
                <a:outerShdw blurRad="38100" dist="38100" dir="2700000" algn="tl">
                  <a:srgbClr val="000000">
                    <a:alpha val="43137"/>
                  </a:srgbClr>
                </a:outerShdw>
              </a:effectLst>
              <a:latin typeface="+mn-lt"/>
            </a:endParaRPr>
          </a:p>
        </p:txBody>
      </p:sp>
      <p:sp>
        <p:nvSpPr>
          <p:cNvPr id="12" name="Rectangle 11"/>
          <p:cNvSpPr/>
          <p:nvPr/>
        </p:nvSpPr>
        <p:spPr>
          <a:xfrm>
            <a:off x="152400" y="3475038"/>
            <a:ext cx="4114800" cy="1570037"/>
          </a:xfrm>
          <a:prstGeom prst="rect">
            <a:avLst/>
          </a:prstGeom>
        </p:spPr>
        <p:txBody>
          <a:bodyPr>
            <a:spAutoFit/>
          </a:bodyPr>
          <a:lstStyle/>
          <a:p>
            <a:pPr algn="ctr" fontAlgn="auto">
              <a:spcBef>
                <a:spcPts val="0"/>
              </a:spcBef>
              <a:spcAft>
                <a:spcPts val="0"/>
              </a:spcAft>
              <a:defRPr/>
            </a:pPr>
            <a:r>
              <a:rPr lang="en-US" sz="9600" b="1" dirty="0">
                <a:solidFill>
                  <a:srgbClr val="FFC000"/>
                </a:solidFill>
                <a:effectLst>
                  <a:outerShdw blurRad="38100" dist="38100" dir="2700000" algn="tl">
                    <a:srgbClr val="000000">
                      <a:alpha val="43137"/>
                    </a:srgbClr>
                  </a:outerShdw>
                </a:effectLst>
                <a:latin typeface="+mn-lt"/>
              </a:rPr>
              <a:t>LMS</a:t>
            </a:r>
            <a:endParaRPr lang="en-GB" dirty="0">
              <a:solidFill>
                <a:srgbClr val="FFC000"/>
              </a:solidFill>
              <a:effectLst>
                <a:outerShdw blurRad="38100" dist="38100" dir="2700000" algn="tl">
                  <a:srgbClr val="000000">
                    <a:alpha val="43137"/>
                  </a:srgbClr>
                </a:outerShdw>
              </a:effectLst>
              <a:latin typeface="+mn-lt"/>
            </a:endParaRPr>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external image 3118564555_bfb76f024a.jpg"/>
          <p:cNvPicPr>
            <a:picLocks noChangeAspect="1" noChangeArrowheads="1"/>
          </p:cNvPicPr>
          <p:nvPr/>
        </p:nvPicPr>
        <p:blipFill>
          <a:blip r:embed="rId2" cstate="print"/>
          <a:srcRect/>
          <a:stretch>
            <a:fillRect/>
          </a:stretch>
        </p:blipFill>
        <p:spPr bwMode="auto">
          <a:xfrm>
            <a:off x="642938" y="214313"/>
            <a:ext cx="7934325" cy="5918200"/>
          </a:xfrm>
          <a:prstGeom prst="rect">
            <a:avLst/>
          </a:prstGeom>
          <a:noFill/>
          <a:ln w="9525">
            <a:noFill/>
            <a:miter lim="800000"/>
            <a:headEnd/>
            <a:tailEnd/>
          </a:ln>
        </p:spPr>
      </p:pic>
      <p:sp>
        <p:nvSpPr>
          <p:cNvPr id="33795" name="Прямоугольник 3"/>
          <p:cNvSpPr>
            <a:spLocks noChangeArrowheads="1"/>
          </p:cNvSpPr>
          <p:nvPr/>
        </p:nvSpPr>
        <p:spPr bwMode="auto">
          <a:xfrm>
            <a:off x="214313" y="6000750"/>
            <a:ext cx="8429625" cy="369888"/>
          </a:xfrm>
          <a:prstGeom prst="rect">
            <a:avLst/>
          </a:prstGeom>
          <a:noFill/>
          <a:ln w="9525">
            <a:noFill/>
            <a:miter lim="800000"/>
            <a:headEnd/>
            <a:tailEnd/>
          </a:ln>
        </p:spPr>
        <p:txBody>
          <a:bodyPr>
            <a:spAutoFit/>
          </a:bodyPr>
          <a:lstStyle/>
          <a:p>
            <a:r>
              <a:rPr lang="en-US">
                <a:latin typeface="Calibri" pitchFamily="34" charset="0"/>
              </a:rPr>
              <a:t>http://www.flickr.com/photos/catspyjamasnz/3118564555/in/set-72157605723722792/</a:t>
            </a:r>
            <a:endParaRPr lang="ru-RU">
              <a:latin typeface="Calibri"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857250" y="736600"/>
            <a:ext cx="7534275" cy="6121400"/>
          </a:xfrm>
          <a:prstGeom prst="rect">
            <a:avLst/>
          </a:prstGeom>
          <a:noFill/>
          <a:ln w="9525">
            <a:noFill/>
            <a:miter lim="800000"/>
            <a:headEnd/>
            <a:tailEnd/>
          </a:ln>
        </p:spPr>
      </p:pic>
      <p:sp>
        <p:nvSpPr>
          <p:cNvPr id="34819" name="Заголовок 1"/>
          <p:cNvSpPr>
            <a:spLocks noGrp="1"/>
          </p:cNvSpPr>
          <p:nvPr>
            <p:ph type="title"/>
          </p:nvPr>
        </p:nvSpPr>
        <p:spPr/>
        <p:txBody>
          <a:bodyPr/>
          <a:lstStyle/>
          <a:p>
            <a:pPr eaLnBrk="1" hangingPunct="1"/>
            <a:r>
              <a:rPr lang="ru-RU" smtClean="0"/>
              <a:t>ПУС участника курса</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dirty="0" smtClean="0"/>
              <a:t>Персональная среда преподавателя</a:t>
            </a:r>
            <a:endParaRPr lang="ru-RU" dirty="0"/>
          </a:p>
        </p:txBody>
      </p:sp>
      <p:graphicFrame>
        <p:nvGraphicFramePr>
          <p:cNvPr id="3" name="Диаграмма 2"/>
          <p:cNvGraphicFramePr/>
          <p:nvPr/>
        </p:nvGraphicFramePr>
        <p:xfrm>
          <a:off x="357158" y="1428736"/>
          <a:ext cx="8501122" cy="5143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685800" y="609600"/>
            <a:ext cx="7772400" cy="962025"/>
          </a:xfrm>
        </p:spPr>
        <p:txBody>
          <a:bodyPr/>
          <a:lstStyle/>
          <a:p>
            <a:pPr eaLnBrk="1" hangingPunct="1"/>
            <a:r>
              <a:rPr lang="ru-RU" smtClean="0"/>
              <a:t>Создание ПУС</a:t>
            </a:r>
            <a:r>
              <a:rPr lang="ru-RU" sz="2400" smtClean="0"/>
              <a:t>1</a:t>
            </a:r>
          </a:p>
        </p:txBody>
      </p:sp>
      <p:sp>
        <p:nvSpPr>
          <p:cNvPr id="24579" name="Содержимое 2"/>
          <p:cNvSpPr>
            <a:spLocks noGrp="1"/>
          </p:cNvSpPr>
          <p:nvPr>
            <p:ph idx="1"/>
          </p:nvPr>
        </p:nvSpPr>
        <p:spPr>
          <a:xfrm>
            <a:off x="685800" y="1571625"/>
            <a:ext cx="7772400" cy="4524375"/>
          </a:xfrm>
        </p:spPr>
        <p:txBody>
          <a:bodyPr rtlCol="0">
            <a:normAutofit lnSpcReduction="10000"/>
          </a:bodyPr>
          <a:lstStyle/>
          <a:p>
            <a:pPr eaLnBrk="1" fontAlgn="auto" hangingPunct="1">
              <a:spcAft>
                <a:spcPts val="0"/>
              </a:spcAft>
              <a:defRPr/>
            </a:pPr>
            <a:r>
              <a:rPr lang="ru-RU" smtClean="0"/>
              <a:t>Создайте аккаунт на</a:t>
            </a:r>
          </a:p>
          <a:p>
            <a:pPr lvl="1" eaLnBrk="1" fontAlgn="auto" hangingPunct="1">
              <a:spcAft>
                <a:spcPts val="0"/>
              </a:spcAft>
              <a:defRPr/>
            </a:pPr>
            <a:r>
              <a:rPr lang="en-US" smtClean="0"/>
              <a:t>Gmail.com</a:t>
            </a:r>
          </a:p>
          <a:p>
            <a:pPr lvl="1" eaLnBrk="1" fontAlgn="auto" hangingPunct="1">
              <a:spcAft>
                <a:spcPts val="0"/>
              </a:spcAft>
              <a:defRPr/>
            </a:pPr>
            <a:r>
              <a:rPr lang="en-US" smtClean="0"/>
              <a:t>Twitter.com</a:t>
            </a:r>
          </a:p>
          <a:p>
            <a:pPr lvl="1" eaLnBrk="1" fontAlgn="auto" hangingPunct="1">
              <a:spcAft>
                <a:spcPts val="0"/>
              </a:spcAft>
              <a:defRPr/>
            </a:pPr>
            <a:r>
              <a:rPr lang="en-US" smtClean="0"/>
              <a:t>Facebook.com</a:t>
            </a:r>
          </a:p>
          <a:p>
            <a:pPr eaLnBrk="1" fontAlgn="auto" hangingPunct="1">
              <a:spcAft>
                <a:spcPts val="0"/>
              </a:spcAft>
              <a:defRPr/>
            </a:pPr>
            <a:r>
              <a:rPr lang="ru-RU" smtClean="0"/>
              <a:t>Создать свой блог (например, </a:t>
            </a:r>
            <a:r>
              <a:rPr lang="en-US" u="sng" smtClean="0">
                <a:solidFill>
                  <a:schemeClr val="accent2"/>
                </a:solidFill>
              </a:rPr>
              <a:t>http://blogger.com</a:t>
            </a:r>
            <a:r>
              <a:rPr lang="en-US" smtClean="0"/>
              <a:t>)</a:t>
            </a:r>
            <a:r>
              <a:rPr lang="ru-RU" smtClean="0"/>
              <a:t>, написать о себе, добавить виджеты</a:t>
            </a:r>
          </a:p>
          <a:p>
            <a:pPr eaLnBrk="1" fontAlgn="auto" hangingPunct="1">
              <a:spcAft>
                <a:spcPts val="0"/>
              </a:spcAft>
              <a:defRPr/>
            </a:pPr>
            <a:r>
              <a:rPr lang="ru-RU" smtClean="0"/>
              <a:t>Зарегистрируйтесь в сообществе </a:t>
            </a:r>
            <a:r>
              <a:rPr lang="en-US" smtClean="0"/>
              <a:t>ning (</a:t>
            </a:r>
            <a:r>
              <a:rPr lang="ru-RU" smtClean="0"/>
              <a:t>например, </a:t>
            </a:r>
            <a:r>
              <a:rPr lang="en-US" u="sng" smtClean="0">
                <a:solidFill>
                  <a:schemeClr val="accent2"/>
                </a:solidFill>
              </a:rPr>
              <a:t>http://www.elearningpro.ru/</a:t>
            </a:r>
            <a:r>
              <a:rPr lang="ru-RU" smtClean="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457200" y="274638"/>
            <a:ext cx="8229600" cy="939800"/>
          </a:xfrm>
        </p:spPr>
        <p:txBody>
          <a:bodyPr/>
          <a:lstStyle/>
          <a:p>
            <a:pPr eaLnBrk="1" hangingPunct="1"/>
            <a:r>
              <a:rPr lang="ru-RU" smtClean="0"/>
              <a:t>Создание ПУС</a:t>
            </a:r>
            <a:r>
              <a:rPr lang="ru-RU" sz="2400" smtClean="0"/>
              <a:t>2</a:t>
            </a:r>
          </a:p>
        </p:txBody>
      </p:sp>
      <p:sp>
        <p:nvSpPr>
          <p:cNvPr id="17411" name="Содержимое 2"/>
          <p:cNvSpPr>
            <a:spLocks noGrp="1"/>
          </p:cNvSpPr>
          <p:nvPr>
            <p:ph idx="1"/>
          </p:nvPr>
        </p:nvSpPr>
        <p:spPr>
          <a:xfrm>
            <a:off x="285750" y="1357313"/>
            <a:ext cx="8572500" cy="4768850"/>
          </a:xfrm>
        </p:spPr>
        <p:txBody>
          <a:bodyPr/>
          <a:lstStyle/>
          <a:p>
            <a:pPr eaLnBrk="1" hangingPunct="1"/>
            <a:r>
              <a:rPr lang="ru-RU" smtClean="0"/>
              <a:t>Создайте свои каналы на </a:t>
            </a:r>
            <a:r>
              <a:rPr lang="en-US" smtClean="0"/>
              <a:t>Diigo, Delicio, Google Reader</a:t>
            </a:r>
          </a:p>
          <a:p>
            <a:pPr eaLnBrk="1" hangingPunct="1"/>
            <a:r>
              <a:rPr lang="ru-RU" smtClean="0"/>
              <a:t>Напишите свой блог (желательно со ссылками)</a:t>
            </a:r>
          </a:p>
          <a:p>
            <a:pPr eaLnBrk="1" hangingPunct="1"/>
            <a:r>
              <a:rPr lang="ru-RU" smtClean="0"/>
              <a:t>Подключите пользователей из Твиттера </a:t>
            </a:r>
            <a:r>
              <a:rPr lang="ru-RU" u="sng" smtClean="0">
                <a:solidFill>
                  <a:schemeClr val="accent2"/>
                </a:solidFill>
              </a:rPr>
              <a:t>http://twitter.com/bonjour606/education-related  http://twitter.com/ImaginationSoup/education</a:t>
            </a:r>
            <a:r>
              <a:rPr lang="ru-RU" smtClean="0"/>
              <a:t>, используйте </a:t>
            </a:r>
            <a:r>
              <a:rPr lang="en-US" u="sng" smtClean="0">
                <a:solidFill>
                  <a:schemeClr val="accent2"/>
                </a:solidFill>
              </a:rPr>
              <a:t>http://www.socialoomph.com</a:t>
            </a:r>
            <a:r>
              <a:rPr lang="en-US" smtClean="0">
                <a:solidFill>
                  <a:schemeClr val="accent2"/>
                </a:solidFill>
              </a:rPr>
              <a:t>/</a:t>
            </a:r>
            <a:r>
              <a:rPr lang="ru-RU" smtClean="0">
                <a:solidFill>
                  <a:schemeClr val="accent2"/>
                </a:solidFill>
              </a:rPr>
              <a:t> </a:t>
            </a:r>
            <a:endParaRPr lang="en-US" smtClean="0">
              <a:solidFill>
                <a:schemeClr val="accent2"/>
              </a:solidFill>
            </a:endParaRPr>
          </a:p>
          <a:p>
            <a:pPr eaLnBrk="1" hangingPunct="1"/>
            <a:endParaRPr lang="ru-RU"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pPr eaLnBrk="1" hangingPunct="1"/>
            <a:r>
              <a:rPr lang="ru-RU" smtClean="0"/>
              <a:t>Создание ПУС</a:t>
            </a:r>
            <a:r>
              <a:rPr lang="ru-RU" sz="2400" smtClean="0"/>
              <a:t>3</a:t>
            </a:r>
          </a:p>
        </p:txBody>
      </p:sp>
      <p:sp>
        <p:nvSpPr>
          <p:cNvPr id="18435" name="Содержимое 2"/>
          <p:cNvSpPr>
            <a:spLocks noGrp="1"/>
          </p:cNvSpPr>
          <p:nvPr>
            <p:ph idx="1"/>
          </p:nvPr>
        </p:nvSpPr>
        <p:spPr/>
        <p:txBody>
          <a:bodyPr/>
          <a:lstStyle/>
          <a:p>
            <a:pPr eaLnBrk="1" hangingPunct="1"/>
            <a:r>
              <a:rPr lang="ru-RU" smtClean="0"/>
              <a:t>Расскажите о Вашем блоге (</a:t>
            </a:r>
            <a:r>
              <a:rPr lang="en-US" smtClean="0"/>
              <a:t>twitter, ning)</a:t>
            </a:r>
          </a:p>
          <a:p>
            <a:pPr eaLnBrk="1" hangingPunct="1"/>
            <a:r>
              <a:rPr lang="ru-RU" smtClean="0"/>
              <a:t>Создайте свою сеть связей </a:t>
            </a:r>
            <a:r>
              <a:rPr lang="uk-UA" smtClean="0"/>
              <a:t>(</a:t>
            </a:r>
            <a:r>
              <a:rPr lang="en-US" smtClean="0"/>
              <a:t>twitter, RSS, facebook)</a:t>
            </a:r>
          </a:p>
          <a:p>
            <a:pPr eaLnBrk="1" hangingPunct="1"/>
            <a:r>
              <a:rPr lang="ru-RU" smtClean="0"/>
              <a:t>Изучите особенности Ваших инструментов</a:t>
            </a:r>
          </a:p>
          <a:p>
            <a:pPr eaLnBrk="1" hangingPunct="1"/>
            <a:r>
              <a:rPr lang="ru-RU" smtClean="0"/>
              <a:t>Изменения в среде через </a:t>
            </a:r>
            <a:r>
              <a:rPr lang="en-US" smtClean="0"/>
              <a:t>igoogle  netvibes.com</a:t>
            </a:r>
            <a:endParaRPr lang="ru-RU"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Содержимое 2"/>
          <p:cNvSpPr>
            <a:spLocks noGrp="1"/>
          </p:cNvSpPr>
          <p:nvPr>
            <p:ph idx="1"/>
          </p:nvPr>
        </p:nvSpPr>
        <p:spPr>
          <a:xfrm>
            <a:off x="457200" y="642938"/>
            <a:ext cx="8229600" cy="5483225"/>
          </a:xfrm>
        </p:spPr>
        <p:txBody>
          <a:bodyPr>
            <a:normAutofit/>
          </a:bodyPr>
          <a:lstStyle/>
          <a:p>
            <a:pPr algn="ctr" eaLnBrk="1" hangingPunct="1">
              <a:buFont typeface="Arial" pitchFamily="34" charset="0"/>
              <a:buNone/>
            </a:pPr>
            <a:r>
              <a:rPr lang="uk-UA" sz="4400" dirty="0" err="1" smtClean="0"/>
              <a:t>Спасибо</a:t>
            </a:r>
            <a:r>
              <a:rPr lang="uk-UA" sz="4400" dirty="0" smtClean="0"/>
              <a:t>!</a:t>
            </a:r>
          </a:p>
          <a:p>
            <a:pPr eaLnBrk="1" hangingPunct="1">
              <a:buFont typeface="Arial" pitchFamily="34" charset="0"/>
              <a:buNone/>
            </a:pPr>
            <a:r>
              <a:rPr lang="uk-UA" sz="3600" dirty="0" err="1" smtClean="0"/>
              <a:t>Координаты</a:t>
            </a:r>
            <a:endParaRPr lang="uk-UA" sz="3600" dirty="0" smtClean="0"/>
          </a:p>
          <a:p>
            <a:pPr eaLnBrk="1" hangingPunct="1">
              <a:buFont typeface="Arial" pitchFamily="34" charset="0"/>
              <a:buNone/>
            </a:pPr>
            <a:r>
              <a:rPr lang="en-US" sz="3600" dirty="0" smtClean="0"/>
              <a:t>E-mail </a:t>
            </a:r>
            <a:r>
              <a:rPr lang="en-US" sz="3600" dirty="0" smtClean="0">
                <a:hlinkClick r:id="rId2"/>
              </a:rPr>
              <a:t>kukharenkovn@gmail.com</a:t>
            </a:r>
            <a:endParaRPr lang="en-US" sz="3600" dirty="0" smtClean="0"/>
          </a:p>
          <a:p>
            <a:pPr eaLnBrk="1" hangingPunct="1">
              <a:buFont typeface="Arial" pitchFamily="34" charset="0"/>
              <a:buNone/>
            </a:pPr>
            <a:r>
              <a:rPr lang="en-US" sz="3600" dirty="0" smtClean="0"/>
              <a:t>Mob 8-097-27-47-414</a:t>
            </a:r>
          </a:p>
          <a:p>
            <a:pPr eaLnBrk="1" hangingPunct="1">
              <a:buFont typeface="Arial" pitchFamily="34" charset="0"/>
              <a:buNone/>
            </a:pPr>
            <a:r>
              <a:rPr lang="en-US" sz="3600" dirty="0" smtClean="0">
                <a:hlinkClick r:id="rId3"/>
              </a:rPr>
              <a:t>http://dl.kharkiv.edu</a:t>
            </a:r>
            <a:endParaRPr lang="en-US" sz="3600" dirty="0" smtClean="0"/>
          </a:p>
          <a:p>
            <a:pPr eaLnBrk="1" hangingPunct="1">
              <a:buFont typeface="Arial" pitchFamily="34" charset="0"/>
              <a:buNone/>
            </a:pPr>
            <a:r>
              <a:rPr lang="en-US" sz="3600" dirty="0" smtClean="0">
                <a:hlinkClick r:id="rId4"/>
              </a:rPr>
              <a:t>http://dl.kpi.kharkov.ua</a:t>
            </a:r>
            <a:r>
              <a:rPr lang="en-US" sz="3600" dirty="0" smtClean="0"/>
              <a:t> </a:t>
            </a:r>
            <a:endParaRPr lang="ru-RU" sz="3600" dirty="0" smtClean="0"/>
          </a:p>
          <a:p>
            <a:pPr eaLnBrk="1" hangingPunct="1">
              <a:buFont typeface="Arial" pitchFamily="34" charset="0"/>
              <a:buNone/>
            </a:pPr>
            <a:r>
              <a:rPr lang="en-US" sz="3600" dirty="0" smtClean="0">
                <a:hlinkClick r:id="rId5"/>
              </a:rPr>
              <a:t>http://elaz.wikispaces.com/</a:t>
            </a:r>
            <a:endParaRPr lang="ru-RU" sz="3600" dirty="0" smtClean="0"/>
          </a:p>
          <a:p>
            <a:pPr>
              <a:buNone/>
            </a:pPr>
            <a:r>
              <a:rPr lang="en-US" sz="3600" dirty="0" smtClean="0">
                <a:hlinkClick r:id="rId6"/>
              </a:rPr>
              <a:t>http://el-ukraine.wikispaces.com/</a:t>
            </a:r>
            <a:endParaRPr lang="ru-RU" sz="3600"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GUID" val="58e1bcd5-f638-4456-aaaa-f3c8ce2c01f4"/>
  <p:tag name="ARTICULATE_SLIDE_NAV" val="17"/>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Admin\LOCALS~1\Temp\articulate\presenter\imgtemp\x4axjgB7.files\slide0001_image001.jpg"/>
</p:tagLst>
</file>

<file path=ppt/tags/tag3.xml><?xml version="1.0" encoding="utf-8"?>
<p:tagLst xmlns:a="http://schemas.openxmlformats.org/drawingml/2006/main" xmlns:r="http://schemas.openxmlformats.org/officeDocument/2006/relationships" xmlns:p="http://schemas.openxmlformats.org/presentationml/2006/main">
  <p:tag name="ELAPSEDTIME" val="5"/>
</p:tagLst>
</file>

<file path=ppt/tags/tag4.xml><?xml version="1.0" encoding="utf-8"?>
<p:tagLst xmlns:a="http://schemas.openxmlformats.org/drawingml/2006/main" xmlns:r="http://schemas.openxmlformats.org/officeDocument/2006/relationships" xmlns:p="http://schemas.openxmlformats.org/presentationml/2006/main">
  <p:tag name="ELAPSEDTIME" val="5"/>
</p:tagLst>
</file>

<file path=ppt/tags/tag5.xml><?xml version="1.0" encoding="utf-8"?>
<p:tagLst xmlns:a="http://schemas.openxmlformats.org/drawingml/2006/main" xmlns:r="http://schemas.openxmlformats.org/officeDocument/2006/relationships" xmlns:p="http://schemas.openxmlformats.org/presentationml/2006/main">
  <p:tag name="ELAPSEDTIME" val="5"/>
</p:tagLst>
</file>

<file path=ppt/tags/tag6.xml><?xml version="1.0" encoding="utf-8"?>
<p:tagLst xmlns:a="http://schemas.openxmlformats.org/drawingml/2006/main" xmlns:r="http://schemas.openxmlformats.org/officeDocument/2006/relationships" xmlns:p="http://schemas.openxmlformats.org/presentationml/2006/main">
  <p:tag name="ELAPSEDTIME" val="5"/>
</p:tagLst>
</file>

<file path=ppt/tags/tag7.xml><?xml version="1.0" encoding="utf-8"?>
<p:tagLst xmlns:a="http://schemas.openxmlformats.org/drawingml/2006/main" xmlns:r="http://schemas.openxmlformats.org/officeDocument/2006/relationships" xmlns:p="http://schemas.openxmlformats.org/presentationml/2006/main">
  <p:tag name="ELAPSEDTIME" val="5"/>
</p:tagLst>
</file>

<file path=ppt/tags/tag8.xml><?xml version="1.0" encoding="utf-8"?>
<p:tagLst xmlns:a="http://schemas.openxmlformats.org/drawingml/2006/main" xmlns:r="http://schemas.openxmlformats.org/officeDocument/2006/relationships" xmlns:p="http://schemas.openxmlformats.org/presentationml/2006/main">
  <p:tag name="AUDIO_ID" val="333"/>
  <p:tag name="ELAPSEDTIME" val="86.5"/>
  <p:tag name="ARTICULATE_SLIDE_PAUSE" val="0"/>
  <p:tag name="ARTICULATE_NAV_LEVEL" val="1"/>
  <p:tag name="ARTICULATE_PLAYLIST_ID" val="-1"/>
  <p:tag name="ARTICULATE_LOCK_SLIDE" val="0"/>
  <p:tag name="ANNOTATION_TYPE_1" val="2"/>
  <p:tag name="ANNOTATION_START_1" val="4.7"/>
  <p:tag name="ANNOTATION_END_1" val="4.7"/>
  <p:tag name="ANNOTATION_TOP_1" val="-29.6"/>
  <p:tag name="ANNOTATION_LEFT_1" val="-29.7"/>
  <p:tag name="ANNOTATION_WIDTH_1" val="635.4"/>
  <p:tag name="ANNOTATION_HEIGHT_1" val="491.3"/>
  <p:tag name="ANNOTATION_ANIMATION_1" val="6"/>
  <p:tag name="ANNOTATION_ROTATION_1" val="0"/>
  <p:tag name="ANNOTATION_SUB_TYPE_1" val="11"/>
  <p:tag name="ANNOTATION_LOOP_COUNT_1" val="1"/>
  <p:tag name="ANNOTATION_BOX_RADIUS_1" val="0"/>
  <p:tag name="ANNOTATION_SCALE_1" val="0"/>
  <p:tag name="ANNOTATION_BORDER_ALPHA_1" val="100"/>
  <p:tag name="ANNOTATION_BORDER_COLOR_1" val="192"/>
  <p:tag name="ANNOTATION_FILL_COLOR_1" val="10855845"/>
  <p:tag name="ANNOTATION_FILL_ALPHA_1" val="50"/>
  <p:tag name="ANNOTATION_BORDER_WIDTH_1" val="2"/>
  <p:tag name="ANNOTATION_TYPE_2" val="2"/>
  <p:tag name="ANNOTATION_START_2" val="4.7"/>
  <p:tag name="ANNOTATION_END_2" val="32.3"/>
  <p:tag name="ANNOTATION_TOP_2" val="67.6"/>
  <p:tag name="ANNOTATION_LEFT_2" val="41.0"/>
  <p:tag name="ANNOTATION_WIDTH_2" val="208.6"/>
  <p:tag name="ANNOTATION_HEIGHT_2" val="244.7"/>
  <p:tag name="ANNOTATION_ANIMATION_2" val="6"/>
  <p:tag name="ANNOTATION_ROTATION_2" val="0"/>
  <p:tag name="ANNOTATION_SUB_TYPE_2" val="11"/>
  <p:tag name="ANNOTATION_LOOP_COUNT_2" val="1"/>
  <p:tag name="ANNOTATION_BOX_RADIUS_2" val="5"/>
  <p:tag name="ANNOTATION_SCALE_2" val="0"/>
  <p:tag name="ANNOTATION_BORDER_ALPHA_2" val="100"/>
  <p:tag name="ANNOTATION_BORDER_COLOR_2" val="192"/>
  <p:tag name="ANNOTATION_FILL_COLOR_2" val="10855845"/>
  <p:tag name="ANNOTATION_FILL_ALPHA_2" val="50"/>
  <p:tag name="ANNOTATION_BORDER_WIDTH_2" val="2"/>
  <p:tag name="ANNOTATION_TYPE_3" val="2"/>
  <p:tag name="ANNOTATION_START_3" val="32.3"/>
  <p:tag name="ANNOTATION_END_3" val="67.5"/>
  <p:tag name="ANNOTATION_TOP_3" val="-29.6"/>
  <p:tag name="ANNOTATION_LEFT_3" val="-29.7"/>
  <p:tag name="ANNOTATION_WIDTH_3" val="635.4"/>
  <p:tag name="ANNOTATION_HEIGHT_3" val="491.3"/>
  <p:tag name="ANNOTATION_ANIMATION_3" val="6"/>
  <p:tag name="ANNOTATION_ROTATION_3" val="0"/>
  <p:tag name="ANNOTATION_SUB_TYPE_3" val="11"/>
  <p:tag name="ANNOTATION_LOOP_COUNT_3" val="1"/>
  <p:tag name="ANNOTATION_BOX_RADIUS_3" val="0"/>
  <p:tag name="ANNOTATION_SCALE_3" val="0"/>
  <p:tag name="ANNOTATION_BORDER_ALPHA_3" val="100"/>
  <p:tag name="ANNOTATION_BORDER_COLOR_3" val="192"/>
  <p:tag name="ANNOTATION_FILL_COLOR_3" val="10855845"/>
  <p:tag name="ANNOTATION_FILL_ALPHA_3" val="50"/>
  <p:tag name="ANNOTATION_BORDER_WIDTH_3" val="2"/>
  <p:tag name="ANNOTATION_TYPE_4" val="2"/>
  <p:tag name="ANNOTATION_START_4" val="67.5"/>
  <p:tag name="ANNOTATION_END_4" val="67.5"/>
  <p:tag name="ANNOTATION_TOP_4" val="-29.6"/>
  <p:tag name="ANNOTATION_LEFT_4" val="-29.7"/>
  <p:tag name="ANNOTATION_WIDTH_4" val="635.4"/>
  <p:tag name="ANNOTATION_HEIGHT_4" val="491.3"/>
  <p:tag name="ANNOTATION_ANIMATION_4" val="6"/>
  <p:tag name="ANNOTATION_ROTATION_4" val="0"/>
  <p:tag name="ANNOTATION_SUB_TYPE_4" val="11"/>
  <p:tag name="ANNOTATION_LOOP_COUNT_4" val="1"/>
  <p:tag name="ANNOTATION_BOX_RADIUS_4" val="0"/>
  <p:tag name="ANNOTATION_SCALE_4" val="0"/>
  <p:tag name="ANNOTATION_BORDER_ALPHA_4" val="100"/>
  <p:tag name="ANNOTATION_BORDER_COLOR_4" val="192"/>
  <p:tag name="ANNOTATION_FILL_COLOR_4" val="10855845"/>
  <p:tag name="ANNOTATION_FILL_ALPHA_4" val="50"/>
  <p:tag name="ANNOTATION_BORDER_WIDTH_4" val="2"/>
  <p:tag name="ANNOTATION_TYPE_5" val="2"/>
  <p:tag name="ANNOTATION_START_5" val="67.5"/>
  <p:tag name="ANNOTATION_TOP_5" val="321.2"/>
  <p:tag name="ANNOTATION_LEFT_5" val="4.2"/>
  <p:tag name="ANNOTATION_WIDTH_5" val="568.9"/>
  <p:tag name="ANNOTATION_HEIGHT_5" val="62.2"/>
  <p:tag name="ANNOTATION_ANIMATION_5" val="6"/>
  <p:tag name="ANNOTATION_ROTATION_5" val="0"/>
  <p:tag name="ANNOTATION_SUB_TYPE_5" val="11"/>
  <p:tag name="ANNOTATION_LOOP_COUNT_5" val="1"/>
  <p:tag name="ANNOTATION_BOX_RADIUS_5" val="5"/>
  <p:tag name="ANNOTATION_SCALE_5" val="0"/>
  <p:tag name="ANNOTATION_BORDER_ALPHA_5" val="100"/>
  <p:tag name="ANNOTATION_BORDER_COLOR_5" val="192"/>
  <p:tag name="ANNOTATION_FILL_COLOR_5" val="10855845"/>
  <p:tag name="ANNOTATION_FILL_ALPHA_5" val="50"/>
  <p:tag name="ANNOTATION_BORDER_WIDTH_5" val="2"/>
  <p:tag name="ANNOTATION_COUNT" val="5"/>
  <p:tag name="ARTICULATE_SLIDE_NAV" val="16"/>
  <p:tag name="ARTICULATE_SLIDE_GUID" val="90943779-63f6-45f8-a385-40f470fbf83a"/>
</p:tagLst>
</file>

<file path=ppt/tags/tag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LECTUR~1\LOCALS~1\Temp\articulate\presenter\imgtemp\S97X0SjR_files\slide0001_image001.png"/>
</p:tagLst>
</file>

<file path=ppt/tags/tag10.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LECTUR~1\LOCALS~1\Temp\articulate\presenter\imgtemp\7gSBXmNB_files\slide0001_image001.png"/>
</p:tagLst>
</file>

<file path=ppt/tags/tag1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1200</Words>
  <Application>Microsoft Office PowerPoint</Application>
  <PresentationFormat>Экран (4:3)</PresentationFormat>
  <Paragraphs>214</Paragraphs>
  <Slides>38</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Проекты ПЛДО в 2012-13 уч.г.</vt:lpstr>
      <vt:lpstr>События </vt:lpstr>
      <vt:lpstr>Открытый дистанционный курс «Проектирование e-learning»</vt:lpstr>
      <vt:lpstr>Основы дистанционного обучения</vt:lpstr>
      <vt:lpstr>Проектирование дистанционного курса</vt:lpstr>
      <vt:lpstr>Практикум тьютора</vt:lpstr>
      <vt:lpstr>Основы дистанционного обучения для студентов (предложение)</vt:lpstr>
      <vt:lpstr>Как курс работает?</vt:lpstr>
      <vt:lpstr>Важные «пространства»</vt:lpstr>
      <vt:lpstr>Рекомендации </vt:lpstr>
      <vt:lpstr>Сертификат </vt:lpstr>
      <vt:lpstr>Слайд 12</vt:lpstr>
      <vt:lpstr>Семинар «Инновации и психолого-педагогические аспекты ДО»</vt:lpstr>
      <vt:lpstr>Школа-семинар «Современные педагогические технологии в образовании»</vt:lpstr>
      <vt:lpstr>E-learning 2.0 </vt:lpstr>
      <vt:lpstr>Использование E-learning 2.0 </vt:lpstr>
      <vt:lpstr>Connectivism</vt:lpstr>
      <vt:lpstr>Коннективизм </vt:lpstr>
      <vt:lpstr>Принципы коннективизма1</vt:lpstr>
      <vt:lpstr>Принципы коннективизма2</vt:lpstr>
      <vt:lpstr>Концепция </vt:lpstr>
      <vt:lpstr>Ключевые компоненты коннективизма (Стивен Даунс) </vt:lpstr>
      <vt:lpstr>Коннективизм </vt:lpstr>
      <vt:lpstr>Слайд 24</vt:lpstr>
      <vt:lpstr>Плюсы МОДК</vt:lpstr>
      <vt:lpstr>Минусы МОДК</vt:lpstr>
      <vt:lpstr>Персональную учебную среду </vt:lpstr>
      <vt:lpstr>ПУС</vt:lpstr>
      <vt:lpstr>ПУС это</vt:lpstr>
      <vt:lpstr>ПУС</vt:lpstr>
      <vt:lpstr>LMS та ПНС</vt:lpstr>
      <vt:lpstr>Слайд 32</vt:lpstr>
      <vt:lpstr>ПУС участника курса</vt:lpstr>
      <vt:lpstr>Персональная среда преподавателя</vt:lpstr>
      <vt:lpstr>Создание ПУС1</vt:lpstr>
      <vt:lpstr>Создание ПУС2</vt:lpstr>
      <vt:lpstr>Создание ПУС3</vt:lpstr>
      <vt:lpstr>Слайд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Проекты ПЛДО в 2012-13 уч.г.</dc:title>
  <dc:creator>kvn</dc:creator>
  <cp:lastModifiedBy>kvn</cp:lastModifiedBy>
  <cp:revision>26</cp:revision>
  <dcterms:created xsi:type="dcterms:W3CDTF">2012-07-15T12:02:53Z</dcterms:created>
  <dcterms:modified xsi:type="dcterms:W3CDTF">2012-07-25T04:44:30Z</dcterms:modified>
</cp:coreProperties>
</file>