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326" r:id="rId3"/>
    <p:sldId id="327" r:id="rId4"/>
    <p:sldId id="328" r:id="rId5"/>
    <p:sldId id="306" r:id="rId6"/>
    <p:sldId id="258" r:id="rId7"/>
    <p:sldId id="325" r:id="rId8"/>
    <p:sldId id="259" r:id="rId9"/>
    <p:sldId id="323" r:id="rId10"/>
    <p:sldId id="260" r:id="rId11"/>
    <p:sldId id="261" r:id="rId12"/>
    <p:sldId id="331" r:id="rId13"/>
    <p:sldId id="285" r:id="rId14"/>
    <p:sldId id="298" r:id="rId15"/>
    <p:sldId id="321" r:id="rId16"/>
    <p:sldId id="264" r:id="rId17"/>
    <p:sldId id="265" r:id="rId18"/>
    <p:sldId id="316" r:id="rId19"/>
    <p:sldId id="315" r:id="rId20"/>
    <p:sldId id="275" r:id="rId21"/>
    <p:sldId id="268" r:id="rId22"/>
    <p:sldId id="269" r:id="rId23"/>
    <p:sldId id="270" r:id="rId24"/>
    <p:sldId id="317" r:id="rId25"/>
    <p:sldId id="309" r:id="rId26"/>
    <p:sldId id="310" r:id="rId27"/>
    <p:sldId id="311" r:id="rId28"/>
    <p:sldId id="312" r:id="rId29"/>
    <p:sldId id="314" r:id="rId30"/>
    <p:sldId id="271" r:id="rId31"/>
    <p:sldId id="324" r:id="rId32"/>
    <p:sldId id="318" r:id="rId33"/>
    <p:sldId id="272" r:id="rId34"/>
    <p:sldId id="273" r:id="rId35"/>
    <p:sldId id="319" r:id="rId36"/>
    <p:sldId id="330" r:id="rId37"/>
    <p:sldId id="274" r:id="rId38"/>
    <p:sldId id="288" r:id="rId39"/>
    <p:sldId id="290" r:id="rId40"/>
    <p:sldId id="302" r:id="rId41"/>
    <p:sldId id="320" r:id="rId42"/>
    <p:sldId id="292" r:id="rId43"/>
  </p:sldIdLst>
  <p:sldSz cx="9144000" cy="6858000" type="screen4x3"/>
  <p:notesSz cx="6858000" cy="9144000"/>
  <p:custDataLst>
    <p:tags r:id="rId4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  <a:srgbClr val="001848"/>
    <a:srgbClr val="006666"/>
    <a:srgbClr val="17375E"/>
    <a:srgbClr val="CCFF99"/>
    <a:srgbClr val="002060"/>
    <a:srgbClr val="FF6600"/>
    <a:srgbClr val="FFFFFF"/>
    <a:srgbClr val="EDF2F9"/>
    <a:srgbClr val="E9F5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2094" y="-5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682357184665577"/>
          <c:y val="8.1226669582969049E-2"/>
          <c:w val="0.75529569631692506"/>
          <c:h val="0.7119407990667836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70C0"/>
            </a:solidFill>
          </c:spPr>
          <c:invertIfNegative val="0"/>
          <c:dLbls>
            <c:dLbl>
              <c:idx val="0"/>
              <c:delete val="1"/>
            </c:dLbl>
            <c:dLbl>
              <c:idx val="1"/>
              <c:delete val="1"/>
            </c:dLbl>
            <c:txPr>
              <a:bodyPr/>
              <a:lstStyle/>
              <a:p>
                <a:pPr>
                  <a:defRPr lang="ru-RU"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Лист1!$B$12:$B$16</c:f>
              <c:numCache>
                <c:formatCode>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0.1</c:v>
                </c:pt>
                <c:pt idx="3">
                  <c:v>0.45</c:v>
                </c:pt>
                <c:pt idx="4">
                  <c:v>0.45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"/>
        <c:axId val="97991168"/>
        <c:axId val="97110272"/>
      </c:barChart>
      <c:catAx>
        <c:axId val="97991168"/>
        <c:scaling>
          <c:orientation val="minMax"/>
        </c:scaling>
        <c:delete val="0"/>
        <c:axPos val="b"/>
        <c:majorTickMark val="in"/>
        <c:minorTickMark val="none"/>
        <c:tickLblPos val="nextTo"/>
        <c:txPr>
          <a:bodyPr/>
          <a:lstStyle/>
          <a:p>
            <a:pPr>
              <a:defRPr lang="ru-RU" sz="1800"/>
            </a:pPr>
            <a:endParaRPr lang="ru-RU"/>
          </a:p>
        </c:txPr>
        <c:crossAx val="97110272"/>
        <c:crosses val="autoZero"/>
        <c:auto val="1"/>
        <c:lblAlgn val="ctr"/>
        <c:lblOffset val="100"/>
        <c:noMultiLvlLbl val="0"/>
      </c:catAx>
      <c:valAx>
        <c:axId val="97110272"/>
        <c:scaling>
          <c:orientation val="minMax"/>
          <c:max val="0.5"/>
          <c:min val="0"/>
        </c:scaling>
        <c:delete val="0"/>
        <c:axPos val="l"/>
        <c:numFmt formatCode="0%" sourceLinked="1"/>
        <c:majorTickMark val="in"/>
        <c:minorTickMark val="none"/>
        <c:tickLblPos val="nextTo"/>
        <c:txPr>
          <a:bodyPr/>
          <a:lstStyle/>
          <a:p>
            <a:pPr>
              <a:defRPr lang="ru-RU" sz="1400"/>
            </a:pPr>
            <a:endParaRPr lang="ru-RU"/>
          </a:p>
        </c:txPr>
        <c:crossAx val="97991168"/>
        <c:crosses val="autoZero"/>
        <c:crossBetween val="between"/>
        <c:majorUnit val="0.1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037207088664287"/>
          <c:y val="0.14198939331522953"/>
          <c:w val="0.76617144314728403"/>
          <c:h val="0.6659537550677049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FFC000"/>
            </a:solidFill>
          </c:spPr>
          <c:invertIfNegative val="0"/>
          <c:dLbls>
            <c:dLbl>
              <c:idx val="0"/>
              <c:delete val="1"/>
            </c:dLbl>
            <c:dLbl>
              <c:idx val="1"/>
              <c:delete val="1"/>
            </c:dLbl>
            <c:txPr>
              <a:bodyPr/>
              <a:lstStyle/>
              <a:p>
                <a:pPr>
                  <a:defRPr lang="ru-RU"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Лист1!$M$7:$M$11</c:f>
              <c:numCache>
                <c:formatCode>@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Лист1!$N$7:$N$11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 formatCode="0%">
                  <c:v>0.05</c:v>
                </c:pt>
                <c:pt idx="3" formatCode="0%">
                  <c:v>0.45</c:v>
                </c:pt>
                <c:pt idx="4" formatCode="0%">
                  <c:v>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"/>
        <c:axId val="97989632"/>
        <c:axId val="97112000"/>
      </c:barChart>
      <c:catAx>
        <c:axId val="97989632"/>
        <c:scaling>
          <c:orientation val="minMax"/>
        </c:scaling>
        <c:delete val="0"/>
        <c:axPos val="b"/>
        <c:numFmt formatCode="@" sourceLinked="1"/>
        <c:majorTickMark val="in"/>
        <c:minorTickMark val="none"/>
        <c:tickLblPos val="nextTo"/>
        <c:txPr>
          <a:bodyPr/>
          <a:lstStyle/>
          <a:p>
            <a:pPr>
              <a:defRPr lang="ru-RU" sz="1800"/>
            </a:pPr>
            <a:endParaRPr lang="ru-RU"/>
          </a:p>
        </c:txPr>
        <c:crossAx val="97112000"/>
        <c:crosses val="autoZero"/>
        <c:auto val="1"/>
        <c:lblAlgn val="ctr"/>
        <c:lblOffset val="100"/>
        <c:noMultiLvlLbl val="0"/>
      </c:catAx>
      <c:valAx>
        <c:axId val="97112000"/>
        <c:scaling>
          <c:orientation val="minMax"/>
          <c:max val="0.5"/>
          <c:min val="0"/>
        </c:scaling>
        <c:delete val="0"/>
        <c:axPos val="l"/>
        <c:numFmt formatCode="0%" sourceLinked="0"/>
        <c:majorTickMark val="in"/>
        <c:minorTickMark val="none"/>
        <c:tickLblPos val="nextTo"/>
        <c:txPr>
          <a:bodyPr/>
          <a:lstStyle/>
          <a:p>
            <a:pPr>
              <a:defRPr lang="ru-RU" sz="1400"/>
            </a:pPr>
            <a:endParaRPr lang="ru-RU"/>
          </a:p>
        </c:txPr>
        <c:crossAx val="97989632"/>
        <c:crosses val="autoZero"/>
        <c:crossBetween val="between"/>
        <c:majorUnit val="0.1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43AD7E-C750-4A59-A123-495E6D18604F}" type="datetimeFigureOut">
              <a:rPr lang="en-US" smtClean="0"/>
              <a:pPr/>
              <a:t>7/30/2015</a:t>
            </a:fld>
            <a:endParaRPr lang="en-GB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974A0F-D095-4FAD-8BC5-629CD0F6559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703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mtClean="0">
                <a:latin typeface="Arial" charset="0"/>
              </a:rPr>
              <a:t>Разработано Положение о ПТМ, составлены Информационные карты на каждого преподавателя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1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3500AC-CEAC-4ED8-A553-53584DF581D1}" type="slidenum">
              <a:rPr lang="ru-RU" altLang="ru-RU" smtClean="0">
                <a:ea typeface="Microsoft YaHei" pitchFamily="34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 altLang="ru-RU" smtClean="0">
              <a:ea typeface="Microsoft YaHei" pitchFamily="34" charset="-122"/>
            </a:endParaRPr>
          </a:p>
        </p:txBody>
      </p:sp>
      <p:sp>
        <p:nvSpPr>
          <p:cNvPr id="3584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5450" cy="450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6A667860-460D-4197-B684-9416D12B977A}" type="slidenum">
              <a:rPr lang="ru-RU" altLang="ru-RU" sz="1200">
                <a:solidFill>
                  <a:srgbClr val="000000"/>
                </a:solidFill>
                <a:latin typeface="Calibri" pitchFamily="34" charset="0"/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9</a:t>
            </a:fld>
            <a:endParaRPr lang="ru-RU" altLang="ru-RU" sz="12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58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67238" cy="34242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1638" cy="4111625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1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DE75F71-623D-4814-8025-BA922068AEA4}" type="slidenum">
              <a:rPr lang="ru-RU" altLang="ru-RU" smtClean="0">
                <a:ea typeface="Microsoft YaHei" pitchFamily="34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 altLang="ru-RU" smtClean="0">
              <a:ea typeface="Microsoft YaHei" pitchFamily="34" charset="-122"/>
            </a:endParaRPr>
          </a:p>
        </p:txBody>
      </p:sp>
      <p:sp>
        <p:nvSpPr>
          <p:cNvPr id="4915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5450" cy="450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7C4703A-1C65-455B-B5F3-394F3B4FE74F}" type="slidenum">
              <a:rPr lang="ru-RU" altLang="ru-RU" sz="1200">
                <a:solidFill>
                  <a:srgbClr val="000000"/>
                </a:solidFill>
                <a:latin typeface="Calibri" pitchFamily="34" charset="0"/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10</a:t>
            </a:fld>
            <a:endParaRPr lang="ru-RU" altLang="ru-RU" sz="12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9156" name="Text Box 2"/>
          <p:cNvSpPr txBox="1">
            <a:spLocks noChangeArrowheads="1"/>
          </p:cNvSpPr>
          <p:nvPr/>
        </p:nvSpPr>
        <p:spPr bwMode="auto">
          <a:xfrm>
            <a:off x="3884613" y="8685213"/>
            <a:ext cx="2967037" cy="4524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E77141EF-20D0-47F0-B7BE-8E18CDA63BCD}" type="slidenum">
              <a:rPr lang="ru-RU" altLang="ru-RU" sz="1200">
                <a:solidFill>
                  <a:srgbClr val="000000"/>
                </a:solidFill>
                <a:latin typeface="Calibri" pitchFamily="34" charset="0"/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10</a:t>
            </a:fld>
            <a:endParaRPr lang="ru-RU" altLang="ru-RU" sz="12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9157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8" name="Rectangle 4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C478C7-89EF-4E7D-9010-3E85CE5B099B}" type="slidenum">
              <a:rPr lang="ru-RU" altLang="ru-RU"/>
              <a:pPr/>
              <a:t>18</a:t>
            </a:fld>
            <a:endParaRPr lang="ru-RU" altLang="ru-RU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ja-JP"/>
              <a:t>Обязательным условием деятельности ФИП является постоянное обновление сайта: все новости, события,  должны быть отражены на страницах сайта</a:t>
            </a:r>
            <a:endParaRPr lang="ru-RU" alt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6D3E56-3C7E-4939-AA98-E5642A310D38}" type="slidenum">
              <a:rPr lang="ru-RU" smtClean="0">
                <a:ea typeface="Microsoft YaHei" pitchFamily="34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ru-RU" smtClean="0">
              <a:ea typeface="Microsoft YaHei" pitchFamily="34" charset="-122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>
                <a:latin typeface="Times New Roman" pitchFamily="18" charset="0"/>
              </a:rPr>
              <a:t>Пример лекции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9023B7-1739-4103-B02D-37AF0B3250C3}" type="slidenum">
              <a:rPr lang="ru-RU" smtClean="0">
                <a:ea typeface="Microsoft YaHei" pitchFamily="34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ru-RU" smtClean="0">
              <a:ea typeface="Microsoft YaHei" pitchFamily="34" charset="-122"/>
            </a:endParaRPr>
          </a:p>
        </p:txBody>
      </p:sp>
      <p:sp>
        <p:nvSpPr>
          <p:cNvPr id="41987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>
              <a:latin typeface="Times New Roman" pitchFamily="18" charset="0"/>
            </a:endParaRPr>
          </a:p>
        </p:txBody>
      </p:sp>
      <p:sp>
        <p:nvSpPr>
          <p:cNvPr id="41989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11225"/>
            <a:fld id="{CDF13625-100F-4337-89E0-0B003E7BDC0D}" type="slidenum">
              <a:rPr lang="ru-RU" altLang="ru-RU" sz="1200">
                <a:latin typeface="Calibri" pitchFamily="34" charset="0"/>
              </a:rPr>
              <a:pPr algn="r" defTabSz="911225"/>
              <a:t>22</a:t>
            </a:fld>
            <a:endParaRPr lang="ru-RU" alt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9A62519-2B0D-4A12-8438-961065845FA7}" type="slidenum">
              <a:rPr lang="ru-RU" smtClean="0">
                <a:ea typeface="Microsoft YaHei" pitchFamily="34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ru-RU" smtClean="0">
              <a:ea typeface="Microsoft YaHei" pitchFamily="34" charset="-122"/>
            </a:endParaRPr>
          </a:p>
        </p:txBody>
      </p:sp>
      <p:sp>
        <p:nvSpPr>
          <p:cNvPr id="4301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91E59F-E997-477E-96B9-F8DF052358E1}" type="slidenum">
              <a:rPr lang="ru-RU" altLang="ru-RU"/>
              <a:pPr/>
              <a:t>25</a:t>
            </a:fld>
            <a:endParaRPr lang="ru-RU" altLang="ru-RU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ИКАО - Международная организация гражданской авиации </a:t>
            </a:r>
            <a:r>
              <a:rPr lang="ru-RU" altLang="ru-RU" i="1"/>
              <a:t>ICAO —</a:t>
            </a:r>
            <a:r>
              <a:rPr lang="ru-RU" altLang="ru-RU"/>
              <a:t> International Civil Aviation Organization 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0F5F78-2EB9-4076-BC2C-3D6AEC379326}" type="slidenum">
              <a:rPr lang="ru-RU" altLang="ru-RU"/>
              <a:pPr/>
              <a:t>26</a:t>
            </a:fld>
            <a:endParaRPr lang="ru-RU" altLang="ru-RU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ИКАО - Международная организация гражданской авиации </a:t>
            </a:r>
            <a:r>
              <a:rPr lang="ru-RU" altLang="ru-RU" i="1"/>
              <a:t>ICAO —</a:t>
            </a:r>
            <a:r>
              <a:rPr lang="ru-RU" altLang="ru-RU"/>
              <a:t> International Civil Aviation Organization   11 документов</a:t>
            </a:r>
          </a:p>
          <a:p>
            <a:r>
              <a:rPr lang="ru-RU" altLang="ru-RU"/>
              <a:t>ВМО – 8 док.</a:t>
            </a:r>
          </a:p>
          <a:p>
            <a:r>
              <a:rPr lang="ru-RU" altLang="ru-RU"/>
              <a:t>Наставления – 3</a:t>
            </a:r>
          </a:p>
          <a:p>
            <a:r>
              <a:rPr lang="ru-RU" altLang="ru-RU"/>
              <a:t>учебные и научные издания -15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40BB11-7D8C-45CA-A4D4-67BDD87DC429}" type="slidenum">
              <a:rPr lang="ru-RU" altLang="ru-RU"/>
              <a:pPr/>
              <a:t>27</a:t>
            </a:fld>
            <a:endParaRPr lang="ru-RU" altLang="ru-RU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ИКАО - Международная организация гражданской авиации </a:t>
            </a:r>
            <a:r>
              <a:rPr lang="ru-RU" altLang="ru-RU" i="1"/>
              <a:t>ICAO —</a:t>
            </a:r>
            <a:r>
              <a:rPr lang="ru-RU" altLang="ru-RU"/>
              <a:t> International Civil Aviation Organization </a:t>
            </a:r>
          </a:p>
          <a:p>
            <a:endParaRPr lang="ru-RU" alt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9"/>
          <p:cNvSpPr txBox="1">
            <a:spLocks noGrp="1" noChangeArrowheads="1"/>
          </p:cNvSpPr>
          <p:nvPr/>
        </p:nvSpPr>
        <p:spPr bwMode="auto"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 defTabSz="449263" eaLnBrk="0" hangingPunct="0">
              <a:spcBef>
                <a:spcPct val="300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49263" eaLnBrk="0" hangingPunct="0">
              <a:spcBef>
                <a:spcPct val="300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49263" eaLnBrk="0" hangingPunct="0">
              <a:spcBef>
                <a:spcPct val="300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49263" eaLnBrk="0" hangingPunct="0">
              <a:spcBef>
                <a:spcPct val="300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49263" eaLnBrk="0" hangingPunct="0">
              <a:spcBef>
                <a:spcPct val="300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2A2A1AF-415B-49AF-97D9-61990C6B59F4}" type="slidenum">
              <a:rPr lang="ru-RU" altLang="ru-RU">
                <a:solidFill>
                  <a:srgbClr val="000000"/>
                </a:solidFill>
                <a:ea typeface="Microsoft YaHei" pitchFamily="34" charset="-122"/>
              </a:rPr>
              <a:pPr algn="r" eaLnBrk="1" hangingPunct="1">
                <a:spcBef>
                  <a:spcPct val="0"/>
                </a:spcBef>
              </a:pPr>
              <a:t>40</a:t>
            </a:fld>
            <a:endParaRPr lang="ru-RU" altLang="ru-RU">
              <a:solidFill>
                <a:srgbClr val="000000"/>
              </a:solidFill>
              <a:ea typeface="Microsoft YaHei" pitchFamily="34" charset="-122"/>
            </a:endParaRPr>
          </a:p>
        </p:txBody>
      </p:sp>
      <p:sp>
        <p:nvSpPr>
          <p:cNvPr id="409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4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787D-1FEA-4301-81CC-E1FE70093D4C}" type="datetimeFigureOut">
              <a:rPr lang="en-US" smtClean="0"/>
              <a:pPr/>
              <a:t>7/30/2015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5C4E7-25DE-41BB-B657-7FABAD55FFD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787D-1FEA-4301-81CC-E1FE70093D4C}" type="datetimeFigureOut">
              <a:rPr lang="en-US" smtClean="0"/>
              <a:pPr/>
              <a:t>7/30/2015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5C4E7-25DE-41BB-B657-7FABAD55FFD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787D-1FEA-4301-81CC-E1FE70093D4C}" type="datetimeFigureOut">
              <a:rPr lang="en-US" smtClean="0"/>
              <a:pPr/>
              <a:t>7/30/2015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5C4E7-25DE-41BB-B657-7FABAD55FFD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787D-1FEA-4301-81CC-E1FE70093D4C}" type="datetimeFigureOut">
              <a:rPr lang="en-US" smtClean="0"/>
              <a:pPr/>
              <a:t>7/30/2015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5C4E7-25DE-41BB-B657-7FABAD55FFD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787D-1FEA-4301-81CC-E1FE70093D4C}" type="datetimeFigureOut">
              <a:rPr lang="en-US" smtClean="0"/>
              <a:pPr/>
              <a:t>7/30/2015</a:t>
            </a:fld>
            <a:endParaRPr lang="en-GB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5C4E7-25DE-41BB-B657-7FABAD55FFD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787D-1FEA-4301-81CC-E1FE70093D4C}" type="datetimeFigureOut">
              <a:rPr lang="en-US" smtClean="0"/>
              <a:pPr/>
              <a:t>7/30/2015</a:t>
            </a:fld>
            <a:endParaRPr lang="en-GB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5C4E7-25DE-41BB-B657-7FABAD55FFD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787D-1FEA-4301-81CC-E1FE70093D4C}" type="datetimeFigureOut">
              <a:rPr lang="en-US" smtClean="0"/>
              <a:pPr/>
              <a:t>7/30/2015</a:t>
            </a:fld>
            <a:endParaRPr lang="en-GB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5C4E7-25DE-41BB-B657-7FABAD55FFD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787D-1FEA-4301-81CC-E1FE70093D4C}" type="datetimeFigureOut">
              <a:rPr lang="en-US" smtClean="0"/>
              <a:pPr/>
              <a:t>7/30/2015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5C4E7-25DE-41BB-B657-7FABAD55FFD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787D-1FEA-4301-81CC-E1FE70093D4C}" type="datetimeFigureOut">
              <a:rPr lang="en-US" smtClean="0"/>
              <a:pPr/>
              <a:t>7/30/2015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5C4E7-25DE-41BB-B657-7FABAD55FFD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787D-1FEA-4301-81CC-E1FE70093D4C}" type="datetimeFigureOut">
              <a:rPr lang="en-US" smtClean="0"/>
              <a:pPr/>
              <a:t>7/30/2015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5C4E7-25DE-41BB-B657-7FABAD55FFD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787D-1FEA-4301-81CC-E1FE70093D4C}" type="datetimeFigureOut">
              <a:rPr lang="en-US" smtClean="0"/>
              <a:pPr/>
              <a:t>7/30/2015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5C4E7-25DE-41BB-B657-7FABAD55FFD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F787D-1FEA-4301-81CC-E1FE70093D4C}" type="datetimeFigureOut">
              <a:rPr lang="en-US" smtClean="0"/>
              <a:pPr/>
              <a:t>7/30/2015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5C4E7-25DE-41BB-B657-7FABAD55FFD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fip.rshu.ru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jpe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5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2" Type="http://schemas.openxmlformats.org/officeDocument/2006/relationships/image" Target="../media/image47.png"/><Relationship Id="rId16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5" Type="http://schemas.openxmlformats.org/officeDocument/2006/relationships/image" Target="../media/image6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Relationship Id="rId14" Type="http://schemas.openxmlformats.org/officeDocument/2006/relationships/image" Target="../media/image5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slide" Target="slide2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slide" Target="slide20.xml"/><Relationship Id="rId4" Type="http://schemas.openxmlformats.org/officeDocument/2006/relationships/image" Target="../media/image7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7" Type="http://schemas.openxmlformats.org/officeDocument/2006/relationships/image" Target="../media/image89.pn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7" Type="http://schemas.openxmlformats.org/officeDocument/2006/relationships/image" Target="../media/image102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jpeg"/><Relationship Id="rId5" Type="http://schemas.openxmlformats.org/officeDocument/2006/relationships/image" Target="../media/image100.jpeg"/><Relationship Id="rId4" Type="http://schemas.openxmlformats.org/officeDocument/2006/relationships/image" Target="../media/image9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2" cstate="print"/>
          <a:srcRect t="2934" b="3194"/>
          <a:stretch>
            <a:fillRect/>
          </a:stretch>
        </p:blipFill>
        <p:spPr bwMode="auto">
          <a:xfrm>
            <a:off x="0" y="0"/>
            <a:ext cx="621507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7715208" y="0"/>
            <a:ext cx="142879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Пятиугольник 10"/>
          <p:cNvSpPr/>
          <p:nvPr/>
        </p:nvSpPr>
        <p:spPr>
          <a:xfrm flipH="1">
            <a:off x="1928794" y="4500570"/>
            <a:ext cx="7215206" cy="2143140"/>
          </a:xfrm>
          <a:prstGeom prst="homePlate">
            <a:avLst>
              <a:gd name="adj" fmla="val 0"/>
            </a:avLst>
          </a:prstGeom>
          <a:gradFill flip="none" rotWithShape="1">
            <a:gsLst>
              <a:gs pos="0">
                <a:srgbClr val="4F81BD"/>
              </a:gs>
              <a:gs pos="50000">
                <a:srgbClr val="56D0E0"/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" name="Группа 15"/>
          <p:cNvGrpSpPr/>
          <p:nvPr/>
        </p:nvGrpSpPr>
        <p:grpSpPr>
          <a:xfrm>
            <a:off x="4071934" y="285728"/>
            <a:ext cx="4663140" cy="4446016"/>
            <a:chOff x="4071934" y="142852"/>
            <a:chExt cx="4663140" cy="4219948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grpSpPr>
        <p:sp>
          <p:nvSpPr>
            <p:cNvPr id="6" name="Шестиугольник 5"/>
            <p:cNvSpPr/>
            <p:nvPr/>
          </p:nvSpPr>
          <p:spPr>
            <a:xfrm>
              <a:off x="6215074" y="2312630"/>
              <a:ext cx="2520000" cy="2050170"/>
            </a:xfrm>
            <a:prstGeom prst="hexagon">
              <a:avLst/>
            </a:prstGeom>
            <a:blipFill>
              <a:blip r:embed="rId4" cstate="print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Шестиугольник 8"/>
            <p:cNvSpPr/>
            <p:nvPr/>
          </p:nvSpPr>
          <p:spPr>
            <a:xfrm>
              <a:off x="4071934" y="1227741"/>
              <a:ext cx="2520000" cy="2050170"/>
            </a:xfrm>
            <a:prstGeom prst="hexagon">
              <a:avLst/>
            </a:prstGeom>
            <a:blipFill>
              <a:blip r:embed="rId5" cstate="print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smtClean="0"/>
            </a:p>
            <a:p>
              <a:pPr algn="ctr"/>
              <a:endParaRPr lang="en-GB" dirty="0"/>
            </a:p>
          </p:txBody>
        </p:sp>
        <p:sp>
          <p:nvSpPr>
            <p:cNvPr id="7" name="Шестиугольник 6"/>
            <p:cNvSpPr/>
            <p:nvPr/>
          </p:nvSpPr>
          <p:spPr>
            <a:xfrm>
              <a:off x="6215074" y="142852"/>
              <a:ext cx="2520000" cy="2050170"/>
            </a:xfrm>
            <a:prstGeom prst="hexagon">
              <a:avLst/>
            </a:prstGeom>
            <a:blipFill>
              <a:blip r:embed="rId6" cstate="print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1" name="Прямоугольник 20"/>
          <p:cNvSpPr/>
          <p:nvPr/>
        </p:nvSpPr>
        <p:spPr>
          <a:xfrm>
            <a:off x="0" y="214290"/>
            <a:ext cx="5429288" cy="929304"/>
          </a:xfrm>
          <a:prstGeom prst="rect">
            <a:avLst/>
          </a:prstGeom>
          <a:gradFill>
            <a:gsLst>
              <a:gs pos="0">
                <a:schemeClr val="bg1">
                  <a:alpha val="95000"/>
                </a:schemeClr>
              </a:gs>
              <a:gs pos="50000">
                <a:schemeClr val="bg1">
                  <a:alpha val="90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3000364" y="4587255"/>
            <a:ext cx="600079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2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r"/>
            <a:r>
              <a:rPr lang="ru-RU" sz="28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Проект  ФИП_ГИДРОМЕТ</a:t>
            </a:r>
          </a:p>
          <a:p>
            <a:pPr algn="r"/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гидрометеорологический </a:t>
            </a:r>
          </a:p>
          <a:p>
            <a:pPr algn="r"/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кластер</a:t>
            </a:r>
            <a:endParaRPr lang="ru-RU" sz="16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GB" dirty="0"/>
          </a:p>
        </p:txBody>
      </p:sp>
      <p:pic>
        <p:nvPicPr>
          <p:cNvPr id="11272" name="Picture 8" descr="C:\Users\ivcuser\Pictures\Логотипы РГГМУ\rshu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357166"/>
            <a:ext cx="828710" cy="690591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1071538" y="357166"/>
            <a:ext cx="58767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Российский государственный гидрометеорологический университет</a:t>
            </a:r>
            <a:endParaRPr lang="en-GB" sz="2000" b="1" dirty="0">
              <a:solidFill>
                <a:schemeClr val="accent5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Picture 4" descr="http://st.gdefon.com/wallpapers_original/wallpapers/523270_more_oblaka_solnce_6000x4952_(www.GdeFon.ru).jpg"/>
          <p:cNvPicPr>
            <a:picLocks noChangeAspect="1" noChangeArrowheads="1"/>
          </p:cNvPicPr>
          <p:nvPr/>
        </p:nvPicPr>
        <p:blipFill>
          <a:blip r:embed="rId2" cstate="print"/>
          <a:srcRect b="9128"/>
          <a:stretch>
            <a:fillRect/>
          </a:stretch>
        </p:blipFill>
        <p:spPr bwMode="auto">
          <a:xfrm>
            <a:off x="1" y="0"/>
            <a:ext cx="9143999" cy="6857999"/>
          </a:xfrm>
          <a:prstGeom prst="rect">
            <a:avLst/>
          </a:prstGeom>
          <a:noFill/>
        </p:spPr>
      </p:pic>
      <p:sp>
        <p:nvSpPr>
          <p:cNvPr id="22" name="Прямоугольник 21"/>
          <p:cNvSpPr/>
          <p:nvPr/>
        </p:nvSpPr>
        <p:spPr>
          <a:xfrm>
            <a:off x="0" y="4643446"/>
            <a:ext cx="9144000" cy="785818"/>
          </a:xfrm>
          <a:prstGeom prst="rect">
            <a:avLst/>
          </a:prstGeom>
          <a:solidFill>
            <a:srgbClr val="001848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285728"/>
            <a:ext cx="9144000" cy="2071678"/>
          </a:xfrm>
          <a:prstGeom prst="rect">
            <a:avLst/>
          </a:prstGeom>
          <a:solidFill>
            <a:srgbClr val="002060">
              <a:alpha val="3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ятиугольник 3"/>
          <p:cNvSpPr/>
          <p:nvPr/>
        </p:nvSpPr>
        <p:spPr>
          <a:xfrm>
            <a:off x="0" y="142852"/>
            <a:ext cx="9144000" cy="809758"/>
          </a:xfrm>
          <a:prstGeom prst="homePlate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4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Описание организации, реализовавшей проект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071670" y="857232"/>
            <a:ext cx="707233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CCFF9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ФГБОУ ВПО «Российский государственный гидрометеорологический университет» (РГГМУ) </a:t>
            </a:r>
            <a:r>
              <a:rPr lang="ru-RU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— старейшее и единственное в России высшее учебное заведение гидрометеорологического профиля.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5720" y="5929330"/>
            <a:ext cx="8572560" cy="796885"/>
          </a:xfrm>
          <a:prstGeom prst="roundRect">
            <a:avLst>
              <a:gd name="adj" fmla="val 20374"/>
            </a:avLst>
          </a:prstGeom>
          <a:solidFill>
            <a:srgbClr val="17375E">
              <a:alpha val="76863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 1930г. подготовлено более </a:t>
            </a:r>
            <a:r>
              <a:rPr lang="ru-RU" sz="20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20 000</a:t>
            </a:r>
            <a:r>
              <a:rPr lang="ru-RU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специалистов, 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из них </a:t>
            </a:r>
            <a:r>
              <a:rPr lang="ru-RU" sz="20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более 3 000 </a:t>
            </a:r>
            <a:r>
              <a:rPr lang="ru-RU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— для зарубежных государств. </a:t>
            </a:r>
          </a:p>
        </p:txBody>
      </p:sp>
      <p:sp>
        <p:nvSpPr>
          <p:cNvPr id="7" name="Пятиугольник 6"/>
          <p:cNvSpPr/>
          <p:nvPr/>
        </p:nvSpPr>
        <p:spPr>
          <a:xfrm>
            <a:off x="214282" y="2643182"/>
            <a:ext cx="8929718" cy="428628"/>
          </a:xfrm>
          <a:prstGeom prst="homePlate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400" b="1" dirty="0" smtClean="0">
                <a:solidFill>
                  <a:srgbClr val="006666"/>
                </a:solidFill>
                <a:latin typeface="Tahoma" pitchFamily="34" charset="0"/>
                <a:cs typeface="Tahoma" pitchFamily="34" charset="0"/>
              </a:rPr>
              <a:t>Факультеты</a:t>
            </a:r>
          </a:p>
        </p:txBody>
      </p:sp>
      <p:pic>
        <p:nvPicPr>
          <p:cNvPr id="10" name="Рисунок 9" descr="1.png"/>
          <p:cNvPicPr>
            <a:picLocks noChangeAspect="1"/>
          </p:cNvPicPr>
          <p:nvPr/>
        </p:nvPicPr>
        <p:blipFill>
          <a:blip r:embed="rId3"/>
          <a:srcRect l="32172" t="33073" r="33854" b="33237"/>
          <a:stretch>
            <a:fillRect/>
          </a:stretch>
        </p:blipFill>
        <p:spPr>
          <a:xfrm>
            <a:off x="3214678" y="3429000"/>
            <a:ext cx="1089103" cy="1080000"/>
          </a:xfrm>
          <a:prstGeom prst="rect">
            <a:avLst/>
          </a:prstGeom>
        </p:spPr>
      </p:pic>
      <p:pic>
        <p:nvPicPr>
          <p:cNvPr id="11" name="Рисунок 10" descr="2.png"/>
          <p:cNvPicPr>
            <a:picLocks noChangeAspect="1"/>
          </p:cNvPicPr>
          <p:nvPr/>
        </p:nvPicPr>
        <p:blipFill>
          <a:blip r:embed="rId4"/>
          <a:srcRect l="32353" t="32353" r="32353" b="32353"/>
          <a:stretch>
            <a:fillRect/>
          </a:stretch>
        </p:blipFill>
        <p:spPr>
          <a:xfrm>
            <a:off x="1714480" y="3357562"/>
            <a:ext cx="1143008" cy="1143008"/>
          </a:xfrm>
          <a:prstGeom prst="rect">
            <a:avLst/>
          </a:prstGeom>
        </p:spPr>
      </p:pic>
      <p:pic>
        <p:nvPicPr>
          <p:cNvPr id="12" name="Рисунок 11" descr="3.png"/>
          <p:cNvPicPr>
            <a:picLocks noChangeAspect="1"/>
          </p:cNvPicPr>
          <p:nvPr/>
        </p:nvPicPr>
        <p:blipFill>
          <a:blip r:embed="rId5"/>
          <a:srcRect l="35917" t="29303" r="23932" b="30546"/>
          <a:stretch>
            <a:fillRect/>
          </a:stretch>
        </p:blipFill>
        <p:spPr>
          <a:xfrm>
            <a:off x="6072198" y="3429000"/>
            <a:ext cx="1080000" cy="1080000"/>
          </a:xfrm>
          <a:prstGeom prst="rect">
            <a:avLst/>
          </a:prstGeom>
        </p:spPr>
      </p:pic>
      <p:pic>
        <p:nvPicPr>
          <p:cNvPr id="13" name="Рисунок 12" descr="4.png"/>
          <p:cNvPicPr>
            <a:picLocks noChangeAspect="1"/>
          </p:cNvPicPr>
          <p:nvPr/>
        </p:nvPicPr>
        <p:blipFill>
          <a:blip r:embed="rId6"/>
          <a:srcRect l="30602" t="30602" r="29710" b="32645"/>
          <a:stretch>
            <a:fillRect/>
          </a:stretch>
        </p:blipFill>
        <p:spPr>
          <a:xfrm>
            <a:off x="7500958" y="3429000"/>
            <a:ext cx="1166246" cy="1080000"/>
          </a:xfrm>
          <a:prstGeom prst="rect">
            <a:avLst/>
          </a:prstGeom>
        </p:spPr>
      </p:pic>
      <p:pic>
        <p:nvPicPr>
          <p:cNvPr id="14" name="Рисунок 13" descr="5.png"/>
          <p:cNvPicPr>
            <a:picLocks noChangeAspect="1"/>
          </p:cNvPicPr>
          <p:nvPr/>
        </p:nvPicPr>
        <p:blipFill>
          <a:blip r:embed="rId7"/>
          <a:srcRect l="32391" t="32391" r="33481" b="33481"/>
          <a:stretch>
            <a:fillRect/>
          </a:stretch>
        </p:blipFill>
        <p:spPr>
          <a:xfrm>
            <a:off x="4643438" y="3429000"/>
            <a:ext cx="1080000" cy="1080000"/>
          </a:xfrm>
          <a:prstGeom prst="rect">
            <a:avLst/>
          </a:prstGeom>
        </p:spPr>
      </p:pic>
      <p:pic>
        <p:nvPicPr>
          <p:cNvPr id="15" name="Рисунок 14" descr="6.png"/>
          <p:cNvPicPr>
            <a:picLocks noChangeAspect="1"/>
          </p:cNvPicPr>
          <p:nvPr/>
        </p:nvPicPr>
        <p:blipFill>
          <a:blip r:embed="rId8"/>
          <a:srcRect l="32391" t="32391" r="33481" b="33481"/>
          <a:stretch>
            <a:fillRect/>
          </a:stretch>
        </p:blipFill>
        <p:spPr>
          <a:xfrm>
            <a:off x="285720" y="3357562"/>
            <a:ext cx="1080000" cy="1080000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214282" y="4786322"/>
            <a:ext cx="13573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Метфак</a:t>
            </a:r>
            <a:endParaRPr lang="ru-RU" sz="20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500166" y="4786322"/>
            <a:ext cx="27860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Океанфак</a:t>
            </a:r>
            <a:endParaRPr lang="ru-RU" sz="20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143240" y="4786322"/>
            <a:ext cx="15716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Гидрофак</a:t>
            </a:r>
            <a:endParaRPr lang="ru-RU" sz="20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143768" y="4714884"/>
            <a:ext cx="20002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Эконом. 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 соц. </a:t>
            </a:r>
            <a:r>
              <a:rPr lang="ru-RU" sz="200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гум</a:t>
            </a:r>
            <a:r>
              <a:rPr lang="ru-RU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ru-RU" sz="200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фак</a:t>
            </a:r>
            <a:endParaRPr lang="ru-RU" sz="20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786314" y="4786322"/>
            <a:ext cx="15716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Экофак</a:t>
            </a:r>
            <a:endParaRPr lang="ru-RU" sz="20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857884" y="4786322"/>
            <a:ext cx="15716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IT</a:t>
            </a:r>
            <a:r>
              <a:rPr lang="ru-RU" sz="200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фак</a:t>
            </a:r>
            <a:endParaRPr lang="ru-RU" sz="20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1208" name="Picture 8" descr="C:\Users\ivc\Desktop\ЗНАЧКИ\рггму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357166"/>
            <a:ext cx="2428860" cy="24288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214290"/>
            <a:ext cx="8358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 smtClean="0">
                <a:solidFill>
                  <a:srgbClr val="006666"/>
                </a:solidFill>
                <a:latin typeface="Tahoma" pitchFamily="34" charset="0"/>
                <a:cs typeface="Tahoma" pitchFamily="34" charset="0"/>
              </a:rPr>
              <a:t>Обоснование необходимости электронного обучения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l="16667" r="2406" b="32014"/>
          <a:stretch>
            <a:fillRect/>
          </a:stretch>
        </p:blipFill>
        <p:spPr bwMode="auto">
          <a:xfrm>
            <a:off x="0" y="1643050"/>
            <a:ext cx="9144000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57158" y="1000108"/>
            <a:ext cx="83582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dirty="0" smtClean="0">
                <a:solidFill>
                  <a:srgbClr val="006666"/>
                </a:solidFill>
                <a:latin typeface="Tahoma" pitchFamily="34" charset="0"/>
                <a:cs typeface="Tahoma" pitchFamily="34" charset="0"/>
              </a:rPr>
              <a:t>География распределения студентов РГГМУ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2"/>
          <a:srcRect t="11790" r="3284" b="26315"/>
          <a:stretch>
            <a:fillRect/>
          </a:stretch>
        </p:blipFill>
        <p:spPr bwMode="auto">
          <a:xfrm>
            <a:off x="0" y="1571612"/>
            <a:ext cx="9144000" cy="499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142976" y="214290"/>
            <a:ext cx="7143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 smtClean="0">
                <a:solidFill>
                  <a:srgbClr val="006666"/>
                </a:solidFill>
                <a:latin typeface="Tahoma" pitchFamily="34" charset="0"/>
                <a:cs typeface="Tahoma" pitchFamily="34" charset="0"/>
              </a:rPr>
              <a:t>Обоснование необходимости электронного обучения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1000108"/>
            <a:ext cx="83582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dirty="0" smtClean="0">
                <a:solidFill>
                  <a:srgbClr val="006666"/>
                </a:solidFill>
                <a:latin typeface="Tahoma" pitchFamily="34" charset="0"/>
                <a:cs typeface="Tahoma" pitchFamily="34" charset="0"/>
              </a:rPr>
              <a:t>География распределения студентов РГГМУ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10"/>
          <p:cNvSpPr>
            <a:spLocks noChangeArrowheads="1"/>
          </p:cNvSpPr>
          <p:nvPr/>
        </p:nvSpPr>
        <p:spPr bwMode="auto">
          <a:xfrm>
            <a:off x="790574" y="1052736"/>
            <a:ext cx="8353425" cy="189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SzPct val="58000"/>
              <a:buFontTx/>
              <a:buBlip>
                <a:blip r:embed="rId2"/>
              </a:buBlip>
            </a:pPr>
            <a:r>
              <a:rPr lang="ru-RU" altLang="ru-RU" sz="2000" b="1" dirty="0" smtClean="0">
                <a:solidFill>
                  <a:srgbClr val="0070C0"/>
                </a:solidFill>
                <a:latin typeface="Tahoma" pitchFamily="34" charset="0"/>
                <a:ea typeface="Arial" charset="0"/>
                <a:cs typeface="Tahoma" pitchFamily="34" charset="0"/>
              </a:rPr>
              <a:t>Непрерывное </a:t>
            </a:r>
            <a:r>
              <a:rPr lang="ru-RU" altLang="ru-RU" sz="2000" b="1" dirty="0">
                <a:solidFill>
                  <a:srgbClr val="0070C0"/>
                </a:solidFill>
                <a:latin typeface="Tahoma" pitchFamily="34" charset="0"/>
                <a:ea typeface="Arial" charset="0"/>
                <a:cs typeface="Tahoma" pitchFamily="34" charset="0"/>
              </a:rPr>
              <a:t>обучение </a:t>
            </a:r>
            <a:r>
              <a:rPr lang="ru-RU" altLang="ru-RU" sz="2000" b="1" dirty="0">
                <a:solidFill>
                  <a:srgbClr val="909090"/>
                </a:solidFill>
                <a:latin typeface="Tahoma" pitchFamily="34" charset="0"/>
                <a:ea typeface="Arial" charset="0"/>
                <a:cs typeface="Tahoma" pitchFamily="34" charset="0"/>
              </a:rPr>
              <a:t>(</a:t>
            </a:r>
            <a:r>
              <a:rPr lang="en-US" altLang="ru-RU" sz="2000" b="1" dirty="0">
                <a:solidFill>
                  <a:srgbClr val="909090"/>
                </a:solidFill>
                <a:latin typeface="Tahoma" pitchFamily="34" charset="0"/>
                <a:ea typeface="Arial" charset="0"/>
                <a:cs typeface="Tahoma" pitchFamily="34" charset="0"/>
              </a:rPr>
              <a:t>lifelong learning)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SzPct val="58000"/>
              <a:buFontTx/>
              <a:buBlip>
                <a:blip r:embed="rId2"/>
              </a:buBlip>
            </a:pPr>
            <a:r>
              <a:rPr lang="ru-RU" altLang="ru-RU" sz="2000" b="1" dirty="0">
                <a:solidFill>
                  <a:srgbClr val="0070C0"/>
                </a:solidFill>
                <a:latin typeface="Tahoma" pitchFamily="34" charset="0"/>
                <a:ea typeface="Arial" charset="0"/>
                <a:cs typeface="Tahoma" pitchFamily="34" charset="0"/>
              </a:rPr>
              <a:t>Открытые ресурсы </a:t>
            </a:r>
            <a:r>
              <a:rPr lang="ru-RU" altLang="ru-RU" sz="2000" b="1" dirty="0">
                <a:solidFill>
                  <a:srgbClr val="909090"/>
                </a:solidFill>
                <a:latin typeface="Tahoma" pitchFamily="34" charset="0"/>
                <a:ea typeface="Arial" charset="0"/>
                <a:cs typeface="Tahoma" pitchFamily="34" charset="0"/>
              </a:rPr>
              <a:t>(</a:t>
            </a:r>
            <a:r>
              <a:rPr lang="en-US" altLang="ru-RU" sz="2000" b="1" dirty="0">
                <a:solidFill>
                  <a:srgbClr val="909090"/>
                </a:solidFill>
                <a:latin typeface="Tahoma" pitchFamily="34" charset="0"/>
                <a:ea typeface="Arial" charset="0"/>
                <a:cs typeface="Tahoma" pitchFamily="34" charset="0"/>
              </a:rPr>
              <a:t>open resources)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SzPct val="58000"/>
              <a:buFontTx/>
              <a:buBlip>
                <a:blip r:embed="rId2"/>
              </a:buBlip>
            </a:pPr>
            <a:r>
              <a:rPr lang="ru-RU" altLang="ru-RU" sz="2000" b="1" dirty="0">
                <a:solidFill>
                  <a:srgbClr val="0070C0"/>
                </a:solidFill>
                <a:latin typeface="Tahoma" pitchFamily="34" charset="0"/>
                <a:ea typeface="Arial" charset="0"/>
                <a:cs typeface="Tahoma" pitchFamily="34" charset="0"/>
              </a:rPr>
              <a:t>Смешанное обучение </a:t>
            </a:r>
            <a:r>
              <a:rPr lang="ru-RU" altLang="ru-RU" sz="2000" b="1" dirty="0">
                <a:solidFill>
                  <a:srgbClr val="909090"/>
                </a:solidFill>
                <a:latin typeface="Tahoma" pitchFamily="34" charset="0"/>
                <a:ea typeface="Arial" charset="0"/>
                <a:cs typeface="Tahoma" pitchFamily="34" charset="0"/>
              </a:rPr>
              <a:t>(</a:t>
            </a:r>
            <a:r>
              <a:rPr lang="en-US" altLang="ru-RU" sz="2000" b="1" dirty="0">
                <a:solidFill>
                  <a:srgbClr val="909090"/>
                </a:solidFill>
                <a:latin typeface="Tahoma" pitchFamily="34" charset="0"/>
                <a:ea typeface="Arial" charset="0"/>
                <a:cs typeface="Tahoma" pitchFamily="34" charset="0"/>
              </a:rPr>
              <a:t>blended learning)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SzPct val="58000"/>
              <a:buFontTx/>
              <a:buBlip>
                <a:blip r:embed="rId2"/>
              </a:buBlip>
            </a:pPr>
            <a:r>
              <a:rPr lang="ru-RU" altLang="ru-RU" sz="2000" b="1" dirty="0">
                <a:solidFill>
                  <a:srgbClr val="0070C0"/>
                </a:solidFill>
                <a:latin typeface="Tahoma" pitchFamily="34" charset="0"/>
                <a:ea typeface="Arial" charset="0"/>
                <a:cs typeface="Tahoma" pitchFamily="34" charset="0"/>
              </a:rPr>
              <a:t>Мобильное обучение </a:t>
            </a:r>
            <a:r>
              <a:rPr lang="ru-RU" altLang="ru-RU" sz="2000" b="1" dirty="0">
                <a:solidFill>
                  <a:srgbClr val="909090"/>
                </a:solidFill>
                <a:latin typeface="Tahoma" pitchFamily="34" charset="0"/>
                <a:ea typeface="Arial" charset="0"/>
                <a:cs typeface="Tahoma" pitchFamily="34" charset="0"/>
              </a:rPr>
              <a:t>(</a:t>
            </a:r>
            <a:r>
              <a:rPr lang="en-US" altLang="ru-RU" sz="2000" b="1" dirty="0">
                <a:solidFill>
                  <a:srgbClr val="909090"/>
                </a:solidFill>
                <a:latin typeface="Tahoma" pitchFamily="34" charset="0"/>
                <a:ea typeface="Arial" charset="0"/>
                <a:cs typeface="Tahoma" pitchFamily="34" charset="0"/>
              </a:rPr>
              <a:t>mobile learning)</a:t>
            </a:r>
            <a:endParaRPr lang="ru-RU" altLang="ru-RU" sz="2000" b="1" dirty="0">
              <a:solidFill>
                <a:srgbClr val="909090"/>
              </a:solidFill>
              <a:latin typeface="Tahoma" pitchFamily="34" charset="0"/>
              <a:ea typeface="Arial" charset="0"/>
              <a:cs typeface="Tahoma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SzPct val="58000"/>
              <a:buFontTx/>
              <a:buBlip>
                <a:blip r:embed="rId2"/>
              </a:buBlip>
            </a:pPr>
            <a:r>
              <a:rPr lang="ru-RU" altLang="ru-RU" sz="2000" b="1" dirty="0">
                <a:solidFill>
                  <a:srgbClr val="0070C0"/>
                </a:solidFill>
                <a:latin typeface="Tahoma" pitchFamily="34" charset="0"/>
                <a:ea typeface="Arial" charset="0"/>
                <a:cs typeface="Tahoma" pitchFamily="34" charset="0"/>
              </a:rPr>
              <a:t>Взаимное обучение </a:t>
            </a:r>
            <a:r>
              <a:rPr lang="ru-RU" altLang="ru-RU" sz="2000" b="1" dirty="0">
                <a:solidFill>
                  <a:srgbClr val="909090"/>
                </a:solidFill>
                <a:latin typeface="Tahoma" pitchFamily="34" charset="0"/>
                <a:ea typeface="Arial" charset="0"/>
                <a:cs typeface="Tahoma" pitchFamily="34" charset="0"/>
              </a:rPr>
              <a:t>(</a:t>
            </a:r>
            <a:r>
              <a:rPr lang="en-US" altLang="ru-RU" sz="2000" b="1" dirty="0">
                <a:solidFill>
                  <a:srgbClr val="909090"/>
                </a:solidFill>
                <a:latin typeface="Tahoma" pitchFamily="34" charset="0"/>
                <a:ea typeface="Arial" charset="0"/>
                <a:cs typeface="Tahoma" pitchFamily="34" charset="0"/>
              </a:rPr>
              <a:t>social media</a:t>
            </a:r>
            <a:r>
              <a:rPr lang="ru-RU" altLang="ru-RU" sz="2000" b="1" dirty="0">
                <a:solidFill>
                  <a:srgbClr val="909090"/>
                </a:solidFill>
                <a:latin typeface="Tahoma" pitchFamily="34" charset="0"/>
                <a:ea typeface="Arial" charset="0"/>
                <a:cs typeface="Tahoma" pitchFamily="34" charset="0"/>
              </a:rPr>
              <a:t>)</a:t>
            </a:r>
          </a:p>
        </p:txBody>
      </p:sp>
      <p:sp>
        <p:nvSpPr>
          <p:cNvPr id="29699" name="TextBox 15"/>
          <p:cNvSpPr txBox="1">
            <a:spLocks noChangeArrowheads="1"/>
          </p:cNvSpPr>
          <p:nvPr/>
        </p:nvSpPr>
        <p:spPr bwMode="auto">
          <a:xfrm>
            <a:off x="3779838" y="5589588"/>
            <a:ext cx="2952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solidFill>
                  <a:srgbClr val="595959"/>
                </a:solidFill>
                <a:latin typeface="Tahoma" pitchFamily="34" charset="0"/>
                <a:cs typeface="Tahoma" pitchFamily="34" charset="0"/>
              </a:rPr>
              <a:t>Элвин Тоффлер</a:t>
            </a:r>
          </a:p>
        </p:txBody>
      </p:sp>
      <p:grpSp>
        <p:nvGrpSpPr>
          <p:cNvPr id="29700" name="Группа 12"/>
          <p:cNvGrpSpPr>
            <a:grpSpLocks/>
          </p:cNvGrpSpPr>
          <p:nvPr/>
        </p:nvGrpSpPr>
        <p:grpSpPr bwMode="auto">
          <a:xfrm>
            <a:off x="0" y="3573463"/>
            <a:ext cx="9144000" cy="2852737"/>
            <a:chOff x="0" y="4005263"/>
            <a:chExt cx="9144000" cy="2852737"/>
          </a:xfrm>
        </p:grpSpPr>
        <p:sp>
          <p:nvSpPr>
            <p:cNvPr id="22" name="Прямоугольник 21"/>
            <p:cNvSpPr/>
            <p:nvPr/>
          </p:nvSpPr>
          <p:spPr>
            <a:xfrm rot="5400000" flipH="1">
              <a:off x="3779837" y="225426"/>
              <a:ext cx="1584325" cy="9144000"/>
            </a:xfrm>
            <a:prstGeom prst="rect">
              <a:avLst/>
            </a:prstGeom>
            <a:solidFill>
              <a:srgbClr val="E4E9F8">
                <a:alpha val="6392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72000" tIns="72000" bIns="432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32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9704" name="Прямоугольник 12"/>
            <p:cNvSpPr>
              <a:spLocks noChangeArrowheads="1"/>
            </p:cNvSpPr>
            <p:nvPr/>
          </p:nvSpPr>
          <p:spPr bwMode="auto">
            <a:xfrm>
              <a:off x="900113" y="4292600"/>
              <a:ext cx="5903912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2000" b="1">
                  <a:solidFill>
                    <a:srgbClr val="003550"/>
                  </a:solidFill>
                  <a:latin typeface="Tahoma" pitchFamily="34" charset="0"/>
                  <a:cs typeface="Tahoma" pitchFamily="34" charset="0"/>
                </a:rPr>
                <a:t>Безграмотными в 21 века будут не те, кто не умеет читать и писать, а те, кто не умеет учиться, разучиваться и переучиваться.</a:t>
              </a:r>
            </a:p>
          </p:txBody>
        </p:sp>
        <p:pic>
          <p:nvPicPr>
            <p:cNvPr id="29705" name="Picture 8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03975" y="4005263"/>
              <a:ext cx="2740025" cy="2852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06" name="Picture 13" descr="D:\Презентация на ученый совет\Картинки\кавычки 2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850" y="4005263"/>
              <a:ext cx="682625" cy="542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3" descr="D:\Презентация на ученый совет\Картинки\кавычки 2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3059832" y="5300960"/>
              <a:ext cx="682625" cy="542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9701" name="Rectangle 9"/>
          <p:cNvSpPr>
            <a:spLocks noChangeArrowheads="1"/>
          </p:cNvSpPr>
          <p:nvPr/>
        </p:nvSpPr>
        <p:spPr bwMode="auto">
          <a:xfrm>
            <a:off x="179388" y="189111"/>
            <a:ext cx="8785225" cy="510778"/>
          </a:xfrm>
          <a:prstGeom prst="roundRect">
            <a:avLst>
              <a:gd name="adj" fmla="val 16667"/>
            </a:avLst>
          </a:prstGeom>
          <a:solidFill>
            <a:srgbClr val="FFFFFF">
              <a:alpha val="7215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ru-RU" altLang="ru-RU" sz="2400" b="1" dirty="0">
                <a:solidFill>
                  <a:srgbClr val="0070C0"/>
                </a:solidFill>
                <a:latin typeface="Tahoma" pitchFamily="34" charset="0"/>
                <a:ea typeface="Arial" charset="0"/>
                <a:cs typeface="Tahoma" pitchFamily="34" charset="0"/>
              </a:rPr>
              <a:t>Тенденции </a:t>
            </a:r>
            <a:r>
              <a:rPr lang="ru-RU" altLang="ru-RU" sz="2400" b="1" dirty="0" smtClean="0">
                <a:solidFill>
                  <a:srgbClr val="0070C0"/>
                </a:solidFill>
                <a:latin typeface="Tahoma" pitchFamily="34" charset="0"/>
                <a:ea typeface="Arial" charset="0"/>
                <a:cs typeface="Tahoma" pitchFamily="34" charset="0"/>
              </a:rPr>
              <a:t>обучения</a:t>
            </a:r>
            <a:endParaRPr lang="ru-RU" altLang="ru-RU" sz="2400" b="1" dirty="0">
              <a:solidFill>
                <a:srgbClr val="0070C0"/>
              </a:solidFill>
              <a:latin typeface="Tahoma" pitchFamily="34" charset="0"/>
              <a:ea typeface="Arial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98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2"/>
          <p:cNvPicPr>
            <a:picLocks noChangeAspect="1" noChangeArrowheads="1"/>
          </p:cNvPicPr>
          <p:nvPr/>
        </p:nvPicPr>
        <p:blipFill>
          <a:blip r:embed="rId2" cstate="print"/>
          <a:srcRect r="25128" b="689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>
            <a:hlinkClick r:id="rId3"/>
          </p:cNvPr>
          <p:cNvSpPr/>
          <p:nvPr/>
        </p:nvSpPr>
        <p:spPr>
          <a:xfrm>
            <a:off x="6429388" y="428604"/>
            <a:ext cx="2071702" cy="50006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Перейти</a:t>
            </a:r>
            <a:endParaRPr lang="en-GB" sz="20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4406372" y="1205972"/>
            <a:ext cx="4752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2000" b="1" dirty="0">
                <a:solidFill>
                  <a:schemeClr val="bg1">
                    <a:lumMod val="95000"/>
                  </a:schemeClr>
                </a:solidFill>
              </a:rPr>
              <a:t>Режим доступа http://fip.rshu.ru/ </a:t>
            </a:r>
            <a:endParaRPr lang="ru-RU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ятиугольник 9"/>
          <p:cNvSpPr/>
          <p:nvPr/>
        </p:nvSpPr>
        <p:spPr>
          <a:xfrm flipH="1">
            <a:off x="2643174" y="0"/>
            <a:ext cx="6500826" cy="980728"/>
          </a:xfrm>
          <a:prstGeom prst="homePlate">
            <a:avLst>
              <a:gd name="adj" fmla="val 0"/>
            </a:avLst>
          </a:prstGeom>
          <a:gradFill flip="none" rotWithShape="1">
            <a:gsLst>
              <a:gs pos="0">
                <a:srgbClr val="4F81BD"/>
              </a:gs>
              <a:gs pos="50000">
                <a:srgbClr val="56D0E0"/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67" name="Объект 2"/>
          <p:cNvSpPr>
            <a:spLocks noGrp="1"/>
          </p:cNvSpPr>
          <p:nvPr>
            <p:ph idx="1"/>
          </p:nvPr>
        </p:nvSpPr>
        <p:spPr>
          <a:xfrm>
            <a:off x="179512" y="1916832"/>
            <a:ext cx="8784976" cy="2171874"/>
          </a:xfrm>
          <a:noFill/>
        </p:spPr>
        <p:txBody>
          <a:bodyPr>
            <a:normAutofit lnSpcReduction="10000"/>
          </a:bodyPr>
          <a:lstStyle/>
          <a:p>
            <a:pPr marL="0" indent="0" eaLnBrk="1" hangingPunct="1">
              <a:buFontTx/>
              <a:buNone/>
            </a:pPr>
            <a:r>
              <a:rPr lang="ru-RU" alt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Развитие международной системы дистанционного обучения в РГГМУ при подготовке профессиональных кадров по специальности «прикладная гидрометеорология» на основе научно-методического обеспечения ЭОР для интеграции в учебный процесс.</a:t>
            </a:r>
          </a:p>
        </p:txBody>
      </p:sp>
      <p:sp>
        <p:nvSpPr>
          <p:cNvPr id="11268" name="Прямоугольник 5"/>
          <p:cNvSpPr>
            <a:spLocks noChangeArrowheads="1"/>
          </p:cNvSpPr>
          <p:nvPr/>
        </p:nvSpPr>
        <p:spPr bwMode="auto">
          <a:xfrm>
            <a:off x="251520" y="1268760"/>
            <a:ext cx="278005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800" b="1" dirty="0">
                <a:solidFill>
                  <a:srgbClr val="008080"/>
                </a:solidFill>
                <a:latin typeface="Tahoma" pitchFamily="34" charset="0"/>
                <a:cs typeface="Tahoma" pitchFamily="34" charset="0"/>
              </a:rPr>
              <a:t>Цели проекта</a:t>
            </a:r>
          </a:p>
        </p:txBody>
      </p:sp>
      <p:sp>
        <p:nvSpPr>
          <p:cNvPr id="11269" name="TextBox 9"/>
          <p:cNvSpPr txBox="1">
            <a:spLocks noChangeArrowheads="1"/>
          </p:cNvSpPr>
          <p:nvPr/>
        </p:nvSpPr>
        <p:spPr bwMode="auto">
          <a:xfrm>
            <a:off x="1259632" y="188640"/>
            <a:ext cx="766834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 dirty="0">
                <a:solidFill>
                  <a:srgbClr val="17375E"/>
                </a:solidFill>
                <a:latin typeface="Tahoma" pitchFamily="34" charset="0"/>
                <a:cs typeface="Tahoma" pitchFamily="34" charset="0"/>
              </a:rPr>
              <a:t>Проект  </a:t>
            </a:r>
            <a:r>
              <a:rPr lang="ru-RU" altLang="ru-RU" sz="2400" b="1" dirty="0" smtClean="0">
                <a:solidFill>
                  <a:srgbClr val="17375E"/>
                </a:solidFill>
                <a:latin typeface="Tahoma" pitchFamily="34" charset="0"/>
                <a:cs typeface="Tahoma" pitchFamily="34" charset="0"/>
              </a:rPr>
              <a:t>ФИП_ГИДРОМЕТ-гидрометеорологический кластер</a:t>
            </a:r>
            <a:endParaRPr lang="ru-RU" altLang="ru-RU" sz="2400" b="1" dirty="0">
              <a:solidFill>
                <a:srgbClr val="17375E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1270" name="Picture 2" descr="http://www.rshu.ru/img/fip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1080120" cy="1136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24DFDA-27EA-4FA1-BCE7-CC41EAD6787A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0" y="4365104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8080"/>
                </a:solidFill>
                <a:latin typeface="Tahoma" pitchFamily="34" charset="0"/>
                <a:cs typeface="Tahoma" pitchFamily="34" charset="0"/>
              </a:rPr>
              <a:t>Стратегия</a:t>
            </a:r>
            <a:endParaRPr lang="ru-RU" sz="2800" b="1" dirty="0">
              <a:solidFill>
                <a:srgbClr val="00808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5157192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Управления знаниями </a:t>
            </a:r>
            <a:r>
              <a:rPr lang="en-US" alt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&amp; </a:t>
            </a:r>
            <a:r>
              <a:rPr lang="ru-RU" alt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И</a:t>
            </a:r>
            <a:r>
              <a:rPr lang="ru-RU" alt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нновации</a:t>
            </a:r>
            <a:endParaRPr lang="ru-RU" altLang="ru-RU" sz="2400" b="1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71538" y="4214818"/>
            <a:ext cx="7286676" cy="171451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739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1"/>
          <p:cNvSpPr txBox="1">
            <a:spLocks noChangeArrowheads="1"/>
          </p:cNvSpPr>
          <p:nvPr/>
        </p:nvSpPr>
        <p:spPr bwMode="auto">
          <a:xfrm>
            <a:off x="285720" y="116632"/>
            <a:ext cx="8609033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17375E"/>
                </a:solidFill>
                <a:latin typeface="Tahoma" pitchFamily="34" charset="0"/>
                <a:cs typeface="Tahoma" pitchFamily="34" charset="0"/>
              </a:rPr>
              <a:t>Создание международной дистанционной системы непрерывного профессионального развития по </a:t>
            </a:r>
          </a:p>
          <a:p>
            <a:pPr algn="ctr"/>
            <a:r>
              <a:rPr lang="ru-RU" sz="2400" b="1" dirty="0">
                <a:solidFill>
                  <a:srgbClr val="17375E"/>
                </a:solidFill>
                <a:latin typeface="Tahoma" pitchFamily="34" charset="0"/>
                <a:cs typeface="Tahoma" pitchFamily="34" charset="0"/>
              </a:rPr>
              <a:t>направлению "Прикладная гидрометеорология"</a:t>
            </a:r>
          </a:p>
          <a:p>
            <a:endParaRPr lang="ru-RU" dirty="0"/>
          </a:p>
        </p:txBody>
      </p:sp>
      <p:sp>
        <p:nvSpPr>
          <p:cNvPr id="6" name="AutoShape 8" descr="ПТМ-1"/>
          <p:cNvSpPr>
            <a:spLocks noChangeArrowheads="1"/>
          </p:cNvSpPr>
          <p:nvPr/>
        </p:nvSpPr>
        <p:spPr bwMode="auto">
          <a:xfrm>
            <a:off x="1103114" y="1495471"/>
            <a:ext cx="3357586" cy="2105653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7" name="AutoShape 9" descr="ПТМ"/>
          <p:cNvSpPr>
            <a:spLocks noChangeArrowheads="1"/>
          </p:cNvSpPr>
          <p:nvPr/>
        </p:nvSpPr>
        <p:spPr bwMode="auto">
          <a:xfrm>
            <a:off x="357158" y="3912385"/>
            <a:ext cx="4849498" cy="2710084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8" name="Picture 2" descr="Логотип_ПТМ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80112" y="1500173"/>
            <a:ext cx="3239752" cy="2105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Скругленный прямоугольник 1"/>
          <p:cNvSpPr/>
          <p:nvPr/>
        </p:nvSpPr>
        <p:spPr>
          <a:xfrm>
            <a:off x="5940152" y="4293096"/>
            <a:ext cx="2521416" cy="1800200"/>
          </a:xfrm>
          <a:prstGeom prst="roundRect">
            <a:avLst>
              <a:gd name="adj" fmla="val 11890"/>
            </a:avLst>
          </a:prstGeom>
          <a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199988" y="4460990"/>
            <a:ext cx="8283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8080"/>
                </a:solidFill>
              </a:rPr>
              <a:t>ПТМ</a:t>
            </a:r>
            <a:endParaRPr lang="ru-RU" sz="2000" b="1" dirty="0">
              <a:solidFill>
                <a:srgbClr val="00808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25" y="2019300"/>
            <a:ext cx="2105025" cy="1581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171" name="Text Box 2"/>
          <p:cNvSpPr txBox="1">
            <a:spLocks noChangeArrowheads="1"/>
          </p:cNvSpPr>
          <p:nvPr/>
        </p:nvSpPr>
        <p:spPr bwMode="auto">
          <a:xfrm>
            <a:off x="464972" y="188640"/>
            <a:ext cx="7772400" cy="155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4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Как мотивировать </a:t>
            </a:r>
            <a:br>
              <a:rPr lang="ru-RU" altLang="ru-RU" sz="24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altLang="ru-RU" sz="24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преподавателя вуза провести вебинар</a:t>
            </a:r>
            <a:r>
              <a:rPr lang="ru-RU" altLang="ru-RU" sz="24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?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4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(вебинар как источник вдохновенья)</a:t>
            </a:r>
            <a:r>
              <a:rPr lang="ru-RU" altLang="ru-RU" sz="24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altLang="ru-RU" sz="24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altLang="ru-RU" sz="24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4750" y="5000625"/>
            <a:ext cx="2152650" cy="1438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7174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54138" y="4830763"/>
            <a:ext cx="1428750" cy="925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7175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79838" y="1979613"/>
            <a:ext cx="1857375" cy="1979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7176" name="Picture 7"/>
          <p:cNvPicPr>
            <a:picLocks noChangeAspect="1" noChangeArrowheads="1"/>
          </p:cNvPicPr>
          <p:nvPr/>
        </p:nvPicPr>
        <p:blipFill>
          <a:blip r:embed="rId7" cstate="print"/>
          <a:srcRect l="13658" t="55173" r="52316"/>
          <a:stretch>
            <a:fillRect/>
          </a:stretch>
        </p:blipFill>
        <p:spPr bwMode="auto">
          <a:xfrm>
            <a:off x="6659563" y="4344988"/>
            <a:ext cx="1619250" cy="21351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7177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27313" y="4154488"/>
            <a:ext cx="1108075" cy="450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7178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75163" y="3994150"/>
            <a:ext cx="450850" cy="1108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7179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10225" y="4130675"/>
            <a:ext cx="1108075" cy="450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7180" name="Picture 1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681288" y="2811463"/>
            <a:ext cx="1108075" cy="450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7181" name="Picture 1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691188" y="2730500"/>
            <a:ext cx="1108075" cy="450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212007"/>
            <a:ext cx="1583705" cy="1583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51307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 bwMode="auto">
          <a:xfrm>
            <a:off x="3357563" y="857250"/>
            <a:ext cx="3429000" cy="2357438"/>
          </a:xfrm>
          <a:prstGeom prst="rect">
            <a:avLst/>
          </a:prstGeom>
          <a:solidFill>
            <a:srgbClr val="FFFF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defRPr/>
            </a:pPr>
            <a:endParaRPr lang="en-GB">
              <a:latin typeface="+mn-lt"/>
              <a:ea typeface="Microsoft YaHei" pitchFamily="32" charset="-122"/>
              <a:cs typeface="+mn-cs"/>
            </a:endParaRPr>
          </a:p>
        </p:txBody>
      </p:sp>
      <p:sp>
        <p:nvSpPr>
          <p:cNvPr id="10243" name="Text Box 1"/>
          <p:cNvSpPr txBox="1">
            <a:spLocks noChangeArrowheads="1"/>
          </p:cNvSpPr>
          <p:nvPr/>
        </p:nvSpPr>
        <p:spPr bwMode="auto">
          <a:xfrm>
            <a:off x="285750" y="142875"/>
            <a:ext cx="8388350" cy="606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4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Педагогическая творческая мастерская </a:t>
            </a:r>
          </a:p>
        </p:txBody>
      </p:sp>
      <p:pic>
        <p:nvPicPr>
          <p:cNvPr id="1024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7775" y="844684"/>
            <a:ext cx="2099072" cy="262284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0245" name="Скругленный прямоугольник 4"/>
          <p:cNvSpPr>
            <a:spLocks noChangeArrowheads="1"/>
          </p:cNvSpPr>
          <p:nvPr/>
        </p:nvSpPr>
        <p:spPr bwMode="auto">
          <a:xfrm>
            <a:off x="3571875" y="928688"/>
            <a:ext cx="2928938" cy="571500"/>
          </a:xfrm>
          <a:prstGeom prst="roundRect">
            <a:avLst>
              <a:gd name="adj" fmla="val 0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2400" b="1">
                <a:solidFill>
                  <a:srgbClr val="0070C0"/>
                </a:solidFill>
                <a:latin typeface="Calibri" pitchFamily="34" charset="0"/>
              </a:rPr>
              <a:t>Задачи:</a:t>
            </a:r>
            <a:endParaRPr lang="en-GB" altLang="ru-RU" sz="2400" b="1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3500438" y="1571625"/>
            <a:ext cx="3071812" cy="1201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2400" b="1" dirty="0">
                <a:solidFill>
                  <a:srgbClr val="0070C0"/>
                </a:solidFill>
                <a:latin typeface="+mn-lt"/>
                <a:cs typeface="+mn-cs"/>
              </a:rPr>
              <a:t>П</a:t>
            </a:r>
            <a:r>
              <a:rPr lang="ru-RU" alt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едагогические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2400" b="1" dirty="0">
                <a:solidFill>
                  <a:srgbClr val="0070C0"/>
                </a:solidFill>
                <a:latin typeface="+mn-lt"/>
                <a:cs typeface="+mn-cs"/>
              </a:rPr>
              <a:t>Т</a:t>
            </a:r>
            <a:r>
              <a:rPr lang="ru-RU" alt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ехнологические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2400" b="1" dirty="0">
                <a:solidFill>
                  <a:srgbClr val="0070C0"/>
                </a:solidFill>
                <a:latin typeface="+mn-lt"/>
                <a:cs typeface="+mn-cs"/>
              </a:rPr>
              <a:t>М</a:t>
            </a:r>
            <a:r>
              <a:rPr lang="ru-RU" alt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етодологические</a:t>
            </a:r>
          </a:p>
        </p:txBody>
      </p:sp>
      <p:sp>
        <p:nvSpPr>
          <p:cNvPr id="10247" name="Скругленный прямоугольник 11"/>
          <p:cNvSpPr>
            <a:spLocks noChangeArrowheads="1"/>
          </p:cNvSpPr>
          <p:nvPr/>
        </p:nvSpPr>
        <p:spPr bwMode="auto">
          <a:xfrm>
            <a:off x="500063" y="3714750"/>
            <a:ext cx="8143875" cy="571500"/>
          </a:xfrm>
          <a:prstGeom prst="roundRect">
            <a:avLst>
              <a:gd name="adj" fmla="val 50000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24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Модели обучения</a:t>
            </a:r>
            <a:endParaRPr lang="en-GB" altLang="ru-RU" sz="24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00125" y="6143625"/>
            <a:ext cx="3429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Андрагогическая </a:t>
            </a:r>
            <a:endParaRPr lang="en-GB" altLang="ru-RU" sz="24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29188" y="6143625"/>
            <a:ext cx="3429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Педагогическая </a:t>
            </a:r>
            <a:endParaRPr lang="en-GB" altLang="ru-RU" sz="24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0250" name="Овал 22"/>
          <p:cNvSpPr>
            <a:spLocks noChangeArrowheads="1"/>
          </p:cNvSpPr>
          <p:nvPr/>
        </p:nvSpPr>
        <p:spPr bwMode="auto">
          <a:xfrm>
            <a:off x="4143375" y="5072063"/>
            <a:ext cx="714375" cy="714375"/>
          </a:xfrm>
          <a:prstGeom prst="ellipse">
            <a:avLst/>
          </a:prstGeom>
          <a:solidFill>
            <a:srgbClr val="00B050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2800" b="1">
                <a:solidFill>
                  <a:schemeClr val="bg1"/>
                </a:solidFill>
                <a:latin typeface="Calibri" pitchFamily="34" charset="0"/>
              </a:rPr>
              <a:t>и</a:t>
            </a:r>
            <a:endParaRPr lang="en-GB" altLang="ru-RU" sz="2800" b="1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0251" name="Picture 4" descr="http://thumbs.dreamstime.com/z/professor-lab-glass-clipart-picture-cartoon-character-3677769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347"/>
          <a:stretch>
            <a:fillRect/>
          </a:stretch>
        </p:blipFill>
        <p:spPr bwMode="auto">
          <a:xfrm>
            <a:off x="2214563" y="4500563"/>
            <a:ext cx="1579562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2" name="Picture 2" descr="http://l.thumbs.canstockphoto.com/canstock4326553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38" y="4654550"/>
            <a:ext cx="1466850" cy="156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3" name="Picture 15" descr="http://thumbs.dreamstime.com/z/none-40007682.jpg"/>
          <p:cNvPicPr>
            <a:picLocks noChangeAspect="1" noChangeArrowheads="1"/>
          </p:cNvPicPr>
          <p:nvPr/>
        </p:nvPicPr>
        <p:blipFill>
          <a:blip r:embed="rId6" cstate="print"/>
          <a:srcRect t="12386" b="19089"/>
          <a:stretch>
            <a:fillRect/>
          </a:stretch>
        </p:blipFill>
        <p:spPr bwMode="auto">
          <a:xfrm>
            <a:off x="5429250" y="4481513"/>
            <a:ext cx="2428875" cy="177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>
            <a:grpSpLocks/>
          </p:cNvGrpSpPr>
          <p:nvPr/>
        </p:nvGrpSpPr>
        <p:grpSpPr bwMode="auto">
          <a:xfrm>
            <a:off x="285750" y="642938"/>
            <a:ext cx="3595688" cy="3462337"/>
            <a:chOff x="214282" y="142852"/>
            <a:chExt cx="3595831" cy="3462359"/>
          </a:xfrm>
        </p:grpSpPr>
        <p:grpSp>
          <p:nvGrpSpPr>
            <p:cNvPr id="3" name="Группа 10"/>
            <p:cNvGrpSpPr>
              <a:grpSpLocks/>
            </p:cNvGrpSpPr>
            <p:nvPr/>
          </p:nvGrpSpPr>
          <p:grpSpPr bwMode="auto">
            <a:xfrm>
              <a:off x="214282" y="785794"/>
              <a:ext cx="3595831" cy="2278634"/>
              <a:chOff x="142844" y="4214818"/>
              <a:chExt cx="3595831" cy="2278634"/>
            </a:xfrm>
          </p:grpSpPr>
          <p:pic>
            <p:nvPicPr>
              <p:cNvPr id="11284" name="Picture 4" descr="http://thumbs.dreamstime.com/z/professor-lab-glass-clipart-picture-cartoon-character-36777690.jpg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r="8347"/>
              <a:stretch>
                <a:fillRect/>
              </a:stretch>
            </p:blipFill>
            <p:spPr bwMode="auto">
              <a:xfrm>
                <a:off x="1714480" y="4214818"/>
                <a:ext cx="2024195" cy="22786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85" name="Picture 2" descr="http://l.thumbs.canstockphoto.com/canstock4326553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142844" y="4429132"/>
                <a:ext cx="1880239" cy="20002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4" name="TextBox 2"/>
            <p:cNvSpPr txBox="1">
              <a:spLocks noChangeArrowheads="1"/>
            </p:cNvSpPr>
            <p:nvPr/>
          </p:nvSpPr>
          <p:spPr bwMode="auto">
            <a:xfrm>
              <a:off x="785805" y="3143246"/>
              <a:ext cx="2357532" cy="4619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altLang="ru-RU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+mn-cs"/>
                </a:rPr>
                <a:t>Преподаватели</a:t>
              </a:r>
            </a:p>
          </p:txBody>
        </p:sp>
        <p:sp>
          <p:nvSpPr>
            <p:cNvPr id="11283" name="Овал 16"/>
            <p:cNvSpPr>
              <a:spLocks noChangeArrowheads="1"/>
            </p:cNvSpPr>
            <p:nvPr/>
          </p:nvSpPr>
          <p:spPr bwMode="auto">
            <a:xfrm>
              <a:off x="1428728" y="142852"/>
              <a:ext cx="857250" cy="857300"/>
            </a:xfrm>
            <a:prstGeom prst="ellipse">
              <a:avLst/>
            </a:prstGeom>
            <a:solidFill>
              <a:srgbClr val="FF6600"/>
            </a:solidFill>
            <a:ln w="9525" algn="ctr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altLang="ru-RU" b="1">
                  <a:solidFill>
                    <a:schemeClr val="bg1"/>
                  </a:solidFill>
                  <a:cs typeface="Tahoma" pitchFamily="34" charset="0"/>
                </a:rPr>
                <a:t>70+</a:t>
              </a:r>
              <a:endParaRPr lang="en-GB" altLang="ru-RU" b="1">
                <a:solidFill>
                  <a:schemeClr val="bg1"/>
                </a:solidFill>
                <a:cs typeface="Tahoma" pitchFamily="34" charset="0"/>
              </a:endParaRPr>
            </a:p>
          </p:txBody>
        </p:sp>
      </p:grpSp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285750" y="214313"/>
            <a:ext cx="8572500" cy="542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4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Обучаемые</a:t>
            </a:r>
          </a:p>
        </p:txBody>
      </p:sp>
      <p:grpSp>
        <p:nvGrpSpPr>
          <p:cNvPr id="4" name="Группа 20"/>
          <p:cNvGrpSpPr>
            <a:grpSpLocks/>
          </p:cNvGrpSpPr>
          <p:nvPr/>
        </p:nvGrpSpPr>
        <p:grpSpPr bwMode="auto">
          <a:xfrm>
            <a:off x="2869380" y="2400300"/>
            <a:ext cx="3000375" cy="3986897"/>
            <a:chOff x="3143250" y="2428868"/>
            <a:chExt cx="3000375" cy="3986903"/>
          </a:xfrm>
        </p:grpSpPr>
        <p:grpSp>
          <p:nvGrpSpPr>
            <p:cNvPr id="5" name="Группа 18"/>
            <p:cNvGrpSpPr>
              <a:grpSpLocks/>
            </p:cNvGrpSpPr>
            <p:nvPr/>
          </p:nvGrpSpPr>
          <p:grpSpPr bwMode="auto">
            <a:xfrm>
              <a:off x="3143250" y="3286124"/>
              <a:ext cx="3000375" cy="3129647"/>
              <a:chOff x="3143250" y="3286124"/>
              <a:chExt cx="3000375" cy="3129647"/>
            </a:xfrm>
          </p:grpSpPr>
          <p:grpSp>
            <p:nvGrpSpPr>
              <p:cNvPr id="6" name="Группа 11"/>
              <p:cNvGrpSpPr>
                <a:grpSpLocks/>
              </p:cNvGrpSpPr>
              <p:nvPr/>
            </p:nvGrpSpPr>
            <p:grpSpPr bwMode="auto">
              <a:xfrm>
                <a:off x="3214678" y="3286124"/>
                <a:ext cx="2857520" cy="2286016"/>
                <a:chOff x="3571868" y="4214818"/>
                <a:chExt cx="2857520" cy="2286016"/>
              </a:xfrm>
            </p:grpSpPr>
            <p:pic>
              <p:nvPicPr>
                <p:cNvPr id="11279" name="Picture 12" descr="http://static3.depositphotos.com/1002015/191/v/950/depositphotos_1914124-Office-worker-with-text-background.jpg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5357818" y="4214818"/>
                  <a:ext cx="1071570" cy="216216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280" name="Picture 10" descr="http://demo.sc.chinaz.com/Files/pic/icons/5413/0.png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3571868" y="4357694"/>
                  <a:ext cx="2143140" cy="214314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18" name="Прямоугольник 8"/>
              <p:cNvSpPr>
                <a:spLocks noChangeArrowheads="1"/>
              </p:cNvSpPr>
              <p:nvPr/>
            </p:nvSpPr>
            <p:spPr bwMode="auto">
              <a:xfrm>
                <a:off x="3143250" y="5572140"/>
                <a:ext cx="3000375" cy="8436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fontAlgn="auto">
                  <a:lnSpc>
                    <a:spcPts val="188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cs typeface="+mn-cs"/>
                  </a:rPr>
                  <a:t>Авиационный </a:t>
                </a:r>
              </a:p>
              <a:p>
                <a:pPr algn="ctr" fontAlgn="auto">
                  <a:lnSpc>
                    <a:spcPts val="188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cs typeface="+mn-cs"/>
                  </a:rPr>
                  <a:t>метеорологический</a:t>
                </a:r>
              </a:p>
              <a:p>
                <a:pPr algn="ctr" fontAlgn="auto">
                  <a:lnSpc>
                    <a:spcPts val="188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cs typeface="+mn-cs"/>
                  </a:rPr>
                  <a:t>персонал</a:t>
                </a:r>
              </a:p>
            </p:txBody>
          </p:sp>
        </p:grpSp>
        <p:sp>
          <p:nvSpPr>
            <p:cNvPr id="11276" name="Овал 17"/>
            <p:cNvSpPr>
              <a:spLocks noChangeArrowheads="1"/>
            </p:cNvSpPr>
            <p:nvPr/>
          </p:nvSpPr>
          <p:spPr bwMode="auto">
            <a:xfrm>
              <a:off x="4357686" y="2428868"/>
              <a:ext cx="857247" cy="857222"/>
            </a:xfrm>
            <a:prstGeom prst="ellipse">
              <a:avLst/>
            </a:prstGeom>
            <a:solidFill>
              <a:srgbClr val="FF9966"/>
            </a:solidFill>
            <a:ln w="9525" algn="ctr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altLang="ru-RU" b="1">
                  <a:solidFill>
                    <a:schemeClr val="bg1"/>
                  </a:solidFill>
                </a:rPr>
                <a:t>40+</a:t>
              </a:r>
              <a:endParaRPr lang="en-GB" altLang="ru-RU" b="1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Группа 23"/>
          <p:cNvGrpSpPr>
            <a:grpSpLocks/>
          </p:cNvGrpSpPr>
          <p:nvPr/>
        </p:nvGrpSpPr>
        <p:grpSpPr bwMode="auto">
          <a:xfrm>
            <a:off x="6072188" y="1357313"/>
            <a:ext cx="2857500" cy="3743221"/>
            <a:chOff x="6072198" y="1285860"/>
            <a:chExt cx="2857488" cy="3743243"/>
          </a:xfrm>
        </p:grpSpPr>
        <p:grpSp>
          <p:nvGrpSpPr>
            <p:cNvPr id="8" name="Группа 12"/>
            <p:cNvGrpSpPr>
              <a:grpSpLocks/>
            </p:cNvGrpSpPr>
            <p:nvPr/>
          </p:nvGrpSpPr>
          <p:grpSpPr bwMode="auto">
            <a:xfrm>
              <a:off x="6072198" y="2000240"/>
              <a:ext cx="2857488" cy="2501843"/>
              <a:chOff x="6286512" y="4071942"/>
              <a:chExt cx="2857488" cy="2501843"/>
            </a:xfrm>
          </p:grpSpPr>
          <p:pic>
            <p:nvPicPr>
              <p:cNvPr id="11273" name="Picture 7"/>
              <p:cNvPicPr>
                <a:picLocks noChangeAspect="1" noChangeArrowheads="1"/>
              </p:cNvPicPr>
              <p:nvPr/>
            </p:nvPicPr>
            <p:blipFill>
              <a:blip r:embed="rId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6286512" y="4071942"/>
                <a:ext cx="1214446" cy="25018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74" name="Picture 13"/>
              <p:cNvPicPr>
                <a:picLocks noChangeAspect="1" noChangeArrowheads="1"/>
              </p:cNvPicPr>
              <p:nvPr/>
            </p:nvPicPr>
            <p:blipFill>
              <a:blip r:embed="rId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7143768" y="4357694"/>
                <a:ext cx="2000232" cy="21159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1271" name="Овал 18"/>
            <p:cNvSpPr>
              <a:spLocks noChangeArrowheads="1"/>
            </p:cNvSpPr>
            <p:nvPr/>
          </p:nvSpPr>
          <p:spPr bwMode="auto">
            <a:xfrm>
              <a:off x="7000892" y="1285860"/>
              <a:ext cx="857250" cy="857132"/>
            </a:xfrm>
            <a:prstGeom prst="ellipse">
              <a:avLst/>
            </a:prstGeom>
            <a:solidFill>
              <a:srgbClr val="FFC000"/>
            </a:solidFill>
            <a:ln w="9525" algn="ctr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altLang="ru-RU" b="1" dirty="0" smtClean="0">
                  <a:solidFill>
                    <a:schemeClr val="bg1"/>
                  </a:solidFill>
                </a:rPr>
                <a:t>25+</a:t>
              </a:r>
              <a:endParaRPr lang="en-GB" altLang="ru-RU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Прямоугольник 9"/>
            <p:cNvSpPr>
              <a:spLocks noChangeArrowheads="1"/>
            </p:cNvSpPr>
            <p:nvPr/>
          </p:nvSpPr>
          <p:spPr bwMode="auto">
            <a:xfrm>
              <a:off x="6643696" y="4429128"/>
              <a:ext cx="1500181" cy="599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fontAlgn="auto">
                <a:lnSpc>
                  <a:spcPts val="188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altLang="ru-RU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+mn-cs"/>
                </a:rPr>
                <a:t>Студенты </a:t>
              </a:r>
            </a:p>
            <a:p>
              <a:pPr algn="ctr" fontAlgn="auto">
                <a:lnSpc>
                  <a:spcPts val="188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altLang="ru-RU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+mn-cs"/>
                </a:rPr>
                <a:t>ФЗО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142844" y="1785926"/>
            <a:ext cx="8880792" cy="3286148"/>
            <a:chOff x="-61530" y="1357298"/>
            <a:chExt cx="8262737" cy="3286148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2710172" y="1357298"/>
              <a:ext cx="2679568" cy="1000132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ФЗО</a:t>
              </a:r>
              <a:endParaRPr lang="en-GB" sz="20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-61530" y="1357298"/>
              <a:ext cx="2679568" cy="10001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Ректорат</a:t>
              </a:r>
              <a:endParaRPr lang="en-GB" sz="20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5500694" y="1357298"/>
              <a:ext cx="2679568" cy="1000132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ФПК</a:t>
              </a:r>
              <a:endParaRPr lang="en-GB" sz="20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-61530" y="3643314"/>
              <a:ext cx="2679568" cy="1000132"/>
            </a:xfrm>
            <a:prstGeom prst="rect">
              <a:avLst/>
            </a:prstGeom>
            <a:solidFill>
              <a:srgbClr val="0080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Технические специалисты </a:t>
              </a:r>
            </a:p>
            <a:p>
              <a:pPr algn="ctr"/>
              <a:r>
                <a:rPr lang="ru-RU" sz="20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(СЦНИИТ)</a:t>
              </a:r>
              <a:endParaRPr lang="en-GB" sz="20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730055" y="3643314"/>
              <a:ext cx="2679568" cy="100013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Преподаватели</a:t>
              </a:r>
              <a:endParaRPr lang="en-GB" sz="20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5521639" y="3643314"/>
              <a:ext cx="2679568" cy="100013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IT</a:t>
              </a:r>
              <a:r>
                <a:rPr lang="ru-RU" sz="20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- специалисты </a:t>
              </a:r>
            </a:p>
            <a:p>
              <a:pPr algn="ctr"/>
              <a:r>
                <a:rPr lang="ru-RU" sz="20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(ИВЦ)</a:t>
              </a:r>
              <a:endParaRPr lang="en-GB" sz="20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8" name="Text Box 1"/>
          <p:cNvSpPr txBox="1">
            <a:spLocks noChangeArrowheads="1"/>
          </p:cNvSpPr>
          <p:nvPr/>
        </p:nvSpPr>
        <p:spPr bwMode="auto">
          <a:xfrm>
            <a:off x="457200" y="227013"/>
            <a:ext cx="8229600" cy="944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4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Схема взаимодействия участников </a:t>
            </a:r>
            <a:r>
              <a:rPr lang="ru-RU" altLang="ru-RU" sz="24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ПТМ</a:t>
            </a:r>
            <a:endParaRPr lang="ru-RU" altLang="ru-RU" sz="24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71538" y="1285860"/>
            <a:ext cx="7429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Администрация университета </a:t>
            </a:r>
            <a:endParaRPr lang="en-GB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2844" y="3643314"/>
            <a:ext cx="885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Педагогическая творческая мастерская</a:t>
            </a:r>
            <a:endParaRPr lang="en-GB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85786" y="5857892"/>
            <a:ext cx="7715304" cy="5715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66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Студенты</a:t>
            </a:r>
            <a:endParaRPr lang="en-GB" sz="2800" b="1" dirty="0">
              <a:solidFill>
                <a:srgbClr val="FF66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142844" y="2857496"/>
            <a:ext cx="8858312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142844" y="3571876"/>
            <a:ext cx="8858312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Стрелка вниз 17"/>
          <p:cNvSpPr/>
          <p:nvPr/>
        </p:nvSpPr>
        <p:spPr>
          <a:xfrm>
            <a:off x="1571604" y="3000372"/>
            <a:ext cx="285752" cy="35719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Стрелка вниз 18"/>
          <p:cNvSpPr/>
          <p:nvPr/>
        </p:nvSpPr>
        <p:spPr>
          <a:xfrm>
            <a:off x="4429124" y="3000372"/>
            <a:ext cx="285752" cy="35719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Стрелка вниз 19"/>
          <p:cNvSpPr/>
          <p:nvPr/>
        </p:nvSpPr>
        <p:spPr>
          <a:xfrm>
            <a:off x="7500958" y="3000372"/>
            <a:ext cx="285752" cy="35719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Стрелка вниз 20"/>
          <p:cNvSpPr/>
          <p:nvPr/>
        </p:nvSpPr>
        <p:spPr>
          <a:xfrm>
            <a:off x="4429124" y="5214950"/>
            <a:ext cx="285752" cy="35719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142844" y="1285860"/>
            <a:ext cx="8858312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0" y="5143512"/>
            <a:ext cx="8858312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142844" y="5143512"/>
            <a:ext cx="8858312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9" descr="http://www.reshuzadachi.ru/sites/default/files/zadach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5195888"/>
            <a:ext cx="1780835" cy="166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9985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ятиугольник 9"/>
          <p:cNvSpPr/>
          <p:nvPr/>
        </p:nvSpPr>
        <p:spPr>
          <a:xfrm flipH="1">
            <a:off x="4500562" y="2428868"/>
            <a:ext cx="4643438" cy="2071702"/>
          </a:xfrm>
          <a:prstGeom prst="homePlate">
            <a:avLst>
              <a:gd name="adj" fmla="val 24238"/>
            </a:avLst>
          </a:prstGeom>
          <a:solidFill>
            <a:srgbClr val="1F69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МЕТЕО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кластер</a:t>
            </a:r>
            <a:endParaRPr lang="ru-RU" sz="32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214282" y="1214422"/>
            <a:ext cx="4663140" cy="4446016"/>
            <a:chOff x="4071934" y="142852"/>
            <a:chExt cx="4663140" cy="4219948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grpSpPr>
        <p:sp>
          <p:nvSpPr>
            <p:cNvPr id="12" name="Шестиугольник 11"/>
            <p:cNvSpPr/>
            <p:nvPr/>
          </p:nvSpPr>
          <p:spPr>
            <a:xfrm>
              <a:off x="6215074" y="2312630"/>
              <a:ext cx="2520000" cy="2050170"/>
            </a:xfrm>
            <a:prstGeom prst="hexagon">
              <a:avLst/>
            </a:prstGeom>
            <a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Шестиугольник 12"/>
            <p:cNvSpPr/>
            <p:nvPr/>
          </p:nvSpPr>
          <p:spPr>
            <a:xfrm>
              <a:off x="4071934" y="1227741"/>
              <a:ext cx="2520000" cy="2050170"/>
            </a:xfrm>
            <a:prstGeom prst="hexagon">
              <a:avLst/>
            </a:prstGeom>
            <a:blipFill>
              <a:blip r:embed="rId3" cstate="print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smtClean="0"/>
            </a:p>
            <a:p>
              <a:pPr algn="ctr"/>
              <a:endParaRPr lang="en-GB" dirty="0"/>
            </a:p>
          </p:txBody>
        </p:sp>
        <p:sp>
          <p:nvSpPr>
            <p:cNvPr id="14" name="Шестиугольник 13"/>
            <p:cNvSpPr/>
            <p:nvPr/>
          </p:nvSpPr>
          <p:spPr>
            <a:xfrm>
              <a:off x="6215074" y="142852"/>
              <a:ext cx="2520000" cy="2050170"/>
            </a:xfrm>
            <a:prstGeom prst="hexagon">
              <a:avLst/>
            </a:prstGeom>
            <a:blipFill>
              <a:blip r:embed="rId4" cstate="print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/>
          <p:cNvSpPr/>
          <p:nvPr/>
        </p:nvSpPr>
        <p:spPr>
          <a:xfrm>
            <a:off x="0" y="-228600"/>
            <a:ext cx="9144000" cy="6858000"/>
          </a:xfrm>
          <a:prstGeom prst="rect">
            <a:avLst/>
          </a:prstGeom>
          <a:gradFill>
            <a:gsLst>
              <a:gs pos="0">
                <a:srgbClr val="E9F5FD"/>
              </a:gs>
              <a:gs pos="50000">
                <a:schemeClr val="bg1"/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515" name="Picture 11" descr="Cov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352800"/>
            <a:ext cx="3657600" cy="2427288"/>
          </a:xfrm>
          <a:prstGeom prst="rect">
            <a:avLst/>
          </a:prstGeom>
          <a:noFill/>
        </p:spPr>
      </p:pic>
      <p:pic>
        <p:nvPicPr>
          <p:cNvPr id="21512" name="Picture 8" descr="Cov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2071678"/>
            <a:ext cx="4251325" cy="1201737"/>
          </a:xfrm>
          <a:prstGeom prst="rect">
            <a:avLst/>
          </a:prstGeom>
          <a:noFill/>
        </p:spPr>
      </p:pic>
      <p:pic>
        <p:nvPicPr>
          <p:cNvPr id="21510" name="Picture 6" descr="Cov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3200400"/>
            <a:ext cx="3665537" cy="2170113"/>
          </a:xfrm>
          <a:prstGeom prst="rect">
            <a:avLst/>
          </a:prstGeom>
          <a:noFill/>
        </p:spPr>
      </p:pic>
      <p:sp>
        <p:nvSpPr>
          <p:cNvPr id="25" name="Скругленная прямоугольная выноска 24"/>
          <p:cNvSpPr/>
          <p:nvPr/>
        </p:nvSpPr>
        <p:spPr>
          <a:xfrm rot="1705143">
            <a:off x="1954031" y="1007778"/>
            <a:ext cx="1843703" cy="672909"/>
          </a:xfrm>
          <a:prstGeom prst="wedgeRoundRectCallout">
            <a:avLst>
              <a:gd name="adj1" fmla="val 12604"/>
              <a:gd name="adj2" fmla="val -88086"/>
              <a:gd name="adj3" fmla="val 16667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Курс: «Динамическая метеорология» </a:t>
            </a:r>
            <a:endParaRPr lang="en-GB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Скругленная прямоугольная выноска 30"/>
          <p:cNvSpPr/>
          <p:nvPr/>
        </p:nvSpPr>
        <p:spPr>
          <a:xfrm rot="21322598">
            <a:off x="6506001" y="2829977"/>
            <a:ext cx="2185742" cy="807804"/>
          </a:xfrm>
          <a:prstGeom prst="wedgeRoundRectCallout">
            <a:avLst>
              <a:gd name="adj1" fmla="val 33121"/>
              <a:gd name="adj2" fmla="val 93398"/>
              <a:gd name="adj3" fmla="val 16667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Курс: </a:t>
            </a:r>
          </a:p>
          <a:p>
            <a:pPr algn="ctr"/>
            <a:r>
              <a:rPr lang="ru-RU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«Агрометеорология» </a:t>
            </a:r>
            <a:endParaRPr lang="en-GB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Скругленная прямоугольная выноска 29"/>
          <p:cNvSpPr/>
          <p:nvPr/>
        </p:nvSpPr>
        <p:spPr>
          <a:xfrm rot="2026125">
            <a:off x="5717244" y="4732612"/>
            <a:ext cx="2057587" cy="358426"/>
          </a:xfrm>
          <a:prstGeom prst="wedgeRoundRectCallout">
            <a:avLst>
              <a:gd name="adj1" fmla="val -4354"/>
              <a:gd name="adj2" fmla="val 108310"/>
              <a:gd name="adj3" fmla="val 16667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Курс: «Геофизика» </a:t>
            </a:r>
            <a:endParaRPr lang="en-GB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Скругленная прямоугольная выноска 23"/>
          <p:cNvSpPr/>
          <p:nvPr/>
        </p:nvSpPr>
        <p:spPr>
          <a:xfrm rot="1016432">
            <a:off x="391774" y="2978598"/>
            <a:ext cx="2647053" cy="425379"/>
          </a:xfrm>
          <a:prstGeom prst="wedgeRoundRectCallout">
            <a:avLst>
              <a:gd name="adj1" fmla="val -11157"/>
              <a:gd name="adj2" fmla="val -51438"/>
              <a:gd name="adj3" fmla="val 16667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Курс: «Авиационная метеорология» </a:t>
            </a:r>
            <a:endParaRPr lang="en-GB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" name="Скругленная прямоугольная выноска 25"/>
          <p:cNvSpPr/>
          <p:nvPr/>
        </p:nvSpPr>
        <p:spPr>
          <a:xfrm rot="19536415">
            <a:off x="1273651" y="4745166"/>
            <a:ext cx="2581282" cy="807804"/>
          </a:xfrm>
          <a:prstGeom prst="wedgeRoundRectCallout">
            <a:avLst>
              <a:gd name="adj1" fmla="val -50830"/>
              <a:gd name="adj2" fmla="val -76907"/>
              <a:gd name="adj3" fmla="val 16667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Курс: «Методы и средства ГМ измерений» </a:t>
            </a:r>
            <a:endParaRPr lang="en-GB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9" name="Скругленная прямоугольная выноска 28"/>
          <p:cNvSpPr/>
          <p:nvPr/>
        </p:nvSpPr>
        <p:spPr>
          <a:xfrm rot="4518758">
            <a:off x="2828547" y="5190926"/>
            <a:ext cx="3187106" cy="430182"/>
          </a:xfrm>
          <a:prstGeom prst="wedgeRoundRectCallout">
            <a:avLst>
              <a:gd name="adj1" fmla="val -59872"/>
              <a:gd name="adj2" fmla="val 30428"/>
              <a:gd name="adj3" fmla="val 16667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Курс: </a:t>
            </a:r>
          </a:p>
          <a:p>
            <a:pPr algn="ctr"/>
            <a:r>
              <a:rPr lang="ru-RU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«Высшая математика» </a:t>
            </a:r>
            <a:endParaRPr lang="en-GB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1514" name="Picture 10" descr="Cov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699438">
            <a:off x="4966813" y="-106557"/>
            <a:ext cx="2308225" cy="3389313"/>
          </a:xfrm>
          <a:prstGeom prst="rect">
            <a:avLst/>
          </a:prstGeom>
          <a:noFill/>
        </p:spPr>
      </p:pic>
      <p:pic>
        <p:nvPicPr>
          <p:cNvPr id="21513" name="Picture 9" descr="Cove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14480" y="142852"/>
            <a:ext cx="2882900" cy="2901950"/>
          </a:xfrm>
          <a:prstGeom prst="rect">
            <a:avLst/>
          </a:prstGeom>
          <a:noFill/>
        </p:spPr>
      </p:pic>
      <p:pic>
        <p:nvPicPr>
          <p:cNvPr id="21511" name="Picture 7" descr="Cover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29124" y="3132137"/>
            <a:ext cx="1344613" cy="3725863"/>
          </a:xfrm>
          <a:prstGeom prst="rect">
            <a:avLst/>
          </a:prstGeom>
          <a:noFill/>
        </p:spPr>
      </p:pic>
      <p:pic>
        <p:nvPicPr>
          <p:cNvPr id="21509" name="Picture 5" descr="Cover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902200" y="2500306"/>
            <a:ext cx="4241800" cy="842963"/>
          </a:xfrm>
          <a:prstGeom prst="rect">
            <a:avLst/>
          </a:prstGeom>
          <a:noFill/>
        </p:spPr>
      </p:pic>
      <p:pic>
        <p:nvPicPr>
          <p:cNvPr id="21508" name="Picture 4" descr="Cover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143240" y="2121878"/>
            <a:ext cx="2647960" cy="1887898"/>
          </a:xfrm>
          <a:prstGeom prst="rect">
            <a:avLst/>
          </a:prstGeom>
          <a:noFill/>
        </p:spPr>
      </p:pic>
      <p:pic>
        <p:nvPicPr>
          <p:cNvPr id="12" name="Рисунок 11" descr="Без имени-2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562600" y="3657600"/>
            <a:ext cx="685800" cy="685800"/>
          </a:xfrm>
          <a:prstGeom prst="rect">
            <a:avLst/>
          </a:prstGeom>
        </p:spPr>
      </p:pic>
      <p:pic>
        <p:nvPicPr>
          <p:cNvPr id="13" name="Рисунок 12" descr="прогноз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857752" y="1714488"/>
            <a:ext cx="838200" cy="1023641"/>
          </a:xfrm>
          <a:prstGeom prst="rect">
            <a:avLst/>
          </a:prstGeom>
        </p:spPr>
      </p:pic>
      <p:pic>
        <p:nvPicPr>
          <p:cNvPr id="15" name="Рисунок 14" descr="самолет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428860" y="2643182"/>
            <a:ext cx="652218" cy="658314"/>
          </a:xfrm>
          <a:prstGeom prst="rect">
            <a:avLst/>
          </a:prstGeom>
        </p:spPr>
      </p:pic>
      <p:pic>
        <p:nvPicPr>
          <p:cNvPr id="16" name="Рисунок 15" descr="торнадо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357554" y="1643050"/>
            <a:ext cx="764916" cy="695044"/>
          </a:xfrm>
          <a:prstGeom prst="rect">
            <a:avLst/>
          </a:prstGeom>
        </p:spPr>
      </p:pic>
      <p:pic>
        <p:nvPicPr>
          <p:cNvPr id="17" name="Рисунок 16" descr="формула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191000" y="3962400"/>
            <a:ext cx="685800" cy="685800"/>
          </a:xfrm>
          <a:prstGeom prst="rect">
            <a:avLst/>
          </a:prstGeom>
        </p:spPr>
      </p:pic>
      <p:pic>
        <p:nvPicPr>
          <p:cNvPr id="21518" name="Picture 14" descr="C:\Users\ivcuser\Desktop\Картинки для проекта\Значки\Градусник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857488" y="3786190"/>
            <a:ext cx="762000" cy="762000"/>
          </a:xfrm>
          <a:prstGeom prst="rect">
            <a:avLst/>
          </a:prstGeom>
          <a:noFill/>
        </p:spPr>
      </p:pic>
      <p:pic>
        <p:nvPicPr>
          <p:cNvPr id="21519" name="Picture 15" descr="C:\Users\ivcuser\Desktop\Картинки для проекта\Значки\ВД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929322" y="2643182"/>
            <a:ext cx="838200" cy="838200"/>
          </a:xfrm>
          <a:prstGeom prst="rect">
            <a:avLst/>
          </a:prstGeom>
          <a:noFill/>
        </p:spPr>
      </p:pic>
      <p:sp>
        <p:nvSpPr>
          <p:cNvPr id="23" name="TextBox 22"/>
          <p:cNvSpPr txBox="1"/>
          <p:nvPr/>
        </p:nvSpPr>
        <p:spPr>
          <a:xfrm>
            <a:off x="3286116" y="2857916"/>
            <a:ext cx="236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Электронные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лекции</a:t>
            </a:r>
            <a:endParaRPr lang="en-GB" sz="2400" b="1" dirty="0">
              <a:solidFill>
                <a:schemeClr val="bg1"/>
              </a:solidFill>
            </a:endParaRPr>
          </a:p>
        </p:txBody>
      </p:sp>
      <p:sp>
        <p:nvSpPr>
          <p:cNvPr id="32" name="Скругленная прямоугольная выноска 31"/>
          <p:cNvSpPr/>
          <p:nvPr/>
        </p:nvSpPr>
        <p:spPr>
          <a:xfrm rot="18897713">
            <a:off x="5146782" y="1035800"/>
            <a:ext cx="2185742" cy="807804"/>
          </a:xfrm>
          <a:prstGeom prst="wedgeRoundRectCallout">
            <a:avLst>
              <a:gd name="adj1" fmla="val 62080"/>
              <a:gd name="adj2" fmla="val 36273"/>
              <a:gd name="adj3" fmla="val 16667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Курс: </a:t>
            </a:r>
          </a:p>
          <a:p>
            <a:pPr algn="ctr"/>
            <a:r>
              <a:rPr lang="ru-RU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«Синоптическая метеорология» </a:t>
            </a:r>
            <a:endParaRPr lang="en-GB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Конкурс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"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Лучшая книга по инновационной тематике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"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796827"/>
            <a:ext cx="2935054" cy="4148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72816"/>
            <a:ext cx="2880321" cy="4167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567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214282" y="1214422"/>
            <a:ext cx="4663140" cy="4517454"/>
            <a:chOff x="4071934" y="142852"/>
            <a:chExt cx="4663140" cy="4287754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grpSpPr>
        <p:sp>
          <p:nvSpPr>
            <p:cNvPr id="7" name="Шестиугольник 6"/>
            <p:cNvSpPr/>
            <p:nvPr/>
          </p:nvSpPr>
          <p:spPr>
            <a:xfrm>
              <a:off x="6215074" y="2380436"/>
              <a:ext cx="2520000" cy="2050170"/>
            </a:xfrm>
            <a:prstGeom prst="hexagon">
              <a:avLst/>
            </a:prstGeom>
            <a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Шестиугольник 7"/>
            <p:cNvSpPr/>
            <p:nvPr/>
          </p:nvSpPr>
          <p:spPr>
            <a:xfrm>
              <a:off x="4071934" y="1227741"/>
              <a:ext cx="2520000" cy="2050170"/>
            </a:xfrm>
            <a:prstGeom prst="hexagon">
              <a:avLst/>
            </a:prstGeom>
            <a:blipFill>
              <a:blip r:embed="rId3" cstate="print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smtClean="0"/>
            </a:p>
            <a:p>
              <a:pPr algn="ctr"/>
              <a:endParaRPr lang="en-GB" dirty="0"/>
            </a:p>
          </p:txBody>
        </p:sp>
        <p:sp>
          <p:nvSpPr>
            <p:cNvPr id="9" name="Шестиугольник 8"/>
            <p:cNvSpPr/>
            <p:nvPr/>
          </p:nvSpPr>
          <p:spPr>
            <a:xfrm>
              <a:off x="6215074" y="142852"/>
              <a:ext cx="2520000" cy="2050170"/>
            </a:xfrm>
            <a:prstGeom prst="hexagon">
              <a:avLst/>
            </a:prstGeom>
            <a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" name="Пятиугольник 9"/>
          <p:cNvSpPr/>
          <p:nvPr/>
        </p:nvSpPr>
        <p:spPr>
          <a:xfrm flipH="1">
            <a:off x="4500562" y="2428868"/>
            <a:ext cx="4643438" cy="2071702"/>
          </a:xfrm>
          <a:prstGeom prst="homePlate">
            <a:avLst>
              <a:gd name="adj" fmla="val 24238"/>
            </a:avLst>
          </a:prstGeom>
          <a:solidFill>
            <a:srgbClr val="1F69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  <a:defRPr/>
            </a:pPr>
            <a:r>
              <a:rPr lang="ru-RU" altLang="ru-RU" sz="32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ДО </a:t>
            </a:r>
            <a:r>
              <a:rPr lang="ru-RU" altLang="ru-RU" sz="32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АМП</a:t>
            </a:r>
            <a:endParaRPr lang="ru-RU" sz="3200" b="1" dirty="0" smtClean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АВИА_МЕТ</a:t>
            </a:r>
            <a:endParaRPr lang="ru-RU" sz="32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8"/>
          <p:cNvPicPr>
            <a:picLocks noChangeAspect="1" noChangeArrowheads="1"/>
          </p:cNvPicPr>
          <p:nvPr/>
        </p:nvPicPr>
        <p:blipFill>
          <a:blip r:embed="rId2" cstate="print"/>
          <a:srcRect b="69193"/>
          <a:stretch>
            <a:fillRect/>
          </a:stretch>
        </p:blipFill>
        <p:spPr bwMode="auto">
          <a:xfrm>
            <a:off x="0" y="0"/>
            <a:ext cx="9144000" cy="205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0" y="2060848"/>
            <a:ext cx="91440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24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Цель</a:t>
            </a:r>
          </a:p>
          <a:p>
            <a:pPr>
              <a:spcBef>
                <a:spcPct val="0"/>
              </a:spcBef>
            </a:pP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Повышение квалификации авиационного метеорологического персонала в соответствии с базовыми требованиями и международными стандартами компетентности (6.2 ISO 9001: 2008) Всемирной метеорологической организации в системе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Гидрометслужбы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России.</a:t>
            </a:r>
          </a:p>
          <a:p>
            <a:pPr>
              <a:spcBef>
                <a:spcPct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§"/>
            </a:pPr>
            <a:endParaRPr lang="ru-RU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>
              <a:spcBef>
                <a:spcPct val="0"/>
              </a:spcBef>
              <a:buClr>
                <a:schemeClr val="tx2">
                  <a:lumMod val="60000"/>
                  <a:lumOff val="40000"/>
                </a:schemeClr>
              </a:buClr>
            </a:pPr>
            <a:r>
              <a:rPr lang="ru-RU" altLang="ru-RU" sz="24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Основная задача</a:t>
            </a:r>
          </a:p>
          <a:p>
            <a:pPr>
              <a:lnSpc>
                <a:spcPct val="120000"/>
              </a:lnSpc>
              <a:spcBef>
                <a:spcPct val="0"/>
              </a:spcBef>
              <a:buClr>
                <a:schemeClr val="tx2">
                  <a:lumMod val="60000"/>
                  <a:lumOff val="40000"/>
                </a:schemeClr>
              </a:buClr>
            </a:pP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Создание единого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веб-ресурса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для реализации дистанционного обучения авиационных синоптиков на всем протяжении их активной профессиональной деятельности в целях формирования компетентностей высшего уровня для повышения качества метеорологического обслуживания в целях обеспечения безопасности полетов.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5" name="Picture 7" descr="Главная-1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18"/>
          <a:stretch/>
        </p:blipFill>
        <p:spPr bwMode="auto">
          <a:xfrm>
            <a:off x="0" y="-9939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358775" y="2205038"/>
            <a:ext cx="755650" cy="323850"/>
          </a:xfrm>
          <a:prstGeom prst="rect">
            <a:avLst/>
          </a:prstGeom>
          <a:noFill/>
          <a:ln w="31750">
            <a:solidFill>
              <a:srgbClr val="99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243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425" y="441325"/>
            <a:ext cx="6496050" cy="5553075"/>
          </a:xfrm>
          <a:prstGeom prst="rect">
            <a:avLst/>
          </a:prstGeom>
          <a:noFill/>
          <a:ln w="2540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67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Группа 20"/>
          <p:cNvGrpSpPr/>
          <p:nvPr/>
        </p:nvGrpSpPr>
        <p:grpSpPr>
          <a:xfrm>
            <a:off x="179512" y="1196752"/>
            <a:ext cx="2880000" cy="2371504"/>
            <a:chOff x="500034" y="357166"/>
            <a:chExt cx="2880000" cy="2371504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500034" y="928670"/>
              <a:ext cx="2880000" cy="1800000"/>
            </a:xfrm>
            <a:prstGeom prst="rect">
              <a:avLst/>
            </a:prstGeom>
            <a:solidFill>
              <a:srgbClr val="F0F5F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altLang="ru-RU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Непрерывный анализ и мониторинг метеорологической ситуации</a:t>
              </a:r>
              <a:endParaRPr lang="en-GB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6" name="TextBox 5"/>
            <p:cNvSpPr>
              <a:spLocks noChangeArrowheads="1"/>
            </p:cNvSpPr>
            <p:nvPr/>
          </p:nvSpPr>
          <p:spPr bwMode="auto">
            <a:xfrm>
              <a:off x="500034" y="357166"/>
              <a:ext cx="2880000" cy="468000"/>
            </a:xfrm>
            <a:prstGeom prst="homePlate">
              <a:avLst>
                <a:gd name="adj" fmla="val 0"/>
              </a:avLst>
            </a:prstGeom>
            <a:solidFill>
              <a:srgbClr val="4880C4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altLang="ru-RU" sz="20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Компетенция 1</a:t>
              </a: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3143240" y="1214422"/>
            <a:ext cx="2880000" cy="2371504"/>
            <a:chOff x="3500430" y="357166"/>
            <a:chExt cx="2880000" cy="2371504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3500430" y="928670"/>
              <a:ext cx="2880000" cy="1800000"/>
            </a:xfrm>
            <a:prstGeom prst="rect">
              <a:avLst/>
            </a:prstGeom>
            <a:solidFill>
              <a:srgbClr val="F0F5F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Прогнозирование авиационных метеорологических явлений и параметров</a:t>
              </a:r>
              <a:endParaRPr lang="en-GB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7" name="TextBox 5"/>
            <p:cNvSpPr>
              <a:spLocks noChangeArrowheads="1"/>
            </p:cNvSpPr>
            <p:nvPr/>
          </p:nvSpPr>
          <p:spPr bwMode="auto">
            <a:xfrm>
              <a:off x="3500430" y="357166"/>
              <a:ext cx="2880000" cy="468000"/>
            </a:xfrm>
            <a:prstGeom prst="homePlate">
              <a:avLst>
                <a:gd name="adj" fmla="val 0"/>
              </a:avLst>
            </a:prstGeom>
            <a:solidFill>
              <a:srgbClr val="4880C4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altLang="ru-RU" sz="20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Компетенция </a:t>
              </a:r>
              <a:r>
                <a:rPr lang="en-US" altLang="ru-RU" sz="20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</a:t>
              </a:r>
              <a:endParaRPr lang="ru-RU" altLang="ru-RU" sz="20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142844" y="3714752"/>
            <a:ext cx="2880000" cy="2371504"/>
            <a:chOff x="285720" y="3571876"/>
            <a:chExt cx="2880000" cy="2371504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285720" y="4143380"/>
              <a:ext cx="2880000" cy="1800000"/>
            </a:xfrm>
            <a:prstGeom prst="rect">
              <a:avLst/>
            </a:prstGeom>
            <a:solidFill>
              <a:srgbClr val="F0F5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Обеспечение качества метеорологической информации и обслуживания</a:t>
              </a:r>
              <a:endPara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8" name="TextBox 5"/>
            <p:cNvSpPr>
              <a:spLocks noChangeArrowheads="1"/>
            </p:cNvSpPr>
            <p:nvPr/>
          </p:nvSpPr>
          <p:spPr bwMode="auto">
            <a:xfrm>
              <a:off x="285720" y="3571876"/>
              <a:ext cx="2880000" cy="468000"/>
            </a:xfrm>
            <a:prstGeom prst="homePlate">
              <a:avLst>
                <a:gd name="adj" fmla="val 0"/>
              </a:avLst>
            </a:prstGeom>
            <a:solidFill>
              <a:srgbClr val="4880C4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altLang="ru-RU" sz="20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Компетенция 4</a:t>
              </a: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3143240" y="3714752"/>
            <a:ext cx="2880000" cy="2371504"/>
            <a:chOff x="3286116" y="3571876"/>
            <a:chExt cx="2880000" cy="2371504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3286116" y="4143380"/>
              <a:ext cx="2880000" cy="1800000"/>
            </a:xfrm>
            <a:prstGeom prst="rect">
              <a:avLst/>
            </a:prstGeom>
            <a:solidFill>
              <a:srgbClr val="F0F5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Передача метеорологической информации внутренним и внешним пользователям</a:t>
              </a:r>
              <a:endParaRPr lang="en-GB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9" name="TextBox 5"/>
            <p:cNvSpPr>
              <a:spLocks noChangeArrowheads="1"/>
            </p:cNvSpPr>
            <p:nvPr/>
          </p:nvSpPr>
          <p:spPr bwMode="auto">
            <a:xfrm>
              <a:off x="3286116" y="3571876"/>
              <a:ext cx="2880000" cy="468000"/>
            </a:xfrm>
            <a:prstGeom prst="homePlate">
              <a:avLst>
                <a:gd name="adj" fmla="val 0"/>
              </a:avLst>
            </a:prstGeom>
            <a:solidFill>
              <a:srgbClr val="4880C4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altLang="ru-RU" sz="20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Компетенция 5</a:t>
              </a:r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6143636" y="1214422"/>
            <a:ext cx="2880000" cy="2371504"/>
            <a:chOff x="6500826" y="357166"/>
            <a:chExt cx="2880000" cy="2371504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6500826" y="928670"/>
              <a:ext cx="2880000" cy="1800000"/>
            </a:xfrm>
            <a:prstGeom prst="rect">
              <a:avLst/>
            </a:prstGeom>
            <a:solidFill>
              <a:srgbClr val="F0F5F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Предупреждение об опасных явлениях погоды</a:t>
              </a:r>
              <a:endParaRPr lang="en-GB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0" name="TextBox 5"/>
            <p:cNvSpPr>
              <a:spLocks noChangeArrowheads="1"/>
            </p:cNvSpPr>
            <p:nvPr/>
          </p:nvSpPr>
          <p:spPr bwMode="auto">
            <a:xfrm>
              <a:off x="6500826" y="357166"/>
              <a:ext cx="2880000" cy="468000"/>
            </a:xfrm>
            <a:prstGeom prst="homePlate">
              <a:avLst>
                <a:gd name="adj" fmla="val 0"/>
              </a:avLst>
            </a:prstGeom>
            <a:solidFill>
              <a:srgbClr val="4880C4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altLang="ru-RU" sz="20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Компетенция 3</a:t>
              </a:r>
            </a:p>
          </p:txBody>
        </p:sp>
      </p:grpSp>
      <p:sp>
        <p:nvSpPr>
          <p:cNvPr id="26" name="Прямоугольник с двумя скругленными соседними углами 25"/>
          <p:cNvSpPr/>
          <p:nvPr/>
        </p:nvSpPr>
        <p:spPr>
          <a:xfrm>
            <a:off x="2000232" y="357166"/>
            <a:ext cx="5113337" cy="549275"/>
          </a:xfrm>
          <a:prstGeom prst="round2SameRect">
            <a:avLst>
              <a:gd name="adj1" fmla="val 0"/>
              <a:gd name="adj2" fmla="val 26936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24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Модули ДО АМП</a:t>
            </a:r>
            <a:endParaRPr lang="ru-RU" altLang="ru-RU" sz="24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28" name="Группа 27"/>
          <p:cNvGrpSpPr/>
          <p:nvPr/>
        </p:nvGrpSpPr>
        <p:grpSpPr>
          <a:xfrm>
            <a:off x="6156176" y="3573016"/>
            <a:ext cx="2560938" cy="2560938"/>
            <a:chOff x="6156176" y="3573016"/>
            <a:chExt cx="2560938" cy="2560938"/>
          </a:xfrm>
        </p:grpSpPr>
        <p:pic>
          <p:nvPicPr>
            <p:cNvPr id="12290" name="Picture 2" descr="http://s1.iconbird.com/ico/2013/9/433/w512h5121379143260gallery.png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156176" y="3573016"/>
              <a:ext cx="2560938" cy="2560938"/>
            </a:xfrm>
            <a:prstGeom prst="rect">
              <a:avLst/>
            </a:prstGeom>
            <a:noFill/>
          </p:spPr>
        </p:pic>
        <p:sp>
          <p:nvSpPr>
            <p:cNvPr id="27" name="TextBox 26"/>
            <p:cNvSpPr txBox="1"/>
            <p:nvPr/>
          </p:nvSpPr>
          <p:spPr>
            <a:xfrm>
              <a:off x="6876256" y="4581128"/>
              <a:ext cx="1152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 smtClean="0">
                  <a:solidFill>
                    <a:srgbClr val="404040"/>
                  </a:solidFill>
                  <a:latin typeface="Tahoma" pitchFamily="34" charset="0"/>
                  <a:ea typeface="宋体" charset="-122"/>
                  <a:cs typeface="Tahoma" pitchFamily="34" charset="0"/>
                </a:rPr>
                <a:t>Пример</a:t>
              </a:r>
              <a:endParaRPr lang="ru-RU" sz="2000" dirty="0">
                <a:solidFill>
                  <a:srgbClr val="404040"/>
                </a:solidFill>
                <a:latin typeface="Tahoma" pitchFamily="34" charset="0"/>
                <a:ea typeface="宋体" charset="-122"/>
                <a:cs typeface="Tahoma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1-3_preze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88"/>
            <a:ext cx="9144000" cy="6856412"/>
          </a:xfrm>
          <a:prstGeom prst="rect">
            <a:avLst/>
          </a:prstGeom>
          <a:noFill/>
          <a:ln w="12700">
            <a:solidFill>
              <a:srgbClr val="003399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0"/>
          <p:cNvGrpSpPr>
            <a:grpSpLocks/>
          </p:cNvGrpSpPr>
          <p:nvPr/>
        </p:nvGrpSpPr>
        <p:grpSpPr bwMode="auto">
          <a:xfrm>
            <a:off x="357188" y="2928938"/>
            <a:ext cx="4000500" cy="3717925"/>
            <a:chOff x="357158" y="2857496"/>
            <a:chExt cx="4000528" cy="3718165"/>
          </a:xfrm>
        </p:grpSpPr>
        <p:sp>
          <p:nvSpPr>
            <p:cNvPr id="21512" name="Прямоугольник 4"/>
            <p:cNvSpPr>
              <a:spLocks noChangeArrowheads="1"/>
            </p:cNvSpPr>
            <p:nvPr/>
          </p:nvSpPr>
          <p:spPr bwMode="auto">
            <a:xfrm>
              <a:off x="357158" y="5929330"/>
              <a:ext cx="400052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altLang="ru-RU" b="1">
                  <a:solidFill>
                    <a:srgbClr val="000000"/>
                  </a:solidFill>
                  <a:latin typeface="Calibri" pitchFamily="34" charset="0"/>
                  <a:cs typeface="Times New Roman" pitchFamily="18" charset="0"/>
                </a:rPr>
                <a:t>Геостационарные (</a:t>
              </a:r>
              <a:r>
                <a:rPr lang="en-US" altLang="ru-RU" b="1">
                  <a:solidFill>
                    <a:srgbClr val="000000"/>
                  </a:solidFill>
                  <a:latin typeface="Calibri" pitchFamily="34" charset="0"/>
                  <a:cs typeface="Times New Roman" pitchFamily="18" charset="0"/>
                </a:rPr>
                <a:t>GEO</a:t>
              </a:r>
              <a:r>
                <a:rPr lang="ru-RU" altLang="ru-RU" b="1">
                  <a:solidFill>
                    <a:srgbClr val="000000"/>
                  </a:solidFill>
                  <a:latin typeface="Calibri" pitchFamily="34" charset="0"/>
                  <a:cs typeface="Times New Roman" pitchFamily="18" charset="0"/>
                </a:rPr>
                <a:t>)</a:t>
              </a:r>
            </a:p>
            <a:p>
              <a:pPr algn="ctr"/>
              <a:r>
                <a:rPr lang="en-US" altLang="ru-RU" b="1">
                  <a:solidFill>
                    <a:srgbClr val="000000"/>
                  </a:solidFill>
                  <a:latin typeface="Calibri" pitchFamily="34" charset="0"/>
                </a:rPr>
                <a:t>H</a:t>
              </a:r>
              <a:r>
                <a:rPr lang="ru-RU" altLang="ru-RU" b="1">
                  <a:solidFill>
                    <a:srgbClr val="000000"/>
                  </a:solidFill>
                  <a:latin typeface="Calibri" pitchFamily="34" charset="0"/>
                </a:rPr>
                <a:t> </a:t>
              </a:r>
              <a:r>
                <a:rPr lang="en-US" altLang="ru-RU" b="1">
                  <a:solidFill>
                    <a:srgbClr val="000000"/>
                  </a:solidFill>
                  <a:latin typeface="Calibri" pitchFamily="34" charset="0"/>
                </a:rPr>
                <a:t>=</a:t>
              </a:r>
              <a:r>
                <a:rPr lang="ru-RU" altLang="ru-RU" b="1">
                  <a:solidFill>
                    <a:srgbClr val="000000"/>
                  </a:solidFill>
                  <a:latin typeface="Calibri" pitchFamily="34" charset="0"/>
                </a:rPr>
                <a:t> </a:t>
              </a:r>
              <a:r>
                <a:rPr lang="en-US" altLang="ru-RU" b="1">
                  <a:solidFill>
                    <a:srgbClr val="000000"/>
                  </a:solidFill>
                  <a:latin typeface="Calibri" pitchFamily="34" charset="0"/>
                </a:rPr>
                <a:t>36 000 </a:t>
              </a:r>
              <a:r>
                <a:rPr lang="ru-RU" altLang="ru-RU" b="1">
                  <a:solidFill>
                    <a:srgbClr val="000000"/>
                  </a:solidFill>
                  <a:latin typeface="Calibri" pitchFamily="34" charset="0"/>
                </a:rPr>
                <a:t>км</a:t>
              </a:r>
              <a:endParaRPr lang="ru-RU" altLang="ru-RU">
                <a:latin typeface="Calibri" pitchFamily="34" charset="0"/>
              </a:endParaRPr>
            </a:p>
          </p:txBody>
        </p:sp>
        <p:pic>
          <p:nvPicPr>
            <p:cNvPr id="21513" name="Picture 5" descr="Рис. 12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7158" y="2857496"/>
              <a:ext cx="4000500" cy="3000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Скругленный прямоугольник 7"/>
          <p:cNvSpPr/>
          <p:nvPr/>
        </p:nvSpPr>
        <p:spPr>
          <a:xfrm>
            <a:off x="0" y="0"/>
            <a:ext cx="9144000" cy="504825"/>
          </a:xfrm>
          <a:prstGeom prst="roundRect">
            <a:avLst>
              <a:gd name="adj" fmla="val 0"/>
            </a:avLst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556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Виды метеорологических спутников</a:t>
            </a:r>
          </a:p>
        </p:txBody>
      </p:sp>
      <p:grpSp>
        <p:nvGrpSpPr>
          <p:cNvPr id="3" name="Группа 11"/>
          <p:cNvGrpSpPr>
            <a:grpSpLocks/>
          </p:cNvGrpSpPr>
          <p:nvPr/>
        </p:nvGrpSpPr>
        <p:grpSpPr bwMode="auto">
          <a:xfrm>
            <a:off x="4714875" y="2928938"/>
            <a:ext cx="4268788" cy="3717925"/>
            <a:chOff x="4714876" y="2857496"/>
            <a:chExt cx="4268323" cy="3718165"/>
          </a:xfrm>
        </p:grpSpPr>
        <p:sp>
          <p:nvSpPr>
            <p:cNvPr id="21510" name="Прямоугольник 8"/>
            <p:cNvSpPr>
              <a:spLocks noChangeArrowheads="1"/>
            </p:cNvSpPr>
            <p:nvPr/>
          </p:nvSpPr>
          <p:spPr bwMode="auto">
            <a:xfrm>
              <a:off x="4714876" y="5929330"/>
              <a:ext cx="4214842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altLang="ru-RU" b="1">
                  <a:solidFill>
                    <a:srgbClr val="000000"/>
                  </a:solidFill>
                  <a:latin typeface="Calibri" pitchFamily="34" charset="0"/>
                  <a:cs typeface="Times New Roman" pitchFamily="18" charset="0"/>
                </a:rPr>
                <a:t>Низкоорбитальные (</a:t>
              </a:r>
              <a:r>
                <a:rPr lang="en-US" altLang="ru-RU" b="1">
                  <a:solidFill>
                    <a:srgbClr val="000000"/>
                  </a:solidFill>
                  <a:latin typeface="Calibri" pitchFamily="34" charset="0"/>
                  <a:cs typeface="Times New Roman" pitchFamily="18" charset="0"/>
                </a:rPr>
                <a:t>LEO</a:t>
              </a:r>
              <a:r>
                <a:rPr lang="ru-RU" altLang="ru-RU" b="1">
                  <a:solidFill>
                    <a:srgbClr val="000000"/>
                  </a:solidFill>
                  <a:latin typeface="Calibri" pitchFamily="34" charset="0"/>
                  <a:cs typeface="Times New Roman" pitchFamily="18" charset="0"/>
                </a:rPr>
                <a:t>)</a:t>
              </a:r>
            </a:p>
            <a:p>
              <a:pPr algn="ctr"/>
              <a:r>
                <a:rPr lang="ru-RU" altLang="ru-RU" b="1">
                  <a:solidFill>
                    <a:srgbClr val="000000"/>
                  </a:solidFill>
                  <a:latin typeface="Calibri" pitchFamily="34" charset="0"/>
                </a:rPr>
                <a:t>Н = 850 км</a:t>
              </a:r>
              <a:endParaRPr lang="ru-RU" altLang="ru-RU">
                <a:latin typeface="Calibri" pitchFamily="34" charset="0"/>
              </a:endParaRPr>
            </a:p>
          </p:txBody>
        </p:sp>
        <p:pic>
          <p:nvPicPr>
            <p:cNvPr id="21511" name="Picture 7" descr="http://s014.radikal.ru/i328/1210/38/ada45d841dfd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714876" y="2857496"/>
              <a:ext cx="4268323" cy="30003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1509" name="Прямоугольник 3"/>
          <p:cNvSpPr>
            <a:spLocks noChangeArrowheads="1"/>
          </p:cNvSpPr>
          <p:nvPr/>
        </p:nvSpPr>
        <p:spPr bwMode="auto">
          <a:xfrm>
            <a:off x="250825" y="692150"/>
            <a:ext cx="8353425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 b="1">
                <a:solidFill>
                  <a:srgbClr val="17375E"/>
                </a:solidFill>
                <a:latin typeface="Tahoma" pitchFamily="34" charset="0"/>
              </a:rPr>
              <a:t>Наблюдения с помощью инструментов</a:t>
            </a:r>
            <a:r>
              <a:rPr lang="ru-RU" altLang="ru-RU" sz="2000" b="1">
                <a:solidFill>
                  <a:srgbClr val="000000"/>
                </a:solidFill>
                <a:latin typeface="Tahoma" pitchFamily="34" charset="0"/>
              </a:rPr>
              <a:t>, установленных на метеорологических спутниках, широко используются при анализе погоды. </a:t>
            </a:r>
          </a:p>
          <a:p>
            <a:endParaRPr lang="ru-RU" altLang="ru-RU" sz="2000" b="1">
              <a:solidFill>
                <a:srgbClr val="000000"/>
              </a:solidFill>
              <a:latin typeface="Tahoma" pitchFamily="34" charset="0"/>
            </a:endParaRPr>
          </a:p>
          <a:p>
            <a:r>
              <a:rPr lang="ru-RU" altLang="ru-RU" sz="2000" b="1">
                <a:solidFill>
                  <a:srgbClr val="17375E"/>
                </a:solidFill>
                <a:latin typeface="Tahoma" pitchFamily="34" charset="0"/>
              </a:rPr>
              <a:t>Метеорологические спутники Земли (МСЗ) </a:t>
            </a:r>
            <a:r>
              <a:rPr lang="ru-RU" altLang="ru-RU" sz="2000" b="1">
                <a:solidFill>
                  <a:srgbClr val="000000"/>
                </a:solidFill>
                <a:latin typeface="Tahoma" pitchFamily="34" charset="0"/>
              </a:rPr>
              <a:t>делятся на два типа в зависимости от орбиты, по которой они вращаются: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Прямоугольник 3"/>
          <p:cNvSpPr>
            <a:spLocks noChangeArrowheads="1"/>
          </p:cNvSpPr>
          <p:nvPr/>
        </p:nvSpPr>
        <p:spPr bwMode="auto">
          <a:xfrm>
            <a:off x="214313" y="571500"/>
            <a:ext cx="87153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 b="1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Радиометр измеряет </a:t>
            </a:r>
            <a:r>
              <a:rPr lang="ru-RU" altLang="ru-RU" sz="2000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количество электромагнитной энергии, которая либо отражается, либо поглощается планетой.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0"/>
            <a:ext cx="9144000" cy="504825"/>
          </a:xfrm>
          <a:prstGeom prst="roundRect">
            <a:avLst>
              <a:gd name="adj" fmla="val 0"/>
            </a:avLst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556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Аппаратура на метеорологических спутниках</a:t>
            </a:r>
          </a:p>
        </p:txBody>
      </p:sp>
      <p:sp>
        <p:nvSpPr>
          <p:cNvPr id="22532" name="Прямоугольник 5"/>
          <p:cNvSpPr>
            <a:spLocks noChangeArrowheads="1"/>
          </p:cNvSpPr>
          <p:nvPr/>
        </p:nvSpPr>
        <p:spPr bwMode="auto">
          <a:xfrm>
            <a:off x="285750" y="5534025"/>
            <a:ext cx="40719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измеряющий количество видимого света, отраженного поверхностью Земли или облаками </a:t>
            </a:r>
          </a:p>
        </p:txBody>
      </p:sp>
      <p:sp>
        <p:nvSpPr>
          <p:cNvPr id="22533" name="Прямоугольник 6"/>
          <p:cNvSpPr>
            <a:spLocks noChangeArrowheads="1"/>
          </p:cNvSpPr>
          <p:nvPr/>
        </p:nvSpPr>
        <p:spPr bwMode="auto">
          <a:xfrm>
            <a:off x="357188" y="1285875"/>
            <a:ext cx="8143875" cy="70802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В спутниковой метеорологии применяются два основных типа радиометров:</a:t>
            </a:r>
          </a:p>
        </p:txBody>
      </p:sp>
      <p:pic>
        <p:nvPicPr>
          <p:cNvPr id="22534" name="Picture 4" descr="http://www.vokrugsveta.ru/img/cmn/2006/07/26/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8" y="2071688"/>
            <a:ext cx="4038600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Rectangle 5"/>
          <p:cNvSpPr>
            <a:spLocks noChangeArrowheads="1"/>
          </p:cNvSpPr>
          <p:nvPr/>
        </p:nvSpPr>
        <p:spPr bwMode="auto">
          <a:xfrm>
            <a:off x="4643438" y="5500688"/>
            <a:ext cx="39290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altLang="ru-RU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измеряющий количество собственной длинноволновой энергии, испускаемой этими объектами.</a:t>
            </a:r>
          </a:p>
        </p:txBody>
      </p:sp>
      <p:pic>
        <p:nvPicPr>
          <p:cNvPr id="22536" name="Picture 7" descr="http://temperatures.ru/images/articles/144/other/nas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5" y="2071688"/>
            <a:ext cx="3810000" cy="33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Стрелка вправо 10">
            <a:hlinkClick r:id="rId5" action="ppaction://hlinksldjump"/>
          </p:cNvPr>
          <p:cNvSpPr/>
          <p:nvPr/>
        </p:nvSpPr>
        <p:spPr>
          <a:xfrm>
            <a:off x="7929586" y="6286520"/>
            <a:ext cx="1071570" cy="57148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 l="20921" t="8109" r="20580" b="54292"/>
          <a:stretch>
            <a:fillRect/>
          </a:stretch>
        </p:blipFill>
        <p:spPr bwMode="auto">
          <a:xfrm>
            <a:off x="0" y="2852738"/>
            <a:ext cx="9142413" cy="367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0" y="1196975"/>
            <a:ext cx="3455988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cs typeface="+mn-cs"/>
              </a:rPr>
              <a:t>Пользователю дается возможность самому выбрать формат лекций</a:t>
            </a:r>
          </a:p>
        </p:txBody>
      </p:sp>
      <p:sp>
        <p:nvSpPr>
          <p:cNvPr id="4" name="Прямоугольник с двумя скругленными соседними углами 3"/>
          <p:cNvSpPr/>
          <p:nvPr/>
        </p:nvSpPr>
        <p:spPr>
          <a:xfrm>
            <a:off x="1285852" y="0"/>
            <a:ext cx="6913562" cy="549275"/>
          </a:xfrm>
          <a:prstGeom prst="round2SameRect">
            <a:avLst>
              <a:gd name="adj1" fmla="val 0"/>
              <a:gd name="adj2" fmla="val 26936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Форматы учебных материалов</a:t>
            </a:r>
          </a:p>
        </p:txBody>
      </p:sp>
      <p:pic>
        <p:nvPicPr>
          <p:cNvPr id="19461" name="Picture 2" descr="http://www.imedicalapps.com/wp-content/uploads/2014/03/PDF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838" y="692150"/>
            <a:ext cx="936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2" name="TextBox 5"/>
          <p:cNvSpPr txBox="1">
            <a:spLocks noChangeArrowheads="1"/>
          </p:cNvSpPr>
          <p:nvPr/>
        </p:nvSpPr>
        <p:spPr bwMode="auto">
          <a:xfrm>
            <a:off x="4716463" y="692150"/>
            <a:ext cx="4103687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595959"/>
                </a:solidFill>
                <a:latin typeface="Calibri" pitchFamily="34" charset="0"/>
              </a:rPr>
              <a:t>Лекции в текстовом формате без иллюстраций и анимации, доступные для скачивания</a:t>
            </a:r>
          </a:p>
        </p:txBody>
      </p:sp>
      <p:pic>
        <p:nvPicPr>
          <p:cNvPr id="19463" name="Picture 4" descr="http://trashbox.ru/ifiles/88118_82634f_flash-logo-large/adobe-flash-player-11.1.111.73-11.1.115.81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275" y="1844675"/>
            <a:ext cx="792163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4" name="TextBox 7"/>
          <p:cNvSpPr txBox="1">
            <a:spLocks noChangeArrowheads="1"/>
          </p:cNvSpPr>
          <p:nvPr/>
        </p:nvSpPr>
        <p:spPr bwMode="auto">
          <a:xfrm>
            <a:off x="4716463" y="1773238"/>
            <a:ext cx="4176712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595959"/>
                </a:solidFill>
                <a:latin typeface="Calibri" pitchFamily="34" charset="0"/>
              </a:rPr>
              <a:t>Интерактивные лекции (модули) в формате </a:t>
            </a:r>
            <a:r>
              <a:rPr lang="en-US">
                <a:solidFill>
                  <a:srgbClr val="595959"/>
                </a:solidFill>
                <a:latin typeface="Calibri" pitchFamily="34" charset="0"/>
              </a:rPr>
              <a:t>flash</a:t>
            </a:r>
            <a:r>
              <a:rPr lang="ru-RU">
                <a:solidFill>
                  <a:srgbClr val="595959"/>
                </a:solidFill>
                <a:latin typeface="Calibri" pitchFamily="34" charset="0"/>
              </a:rPr>
              <a:t>,</a:t>
            </a:r>
            <a:r>
              <a:rPr lang="en-US">
                <a:solidFill>
                  <a:srgbClr val="595959"/>
                </a:solidFill>
                <a:latin typeface="Calibri" pitchFamily="34" charset="0"/>
              </a:rPr>
              <a:t> </a:t>
            </a:r>
            <a:r>
              <a:rPr lang="ru-RU">
                <a:solidFill>
                  <a:srgbClr val="595959"/>
                </a:solidFill>
                <a:latin typeface="Calibri" pitchFamily="34" charset="0"/>
              </a:rPr>
              <a:t>доступные в личном кабинете </a:t>
            </a:r>
            <a:r>
              <a:rPr lang="en-US">
                <a:solidFill>
                  <a:srgbClr val="595959"/>
                </a:solidFill>
                <a:latin typeface="Calibri" pitchFamily="34" charset="0"/>
              </a:rPr>
              <a:t>iSpring Online</a:t>
            </a:r>
            <a:endParaRPr lang="ru-RU">
              <a:solidFill>
                <a:srgbClr val="595959"/>
              </a:solidFill>
              <a:latin typeface="Calibri" pitchFamily="34" charset="0"/>
            </a:endParaRPr>
          </a:p>
        </p:txBody>
      </p:sp>
      <p:sp>
        <p:nvSpPr>
          <p:cNvPr id="11" name="Левая круглая скобка 10"/>
          <p:cNvSpPr/>
          <p:nvPr/>
        </p:nvSpPr>
        <p:spPr>
          <a:xfrm>
            <a:off x="3635375" y="1125538"/>
            <a:ext cx="73025" cy="1223962"/>
          </a:xfrm>
          <a:prstGeom prst="leftBracket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07950" y="4652963"/>
            <a:ext cx="8891588" cy="11525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47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1" name="Picture 9" descr="Дополнительные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836613"/>
            <a:ext cx="7165975" cy="4675187"/>
          </a:xfrm>
          <a:prstGeom prst="rect">
            <a:avLst/>
          </a:prstGeom>
          <a:noFill/>
          <a:ln w="25400">
            <a:solidFill>
              <a:srgbClr val="C0C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81075"/>
          </a:xfrm>
        </p:spPr>
        <p:txBody>
          <a:bodyPr>
            <a:normAutofit/>
          </a:bodyPr>
          <a:lstStyle/>
          <a:p>
            <a:r>
              <a:rPr lang="ru-RU" altLang="ru-RU" sz="24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Дополнительные материалы</a:t>
            </a: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0" y="5516563"/>
            <a:ext cx="9144000" cy="1341437"/>
          </a:xfrm>
          <a:prstGeom prst="rect">
            <a:avLst/>
          </a:prstGeom>
          <a:solidFill>
            <a:srgbClr val="C0C0C0">
              <a:alpha val="3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ru-RU" altLang="ru-RU" sz="2000">
                <a:latin typeface="Tahoma" pitchFamily="34" charset="0"/>
              </a:rPr>
              <a:t>	</a:t>
            </a:r>
          </a:p>
          <a:p>
            <a:pPr>
              <a:spcBef>
                <a:spcPct val="0"/>
              </a:spcBef>
            </a:pPr>
            <a:r>
              <a:rPr lang="ru-RU" altLang="ru-RU" sz="2000">
                <a:latin typeface="Tahoma" pitchFamily="34" charset="0"/>
              </a:rPr>
              <a:t>	В разделе представлены информационные ресурсы ведущих организаций гидрометеорологического профиля</a:t>
            </a:r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3995738" y="908050"/>
            <a:ext cx="1620837" cy="323850"/>
          </a:xfrm>
          <a:prstGeom prst="rect">
            <a:avLst/>
          </a:prstGeom>
          <a:noFill/>
          <a:ln w="31750">
            <a:solidFill>
              <a:srgbClr val="99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30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2" name="Picture 6" descr="Дополнительные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6632"/>
            <a:ext cx="7559675" cy="6523037"/>
          </a:xfrm>
          <a:prstGeom prst="rect">
            <a:avLst/>
          </a:prstGeom>
          <a:noFill/>
          <a:ln w="25400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067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81075"/>
          </a:xfrm>
        </p:spPr>
        <p:txBody>
          <a:bodyPr>
            <a:normAutofit/>
          </a:bodyPr>
          <a:lstStyle/>
          <a:p>
            <a:r>
              <a:rPr lang="ru-RU" altLang="ru-RU" sz="24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Электронные материалы</a:t>
            </a:r>
          </a:p>
        </p:txBody>
      </p:sp>
      <p:pic>
        <p:nvPicPr>
          <p:cNvPr id="52230" name="Picture 6" descr="Богаткин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944563"/>
            <a:ext cx="4121150" cy="568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1" name="Picture 7" descr="Богаткин-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981075"/>
            <a:ext cx="4014788" cy="5616575"/>
          </a:xfrm>
          <a:prstGeom prst="rect">
            <a:avLst/>
          </a:prstGeom>
          <a:noFill/>
          <a:ln w="25400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678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6" descr="Вопрос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052513"/>
            <a:ext cx="7524750" cy="3671887"/>
          </a:xfrm>
          <a:prstGeom prst="rect">
            <a:avLst/>
          </a:prstGeom>
          <a:noFill/>
          <a:ln w="19050">
            <a:solidFill>
              <a:srgbClr val="DDDDD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7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81075"/>
          </a:xfrm>
        </p:spPr>
        <p:txBody>
          <a:bodyPr>
            <a:normAutofit/>
          </a:bodyPr>
          <a:lstStyle/>
          <a:p>
            <a:r>
              <a:rPr lang="ru-RU" altLang="ru-RU" sz="24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Вопросы преподавателям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5688013" y="1196975"/>
            <a:ext cx="1512887" cy="323850"/>
          </a:xfrm>
          <a:prstGeom prst="rect">
            <a:avLst/>
          </a:prstGeom>
          <a:noFill/>
          <a:ln w="31750">
            <a:solidFill>
              <a:srgbClr val="99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0" y="4724400"/>
            <a:ext cx="9144000" cy="2133600"/>
          </a:xfrm>
          <a:prstGeom prst="rect">
            <a:avLst/>
          </a:prstGeom>
          <a:solidFill>
            <a:srgbClr val="C0C0C0">
              <a:alpha val="3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spcBef>
                <a:spcPct val="0"/>
              </a:spcBef>
            </a:pPr>
            <a:r>
              <a:rPr lang="ru-RU" altLang="ru-RU" sz="2000">
                <a:latin typeface="Tahoma" pitchFamily="34" charset="0"/>
              </a:rPr>
              <a:t>	</a:t>
            </a:r>
          </a:p>
          <a:p>
            <a:pPr algn="l">
              <a:spcBef>
                <a:spcPct val="0"/>
              </a:spcBef>
            </a:pPr>
            <a:r>
              <a:rPr lang="ru-RU" altLang="ru-RU" sz="2000">
                <a:latin typeface="Tahoma" pitchFamily="34" charset="0"/>
              </a:rPr>
              <a:t>	Вопросы и пожелания преподавателям можно отправить, заполнив Форму обратной связи. В окне «Ваше сообщение» укажите фамилию преподавателя, которому адресован вопрос, и текст вопроса. На ваш</a:t>
            </a:r>
            <a:br>
              <a:rPr lang="ru-RU" altLang="ru-RU" sz="2000">
                <a:latin typeface="Tahoma" pitchFamily="34" charset="0"/>
              </a:rPr>
            </a:br>
            <a:r>
              <a:rPr lang="en-US" altLang="ru-RU" sz="2000">
                <a:latin typeface="Tahoma" pitchFamily="34" charset="0"/>
              </a:rPr>
              <a:t>e-mail</a:t>
            </a:r>
            <a:r>
              <a:rPr lang="ru-RU" altLang="ru-RU" sz="2000">
                <a:latin typeface="Tahoma" pitchFamily="34" charset="0"/>
              </a:rPr>
              <a:t>, если он указан верно, обязательно придет ответ.</a:t>
            </a:r>
          </a:p>
        </p:txBody>
      </p:sp>
    </p:spTree>
    <p:extLst>
      <p:ext uri="{BB962C8B-B14F-4D97-AF65-F5344CB8AC3E}">
        <p14:creationId xmlns:p14="http://schemas.microsoft.com/office/powerpoint/2010/main" val="3097686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4905375"/>
            <a:ext cx="9144000" cy="2455863"/>
          </a:xfrm>
          <a:solidFill>
            <a:srgbClr val="C0C0C0">
              <a:alpha val="30000"/>
            </a:srgbClr>
          </a:solidFill>
          <a:ln/>
        </p:spPr>
        <p:txBody>
          <a:bodyPr/>
          <a:lstStyle/>
          <a:p>
            <a:pPr>
              <a:spcBef>
                <a:spcPct val="50000"/>
              </a:spcBef>
              <a:buFontTx/>
              <a:buNone/>
            </a:pPr>
            <a:r>
              <a:rPr lang="ru-RU" altLang="ru-RU" sz="2000">
                <a:latin typeface="Tahoma" pitchFamily="34" charset="0"/>
              </a:rPr>
              <a:t>	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000">
                <a:latin typeface="Tahoma" pitchFamily="34" charset="0"/>
              </a:rPr>
              <a:t>	Тесты выполнены с помощью программы iSpring </a:t>
            </a:r>
            <a:r>
              <a:rPr lang="en-US" altLang="ru-RU" sz="2000">
                <a:latin typeface="Tahoma" pitchFamily="34" charset="0"/>
              </a:rPr>
              <a:t>QuizMaker </a:t>
            </a:r>
            <a:r>
              <a:rPr lang="ru-RU" altLang="ru-RU" sz="2000">
                <a:latin typeface="Tahoma" pitchFamily="34" charset="0"/>
              </a:rPr>
              <a:t>7.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000">
                <a:latin typeface="Tahoma" pitchFamily="34" charset="0"/>
              </a:rPr>
              <a:t>	Время прохождения теста не ограничено.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000">
                <a:latin typeface="Tahoma" pitchFamily="34" charset="0"/>
              </a:rPr>
              <a:t>	Предоставляется 3 попытки прохождения теста.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ru-RU" altLang="ru-RU" sz="2000">
                <a:latin typeface="Tahoma" pitchFamily="34" charset="0"/>
              </a:rPr>
              <a:t>	Проходной балл по теме – 80%.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81075"/>
          </a:xfrm>
          <a:noFill/>
          <a:ln/>
        </p:spPr>
        <p:txBody>
          <a:bodyPr/>
          <a:lstStyle/>
          <a:p>
            <a:r>
              <a:rPr lang="ru-RU" altLang="ru-RU"/>
              <a:t>Тесты</a:t>
            </a:r>
          </a:p>
        </p:txBody>
      </p:sp>
      <p:pic>
        <p:nvPicPr>
          <p:cNvPr id="4103" name="Picture 7" descr="Тест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981075"/>
            <a:ext cx="5257800" cy="392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8658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5"/>
          <p:cNvSpPr>
            <a:spLocks noChangeArrowheads="1"/>
          </p:cNvSpPr>
          <p:nvPr/>
        </p:nvSpPr>
        <p:spPr bwMode="auto">
          <a:xfrm>
            <a:off x="0" y="90805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/>
            <a:r>
              <a:rPr lang="ru-RU" sz="2000">
                <a:latin typeface="Tahoma" pitchFamily="34" charset="0"/>
              </a:rPr>
              <a:t>	</a:t>
            </a:r>
            <a:r>
              <a:rPr lang="ru-RU" b="1">
                <a:solidFill>
                  <a:srgbClr val="7F7F7F"/>
                </a:solidFill>
                <a:latin typeface="Tahoma" pitchFamily="34" charset="0"/>
                <a:cs typeface="Tahoma" pitchFamily="34" charset="0"/>
              </a:rPr>
              <a:t>Если Вы уверены в своих знаниях, можете приступить к прохождению </a:t>
            </a:r>
            <a:r>
              <a:rPr lang="ru-RU" b="1">
                <a:solidFill>
                  <a:srgbClr val="558ED5"/>
                </a:solidFill>
                <a:latin typeface="Tahoma" pitchFamily="34" charset="0"/>
                <a:cs typeface="Tahoma" pitchFamily="34" charset="0"/>
              </a:rPr>
              <a:t>теста с вариантами ответов</a:t>
            </a:r>
            <a:r>
              <a:rPr lang="ru-RU" b="1">
                <a:solidFill>
                  <a:srgbClr val="7F7F7F"/>
                </a:solidFill>
                <a:latin typeface="Tahoma" pitchFamily="34" charset="0"/>
                <a:cs typeface="Tahoma" pitchFamily="34" charset="0"/>
              </a:rPr>
              <a:t/>
            </a:r>
            <a:br>
              <a:rPr lang="ru-RU" b="1">
                <a:solidFill>
                  <a:srgbClr val="7F7F7F"/>
                </a:solidFill>
                <a:latin typeface="Tahoma" pitchFamily="34" charset="0"/>
                <a:cs typeface="Tahoma" pitchFamily="34" charset="0"/>
              </a:rPr>
            </a:br>
            <a:endParaRPr lang="ru-RU" b="1">
              <a:solidFill>
                <a:srgbClr val="7F7F7F"/>
              </a:solidFill>
              <a:latin typeface="Tahoma" pitchFamily="34" charset="0"/>
              <a:cs typeface="Tahoma" pitchFamily="34" charset="0"/>
            </a:endParaRPr>
          </a:p>
          <a:p>
            <a:pPr marL="342900" indent="-342900"/>
            <a:r>
              <a:rPr lang="ru-RU" sz="2000">
                <a:latin typeface="Tahoma" pitchFamily="34" charset="0"/>
              </a:rPr>
              <a:t> </a:t>
            </a:r>
          </a:p>
        </p:txBody>
      </p:sp>
      <p:sp>
        <p:nvSpPr>
          <p:cNvPr id="7" name="Прямоугольник с двумя скругленными соседними углами 6"/>
          <p:cNvSpPr/>
          <p:nvPr/>
        </p:nvSpPr>
        <p:spPr>
          <a:xfrm>
            <a:off x="1214414" y="214290"/>
            <a:ext cx="6913562" cy="549275"/>
          </a:xfrm>
          <a:prstGeom prst="round2SameRect">
            <a:avLst>
              <a:gd name="adj1" fmla="val 0"/>
              <a:gd name="adj2" fmla="val 26936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Контроль знаний</a:t>
            </a:r>
          </a:p>
        </p:txBody>
      </p:sp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2" cstate="print"/>
          <a:srcRect l="20921" t="8109" r="20580" b="54292"/>
          <a:stretch>
            <a:fillRect/>
          </a:stretch>
        </p:blipFill>
        <p:spPr bwMode="auto">
          <a:xfrm>
            <a:off x="1588" y="1628775"/>
            <a:ext cx="9142412" cy="367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107950" y="4652963"/>
            <a:ext cx="8891588" cy="5048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558" name="Rectangle 5"/>
          <p:cNvSpPr>
            <a:spLocks noChangeArrowheads="1"/>
          </p:cNvSpPr>
          <p:nvPr/>
        </p:nvSpPr>
        <p:spPr bwMode="auto">
          <a:xfrm>
            <a:off x="611188" y="5949950"/>
            <a:ext cx="7885112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000" b="1">
                <a:solidFill>
                  <a:srgbClr val="558ED5"/>
                </a:solidFill>
                <a:latin typeface="Tahoma" pitchFamily="34" charset="0"/>
              </a:rPr>
              <a:t>Внимание: </a:t>
            </a:r>
            <a:r>
              <a:rPr lang="ru-RU" sz="2000" b="1">
                <a:solidFill>
                  <a:srgbClr val="404040"/>
                </a:solidFill>
                <a:latin typeface="Tahoma" pitchFamily="34" charset="0"/>
                <a:ea typeface="宋体" pitchFamily="2" charset="-122"/>
                <a:cs typeface="Tahoma" pitchFamily="34" charset="0"/>
              </a:rPr>
              <a:t>Тесты появляются в папке в соответствии с календарным планом занятий 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775" y="1628775"/>
            <a:ext cx="6372225" cy="420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dir="8100000" algn="tr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5121275"/>
            <a:ext cx="9144000" cy="1736725"/>
          </a:xfrm>
          <a:solidFill>
            <a:srgbClr val="C0C0C0">
              <a:alpha val="30000"/>
            </a:srgbClr>
          </a:solidFill>
          <a:ln/>
        </p:spPr>
        <p:txBody>
          <a:bodyPr/>
          <a:lstStyle/>
          <a:p>
            <a:pPr>
              <a:spcBef>
                <a:spcPct val="50000"/>
              </a:spcBef>
              <a:buFontTx/>
              <a:buNone/>
            </a:pPr>
            <a:r>
              <a:rPr lang="ru-RU" altLang="ru-RU" sz="2000">
                <a:latin typeface="Tahoma" pitchFamily="34" charset="0"/>
              </a:rPr>
              <a:t>	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000">
                <a:latin typeface="Tahoma" pitchFamily="34" charset="0"/>
              </a:rPr>
              <a:t>	Заключительная лекция по курсу «Дистанционное обучение авиационного метеорологического персонала»</a:t>
            </a:r>
          </a:p>
        </p:txBody>
      </p:sp>
      <p:pic>
        <p:nvPicPr>
          <p:cNvPr id="62471" name="Picture 7" descr="введени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8" y="188913"/>
            <a:ext cx="8172450" cy="492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023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697" y="1052514"/>
            <a:ext cx="3744317" cy="2807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37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5121275"/>
            <a:ext cx="9144000" cy="1736725"/>
          </a:xfrm>
          <a:solidFill>
            <a:srgbClr val="C0C0C0">
              <a:alpha val="30000"/>
            </a:srgbClr>
          </a:solidFill>
          <a:ln/>
        </p:spPr>
        <p:txBody>
          <a:bodyPr/>
          <a:lstStyle/>
          <a:p>
            <a:pPr>
              <a:spcBef>
                <a:spcPct val="50000"/>
              </a:spcBef>
              <a:buFontTx/>
              <a:buNone/>
            </a:pPr>
            <a:r>
              <a:rPr lang="ru-RU" altLang="ru-RU" sz="2000" dirty="0">
                <a:latin typeface="Tahoma" pitchFamily="34" charset="0"/>
              </a:rPr>
              <a:t>	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000" dirty="0">
                <a:latin typeface="Tahoma" pitchFamily="34" charset="0"/>
              </a:rPr>
              <a:t>	Совещание Межведомственной рабочей группы пилотного проекта по дистанционному обучению авиационного метеорологического персонала Северо-Западного филиала «</a:t>
            </a:r>
            <a:r>
              <a:rPr lang="ru-RU" altLang="ru-RU" sz="2000" dirty="0" err="1">
                <a:latin typeface="Tahoma" pitchFamily="34" charset="0"/>
              </a:rPr>
              <a:t>Авиаметтелеком</a:t>
            </a:r>
            <a:r>
              <a:rPr lang="ru-RU" altLang="ru-RU" sz="2000" dirty="0">
                <a:latin typeface="Tahoma" pitchFamily="34" charset="0"/>
              </a:rPr>
              <a:t> Росгидромета» 	</a:t>
            </a:r>
          </a:p>
        </p:txBody>
      </p:sp>
      <p:pic>
        <p:nvPicPr>
          <p:cNvPr id="73734" name="Picture 6" descr="WP_20140630_13_47_28_Pr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0" y="3167652"/>
            <a:ext cx="2700338" cy="173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35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688" y="3379349"/>
            <a:ext cx="2592387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736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08" y="1052736"/>
            <a:ext cx="2483767" cy="1862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737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288" y="1052736"/>
            <a:ext cx="2779712" cy="2084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00338" y="116632"/>
            <a:ext cx="34558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24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АВИА_МЕТ</a:t>
            </a:r>
            <a:endParaRPr lang="ru-RU" altLang="ru-RU" sz="24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24075">
            <a:off x="3770999" y="3840351"/>
            <a:ext cx="1573334" cy="1388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41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1"/>
          <p:cNvSpPr>
            <a:spLocks noChangeArrowheads="1"/>
          </p:cNvSpPr>
          <p:nvPr/>
        </p:nvSpPr>
        <p:spPr bwMode="auto">
          <a:xfrm>
            <a:off x="500063" y="1500188"/>
            <a:ext cx="8358187" cy="2014537"/>
          </a:xfrm>
          <a:prstGeom prst="roundRect">
            <a:avLst>
              <a:gd name="adj" fmla="val 6938"/>
            </a:avLst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rgbClr val="404040"/>
                </a:solidFill>
                <a:latin typeface="Tahoma" pitchFamily="34" charset="0"/>
                <a:ea typeface="宋体" charset="-122"/>
                <a:cs typeface="Tahoma" pitchFamily="34" charset="0"/>
              </a:rPr>
              <a:t>В связи с тем , что по России средний возраст синоптиков "подбирается" к 50-ти, сайт можно было сделать более доступным для этой возрастной категории. Я думаю многие со мной согласятся, что не сразу и не быстро в нем разобрались. 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rgbClr val="404040"/>
              </a:solidFill>
              <a:latin typeface="Tahoma" pitchFamily="34" charset="0"/>
              <a:ea typeface="宋体" charset="-122"/>
              <a:cs typeface="Tahoma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rgbClr val="404040"/>
                </a:solidFill>
                <a:latin typeface="Tahoma" pitchFamily="34" charset="0"/>
                <a:ea typeface="宋体" charset="-122"/>
                <a:cs typeface="Tahoma" pitchFamily="34" charset="0"/>
              </a:rPr>
              <a:t>Материал дан в очень хорошем объеме, доступно.</a:t>
            </a:r>
            <a:endParaRPr lang="en-GB" sz="2000" dirty="0">
              <a:solidFill>
                <a:srgbClr val="404040"/>
              </a:solidFill>
              <a:latin typeface="Tahoma" pitchFamily="34" charset="0"/>
              <a:ea typeface="宋体" charset="-122"/>
              <a:cs typeface="Tahoma" pitchFamily="34" charset="0"/>
            </a:endParaRPr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500063" y="3857625"/>
            <a:ext cx="8358187" cy="1123950"/>
          </a:xfrm>
          <a:prstGeom prst="roundRect">
            <a:avLst/>
          </a:prstGeom>
          <a:solidFill>
            <a:srgbClr val="CCFF99"/>
          </a:solidFill>
          <a:ln w="9525">
            <a:noFill/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rgbClr val="404040"/>
                </a:solidFill>
                <a:latin typeface="Tahoma" pitchFamily="34" charset="0"/>
                <a:ea typeface="宋体" charset="-122"/>
                <a:cs typeface="Tahoma" pitchFamily="34" charset="0"/>
              </a:rPr>
              <a:t>Хотелось бы побольше лекций в форме </a:t>
            </a:r>
            <a:r>
              <a:rPr lang="ru-RU" sz="2000" dirty="0" err="1">
                <a:solidFill>
                  <a:srgbClr val="404040"/>
                </a:solidFill>
                <a:latin typeface="Tahoma" pitchFamily="34" charset="0"/>
                <a:ea typeface="宋体" charset="-122"/>
                <a:cs typeface="Tahoma" pitchFamily="34" charset="0"/>
              </a:rPr>
              <a:t>вебинаров</a:t>
            </a:r>
            <a:r>
              <a:rPr lang="ru-RU" sz="2000" dirty="0">
                <a:solidFill>
                  <a:srgbClr val="404040"/>
                </a:solidFill>
                <a:latin typeface="Tahoma" pitchFamily="34" charset="0"/>
                <a:ea typeface="宋体" charset="-122"/>
                <a:cs typeface="Tahoma" pitchFamily="34" charset="0"/>
              </a:rPr>
              <a:t>. Было бы интересное живое обучение мне все понравилось, но нет предела совершенству!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0063" y="5357813"/>
            <a:ext cx="8358187" cy="469900"/>
          </a:xfrm>
          <a:prstGeom prst="roundRect">
            <a:avLst>
              <a:gd name="adj" fmla="val 26158"/>
            </a:avLst>
          </a:prstGeom>
          <a:solidFill>
            <a:srgbClr val="CCECFF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rgbClr val="404040"/>
                </a:solidFill>
                <a:latin typeface="Tahoma" pitchFamily="34" charset="0"/>
                <a:ea typeface="宋体" charset="-122"/>
                <a:cs typeface="Tahoma" pitchFamily="34" charset="0"/>
              </a:rPr>
              <a:t>Желательно представить больше схематического материала. </a:t>
            </a:r>
            <a:endParaRPr lang="en-GB" sz="2000" dirty="0">
              <a:solidFill>
                <a:srgbClr val="404040"/>
              </a:solidFill>
              <a:latin typeface="Tahoma" pitchFamily="34" charset="0"/>
              <a:ea typeface="宋体" charset="-122"/>
              <a:cs typeface="Tahoma" pitchFamily="34" charset="0"/>
            </a:endParaRPr>
          </a:p>
        </p:txBody>
      </p:sp>
      <p:sp>
        <p:nvSpPr>
          <p:cNvPr id="24582" name="TextBox 6"/>
          <p:cNvSpPr txBox="1">
            <a:spLocks noChangeArrowheads="1"/>
          </p:cNvSpPr>
          <p:nvPr/>
        </p:nvSpPr>
        <p:spPr bwMode="auto">
          <a:xfrm>
            <a:off x="2071670" y="500042"/>
            <a:ext cx="50006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4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Пожелания слушателей</a:t>
            </a:r>
            <a:endParaRPr lang="en-GB" altLang="ru-RU" sz="24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двумя скругленными соседними углами 4"/>
          <p:cNvSpPr/>
          <p:nvPr/>
        </p:nvSpPr>
        <p:spPr>
          <a:xfrm>
            <a:off x="1214414" y="214290"/>
            <a:ext cx="6913562" cy="549275"/>
          </a:xfrm>
          <a:prstGeom prst="round2SameRect">
            <a:avLst>
              <a:gd name="adj1" fmla="val 0"/>
              <a:gd name="adj2" fmla="val 26936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Результаты анкетирования</a:t>
            </a:r>
          </a:p>
        </p:txBody>
      </p:sp>
      <p:pic>
        <p:nvPicPr>
          <p:cNvPr id="25603" name="Picture 8" descr="http://www.iconpng.com/png/hex_icons/gallery_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571500"/>
            <a:ext cx="2928937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TextBox 8"/>
          <p:cNvSpPr txBox="1">
            <a:spLocks noChangeArrowheads="1"/>
          </p:cNvSpPr>
          <p:nvPr/>
        </p:nvSpPr>
        <p:spPr bwMode="auto">
          <a:xfrm>
            <a:off x="3000375" y="1285875"/>
            <a:ext cx="4572000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008080"/>
                </a:solidFill>
                <a:latin typeface="Calibri" pitchFamily="34" charset="0"/>
              </a:rPr>
              <a:t>66</a:t>
            </a:r>
            <a:r>
              <a:rPr lang="en-US" sz="3200" b="1">
                <a:solidFill>
                  <a:srgbClr val="008080"/>
                </a:solidFill>
                <a:latin typeface="Calibri" pitchFamily="34" charset="0"/>
              </a:rPr>
              <a:t>%</a:t>
            </a:r>
            <a:endParaRPr lang="ru-RU" sz="3200" b="1">
              <a:solidFill>
                <a:srgbClr val="008080"/>
              </a:solidFill>
              <a:latin typeface="Calibri" pitchFamily="34" charset="0"/>
            </a:endParaRPr>
          </a:p>
          <a:p>
            <a:r>
              <a:rPr lang="ru-RU" sz="2000" b="1">
                <a:solidFill>
                  <a:srgbClr val="595959"/>
                </a:solidFill>
                <a:latin typeface="Tahoma" pitchFamily="34" charset="0"/>
                <a:cs typeface="Tahoma" pitchFamily="34" charset="0"/>
              </a:rPr>
              <a:t>Слушателей предпочитают изучать учебные материалы в текстовом формате</a:t>
            </a:r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5643570" y="3929066"/>
          <a:ext cx="3071834" cy="2928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606" name="TextBox 6"/>
          <p:cNvSpPr txBox="1">
            <a:spLocks noChangeArrowheads="1"/>
          </p:cNvSpPr>
          <p:nvPr/>
        </p:nvSpPr>
        <p:spPr bwMode="auto">
          <a:xfrm>
            <a:off x="5429250" y="3500438"/>
            <a:ext cx="3714750" cy="400050"/>
          </a:xfrm>
          <a:prstGeom prst="rect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Оцените дизайн сайта</a:t>
            </a: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428596" y="3857628"/>
          <a:ext cx="3214710" cy="3000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5608" name="TextBox 10"/>
          <p:cNvSpPr txBox="1">
            <a:spLocks noChangeArrowheads="1"/>
          </p:cNvSpPr>
          <p:nvPr/>
        </p:nvSpPr>
        <p:spPr bwMode="auto">
          <a:xfrm>
            <a:off x="0" y="3500438"/>
            <a:ext cx="3929063" cy="400050"/>
          </a:xfrm>
          <a:prstGeom prst="rect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Оцените содержание сайта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78098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Диссеминация проекта 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26" name="Picture 2" descr="E:\WORK\АВИА\Отзыв Авиаметтелеком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18215"/>
            <a:ext cx="3777996" cy="520598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932040" y="1231990"/>
            <a:ext cx="3888432" cy="18158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8080"/>
                </a:solidFill>
              </a:rPr>
              <a:t>Варшава, </a:t>
            </a:r>
            <a:r>
              <a:rPr lang="ru-RU" sz="2800" b="1" dirty="0">
                <a:solidFill>
                  <a:srgbClr val="008080"/>
                </a:solidFill>
              </a:rPr>
              <a:t>Казань</a:t>
            </a:r>
            <a:r>
              <a:rPr lang="ru-RU" sz="2800" b="1" dirty="0" smtClean="0">
                <a:solidFill>
                  <a:srgbClr val="008080"/>
                </a:solidFill>
              </a:rPr>
              <a:t>,</a:t>
            </a:r>
            <a:r>
              <a:rPr lang="ru-RU" sz="2800" b="1" dirty="0">
                <a:solidFill>
                  <a:srgbClr val="008080"/>
                </a:solidFill>
              </a:rPr>
              <a:t> Москва</a:t>
            </a:r>
            <a:r>
              <a:rPr lang="ru-RU" sz="2800" b="1" dirty="0" smtClean="0">
                <a:solidFill>
                  <a:srgbClr val="008080"/>
                </a:solidFill>
              </a:rPr>
              <a:t>, Петрозаводск, Санкт-Петербург, , Сочи, Уфа и др.</a:t>
            </a:r>
            <a:endParaRPr lang="ru-RU" sz="2800" dirty="0">
              <a:solidFill>
                <a:srgbClr val="00808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441573"/>
            <a:ext cx="2501900" cy="252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649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ChangeArrowheads="1"/>
          </p:cNvSpPr>
          <p:nvPr/>
        </p:nvSpPr>
        <p:spPr bwMode="auto">
          <a:xfrm>
            <a:off x="2071670" y="1071546"/>
            <a:ext cx="7072330" cy="707886"/>
          </a:xfrm>
          <a:prstGeom prst="rect">
            <a:avLst/>
          </a:prstGeom>
          <a:solidFill>
            <a:srgbClr val="EDF2F9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</a:tabLst>
            </a:pPr>
            <a:r>
              <a:rPr lang="ru-RU" sz="20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асширение состава ПТМ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за счет привлечения к работе ППС метеорологического факультета РГГМУ</a:t>
            </a:r>
            <a:endParaRPr kumimoji="0" lang="en-GB" sz="2000" i="0" u="none" strike="noStrike" cap="none" normalizeH="0" baseline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Прямоугольник с двумя скругленными соседними углами 2"/>
          <p:cNvSpPr/>
          <p:nvPr/>
        </p:nvSpPr>
        <p:spPr>
          <a:xfrm>
            <a:off x="1285852" y="285728"/>
            <a:ext cx="6913562" cy="549275"/>
          </a:xfrm>
          <a:prstGeom prst="round2SameRect">
            <a:avLst>
              <a:gd name="adj1" fmla="val 0"/>
              <a:gd name="adj2" fmla="val 26936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Дорожная карта </a:t>
            </a:r>
            <a:endParaRPr lang="ru-RU" altLang="ru-RU" sz="24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71670" y="1928802"/>
            <a:ext cx="707233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ru-RU" sz="20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Развитие инновационной инфраструктуры метеорологического факультета РГГМУ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ориентированной на задачи развития качества обучения в рамках федеральной инновационной площадки ФИП_ГИДРОМЕТ;</a:t>
            </a:r>
            <a:endParaRPr lang="en-GB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71670" y="3357562"/>
            <a:ext cx="7072330" cy="1323439"/>
          </a:xfrm>
          <a:prstGeom prst="rect">
            <a:avLst/>
          </a:prstGeom>
          <a:solidFill>
            <a:srgbClr val="EDF2F9"/>
          </a:solidFill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ru-RU" sz="20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Формирование индивидуальных траекторий профессионального развития преподавателей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метеорологического факультета 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рамках ПТМ в проекте ФИП_ГИДРОМЕТ;</a:t>
            </a:r>
            <a:endParaRPr lang="en-GB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71670" y="4929198"/>
            <a:ext cx="664373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ru-RU" sz="20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Разработка электронных образовательных ресурсов и электронных учебных комплексов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основе методов педагогического проектирования и веб-технологий по прикладной метеорологии. </a:t>
            </a:r>
            <a:endParaRPr lang="en-GB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5299" name="Picture 3" descr="http://pngicon.ru/data/media/1/128_12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928670"/>
            <a:ext cx="1071570" cy="1071571"/>
          </a:xfrm>
          <a:prstGeom prst="rect">
            <a:avLst/>
          </a:prstGeom>
          <a:noFill/>
        </p:spPr>
      </p:pic>
      <p:pic>
        <p:nvPicPr>
          <p:cNvPr id="55301" name="Picture 5" descr="http://hameleons.com/uploads/posts/2011-08/1313519315_1aa_ct_cnnc_icns_500.jpg"/>
          <p:cNvPicPr>
            <a:picLocks noChangeAspect="1" noChangeArrowheads="1"/>
          </p:cNvPicPr>
          <p:nvPr/>
        </p:nvPicPr>
        <p:blipFill>
          <a:blip r:embed="rId3" cstate="print"/>
          <a:srcRect l="19500" r="18999" b="65547"/>
          <a:stretch>
            <a:fillRect/>
          </a:stretch>
        </p:blipFill>
        <p:spPr bwMode="auto">
          <a:xfrm>
            <a:off x="571472" y="2071678"/>
            <a:ext cx="1201624" cy="1143008"/>
          </a:xfrm>
          <a:prstGeom prst="rect">
            <a:avLst/>
          </a:prstGeom>
          <a:noFill/>
        </p:spPr>
      </p:pic>
      <p:pic>
        <p:nvPicPr>
          <p:cNvPr id="55302" name="Picture 6" descr="C:\Users\ivcuser\Desktop\Картинки для проекта\Преподаватель.png"/>
          <p:cNvPicPr>
            <a:picLocks noChangeAspect="1" noChangeArrowheads="1"/>
          </p:cNvPicPr>
          <p:nvPr/>
        </p:nvPicPr>
        <p:blipFill>
          <a:blip r:embed="rId4" cstate="print"/>
          <a:srcRect b="9524"/>
          <a:stretch>
            <a:fillRect/>
          </a:stretch>
        </p:blipFill>
        <p:spPr bwMode="auto">
          <a:xfrm>
            <a:off x="142844" y="3357562"/>
            <a:ext cx="1500198" cy="1357322"/>
          </a:xfrm>
          <a:prstGeom prst="rect">
            <a:avLst/>
          </a:prstGeom>
          <a:noFill/>
        </p:spPr>
      </p:pic>
      <p:pic>
        <p:nvPicPr>
          <p:cNvPr id="55304" name="Picture 8" descr="http://www.b-rs.ru/images/services/icon1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5214950"/>
            <a:ext cx="1393912" cy="11430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3397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142844" y="1214422"/>
            <a:ext cx="4663140" cy="4517454"/>
            <a:chOff x="4071934" y="142852"/>
            <a:chExt cx="4663140" cy="4287754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grpSpPr>
        <p:sp>
          <p:nvSpPr>
            <p:cNvPr id="3" name="Шестиугольник 2"/>
            <p:cNvSpPr/>
            <p:nvPr/>
          </p:nvSpPr>
          <p:spPr>
            <a:xfrm>
              <a:off x="6215074" y="2380436"/>
              <a:ext cx="2520000" cy="2050170"/>
            </a:xfrm>
            <a:prstGeom prst="hexagon">
              <a:avLst/>
            </a:prstGeom>
            <a:blipFill>
              <a:blip r:embed="rId2" cstate="print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Шестиугольник 3"/>
            <p:cNvSpPr/>
            <p:nvPr/>
          </p:nvSpPr>
          <p:spPr>
            <a:xfrm>
              <a:off x="4071934" y="1227741"/>
              <a:ext cx="2520000" cy="2050170"/>
            </a:xfrm>
            <a:prstGeom prst="hexagon">
              <a:avLst/>
            </a:prstGeom>
            <a:blipFill>
              <a:blip r:embed="rId3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smtClean="0"/>
            </a:p>
            <a:p>
              <a:pPr algn="ctr"/>
              <a:endParaRPr lang="en-GB" dirty="0"/>
            </a:p>
          </p:txBody>
        </p:sp>
        <p:sp>
          <p:nvSpPr>
            <p:cNvPr id="5" name="Шестиугольник 4"/>
            <p:cNvSpPr/>
            <p:nvPr/>
          </p:nvSpPr>
          <p:spPr>
            <a:xfrm>
              <a:off x="6215074" y="142852"/>
              <a:ext cx="2520000" cy="2050170"/>
            </a:xfrm>
            <a:prstGeom prst="hexagon">
              <a:avLst/>
            </a:prstGeom>
            <a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" name="Пятиугольник 5"/>
          <p:cNvSpPr/>
          <p:nvPr/>
        </p:nvSpPr>
        <p:spPr>
          <a:xfrm flipH="1">
            <a:off x="4429124" y="2428868"/>
            <a:ext cx="4714876" cy="2071702"/>
          </a:xfrm>
          <a:prstGeom prst="homePlate">
            <a:avLst>
              <a:gd name="adj" fmla="val 25139"/>
            </a:avLst>
          </a:prstGeom>
          <a:solidFill>
            <a:srgbClr val="247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ГИДРО</a:t>
            </a:r>
          </a:p>
          <a:p>
            <a:pPr algn="ctr"/>
            <a:r>
              <a:rPr lang="ru-RU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кластер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ChangeArrowheads="1"/>
          </p:cNvSpPr>
          <p:nvPr/>
        </p:nvSpPr>
        <p:spPr bwMode="auto">
          <a:xfrm>
            <a:off x="2071670" y="1071546"/>
            <a:ext cx="7072330" cy="707886"/>
          </a:xfrm>
          <a:prstGeom prst="rect">
            <a:avLst/>
          </a:prstGeom>
          <a:solidFill>
            <a:srgbClr val="EDF2F9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</a:tabLst>
            </a:pPr>
            <a:r>
              <a:rPr lang="ru-RU" sz="20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асширение состава ПТМ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за счет привлечения к работе ППС гидрологического факультета РГГМУ</a:t>
            </a:r>
            <a:endParaRPr kumimoji="0" lang="en-GB" sz="2000" i="0" u="none" strike="noStrike" cap="none" normalizeH="0" baseline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Прямоугольник с двумя скругленными соседними углами 2"/>
          <p:cNvSpPr/>
          <p:nvPr/>
        </p:nvSpPr>
        <p:spPr>
          <a:xfrm>
            <a:off x="1285852" y="285728"/>
            <a:ext cx="6913562" cy="549275"/>
          </a:xfrm>
          <a:prstGeom prst="round2SameRect">
            <a:avLst>
              <a:gd name="adj1" fmla="val 0"/>
              <a:gd name="adj2" fmla="val 26936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Дорожная карта </a:t>
            </a:r>
            <a:endParaRPr lang="ru-RU" altLang="ru-RU" sz="24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71670" y="1928802"/>
            <a:ext cx="707233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ru-RU" sz="20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Развитие инновационной инфраструктуры гидрологического факультета РГГМУ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ориентированной на задачи развития качества обучения в рамках федеральной инновационной площадки ФИП_ГИДРОМЕТ;</a:t>
            </a:r>
            <a:endParaRPr lang="en-GB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71670" y="3357562"/>
            <a:ext cx="7072330" cy="1323439"/>
          </a:xfrm>
          <a:prstGeom prst="rect">
            <a:avLst/>
          </a:prstGeom>
          <a:solidFill>
            <a:srgbClr val="EDF2F9"/>
          </a:solidFill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ru-RU" sz="20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Формирование индивидуальных траекторий профессионального развития преподавателей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гидрологического факультета в рамках ПТМ в проекте ФИП_ГИДРОМЕТ;</a:t>
            </a:r>
            <a:endParaRPr lang="en-GB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71670" y="4929198"/>
            <a:ext cx="664373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ru-RU" sz="20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Разработка электронных образовательных ресурсов и электронных учебных комплексов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основе методов педагогического проектирования и веб-технологий по прикладной гидрологии. </a:t>
            </a:r>
            <a:endParaRPr lang="en-GB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5299" name="Picture 3" descr="http://pngicon.ru/data/media/1/128_12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928670"/>
            <a:ext cx="1071570" cy="1071571"/>
          </a:xfrm>
          <a:prstGeom prst="rect">
            <a:avLst/>
          </a:prstGeom>
          <a:noFill/>
        </p:spPr>
      </p:pic>
      <p:pic>
        <p:nvPicPr>
          <p:cNvPr id="55301" name="Picture 5" descr="http://hameleons.com/uploads/posts/2011-08/1313519315_1aa_ct_cnnc_icns_500.jpg"/>
          <p:cNvPicPr>
            <a:picLocks noChangeAspect="1" noChangeArrowheads="1"/>
          </p:cNvPicPr>
          <p:nvPr/>
        </p:nvPicPr>
        <p:blipFill>
          <a:blip r:embed="rId3" cstate="print"/>
          <a:srcRect l="19500" r="18999" b="65547"/>
          <a:stretch>
            <a:fillRect/>
          </a:stretch>
        </p:blipFill>
        <p:spPr bwMode="auto">
          <a:xfrm>
            <a:off x="571472" y="2071678"/>
            <a:ext cx="1201624" cy="1143008"/>
          </a:xfrm>
          <a:prstGeom prst="rect">
            <a:avLst/>
          </a:prstGeom>
          <a:noFill/>
        </p:spPr>
      </p:pic>
      <p:pic>
        <p:nvPicPr>
          <p:cNvPr id="55302" name="Picture 6" descr="C:\Users\ivcuser\Desktop\Картинки для проекта\Преподаватель.png"/>
          <p:cNvPicPr>
            <a:picLocks noChangeAspect="1" noChangeArrowheads="1"/>
          </p:cNvPicPr>
          <p:nvPr/>
        </p:nvPicPr>
        <p:blipFill>
          <a:blip r:embed="rId4" cstate="print"/>
          <a:srcRect b="9524"/>
          <a:stretch>
            <a:fillRect/>
          </a:stretch>
        </p:blipFill>
        <p:spPr bwMode="auto">
          <a:xfrm>
            <a:off x="142844" y="3357562"/>
            <a:ext cx="1500198" cy="1357322"/>
          </a:xfrm>
          <a:prstGeom prst="rect">
            <a:avLst/>
          </a:prstGeom>
          <a:noFill/>
        </p:spPr>
      </p:pic>
      <p:pic>
        <p:nvPicPr>
          <p:cNvPr id="55304" name="Picture 8" descr="http://www.b-rs.ru/images/services/icon1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5214950"/>
            <a:ext cx="1393912" cy="11430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двумя скругленными соседними углами 2"/>
          <p:cNvSpPr/>
          <p:nvPr/>
        </p:nvSpPr>
        <p:spPr>
          <a:xfrm>
            <a:off x="1142976" y="285728"/>
            <a:ext cx="6913562" cy="549275"/>
          </a:xfrm>
          <a:prstGeom prst="round2SameRect">
            <a:avLst>
              <a:gd name="adj1" fmla="val 0"/>
              <a:gd name="adj2" fmla="val 26936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err="1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Вебинары</a:t>
            </a:r>
            <a:r>
              <a:rPr lang="ru-RU" altLang="ru-RU" sz="24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для студентов ФЗО</a:t>
            </a:r>
            <a:endParaRPr lang="ru-RU" altLang="ru-RU" sz="24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571472" y="1285860"/>
            <a:ext cx="8001056" cy="4867602"/>
            <a:chOff x="214282" y="928670"/>
            <a:chExt cx="8001056" cy="4867602"/>
          </a:xfrm>
        </p:grpSpPr>
        <p:pic>
          <p:nvPicPr>
            <p:cNvPr id="56322" name="Picture 2" descr="http://travexp.ru/wp-content/uploads/2013/01/%D1%80%D0%B5%D0%BA%D0%B0-%D0%90%D0%BC%D0%B0%D0%B7%D0%BE%D0%BD%D0%BA%D0%B0.jpg"/>
            <p:cNvPicPr>
              <a:picLocks noChangeAspect="1" noChangeArrowheads="1"/>
            </p:cNvPicPr>
            <p:nvPr/>
          </p:nvPicPr>
          <p:blipFill>
            <a:blip r:embed="rId2" cstate="print"/>
            <a:srcRect l="6345" r="21319"/>
            <a:stretch>
              <a:fillRect/>
            </a:stretch>
          </p:blipFill>
          <p:spPr bwMode="auto">
            <a:xfrm>
              <a:off x="214282" y="928670"/>
              <a:ext cx="2520000" cy="2281248"/>
            </a:xfrm>
            <a:prstGeom prst="rect">
              <a:avLst/>
            </a:prstGeom>
            <a:noFill/>
          </p:spPr>
        </p:pic>
        <p:pic>
          <p:nvPicPr>
            <p:cNvPr id="56324" name="Picture 4" descr="http://www.korabel.ru/filemanager/IMAGES/0/15/15761.jpg"/>
            <p:cNvPicPr>
              <a:picLocks noChangeAspect="1" noChangeArrowheads="1"/>
            </p:cNvPicPr>
            <p:nvPr/>
          </p:nvPicPr>
          <p:blipFill>
            <a:blip r:embed="rId3" cstate="print"/>
            <a:srcRect l="17143"/>
            <a:stretch>
              <a:fillRect/>
            </a:stretch>
          </p:blipFill>
          <p:spPr bwMode="auto">
            <a:xfrm>
              <a:off x="2928926" y="928670"/>
              <a:ext cx="2520000" cy="2281038"/>
            </a:xfrm>
            <a:prstGeom prst="rect">
              <a:avLst/>
            </a:prstGeom>
            <a:noFill/>
          </p:spPr>
        </p:pic>
        <p:pic>
          <p:nvPicPr>
            <p:cNvPr id="56326" name="Picture 6" descr="http://www.wmo.int/pages/prog/hwrp/chy/images/index/dam_index.jpg"/>
            <p:cNvPicPr>
              <a:picLocks noChangeAspect="1" noChangeArrowheads="1"/>
            </p:cNvPicPr>
            <p:nvPr/>
          </p:nvPicPr>
          <p:blipFill>
            <a:blip r:embed="rId4" cstate="print"/>
            <a:srcRect r="24999"/>
            <a:stretch>
              <a:fillRect/>
            </a:stretch>
          </p:blipFill>
          <p:spPr bwMode="auto">
            <a:xfrm>
              <a:off x="5643570" y="928670"/>
              <a:ext cx="2520000" cy="2262386"/>
            </a:xfrm>
            <a:prstGeom prst="rect">
              <a:avLst/>
            </a:prstGeom>
            <a:noFill/>
          </p:spPr>
        </p:pic>
        <p:pic>
          <p:nvPicPr>
            <p:cNvPr id="56328" name="Picture 8" descr="http://cs307415.vk.me/v307415649/8a62/YVd4CuTEX2A.jpg"/>
            <p:cNvPicPr>
              <a:picLocks noChangeAspect="1" noChangeArrowheads="1"/>
            </p:cNvPicPr>
            <p:nvPr/>
          </p:nvPicPr>
          <p:blipFill>
            <a:blip r:embed="rId5" cstate="print"/>
            <a:srcRect l="8481" r="9541"/>
            <a:stretch>
              <a:fillRect/>
            </a:stretch>
          </p:blipFill>
          <p:spPr bwMode="auto">
            <a:xfrm>
              <a:off x="214282" y="3429000"/>
              <a:ext cx="2520000" cy="2346207"/>
            </a:xfrm>
            <a:prstGeom prst="rect">
              <a:avLst/>
            </a:prstGeom>
            <a:noFill/>
          </p:spPr>
        </p:pic>
        <p:pic>
          <p:nvPicPr>
            <p:cNvPr id="56330" name="Picture 10" descr="https://encrypted-tbn3.gstatic.com/images?q=tbn:ANd9GcTevJxgxRuJ0VSvGUU1o26ryc6bYMOKouB017s_pwp7AuYGthGdVw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928926" y="3429000"/>
              <a:ext cx="2520000" cy="2367272"/>
            </a:xfrm>
            <a:prstGeom prst="rect">
              <a:avLst/>
            </a:prstGeom>
            <a:noFill/>
          </p:spPr>
        </p:pic>
        <p:pic>
          <p:nvPicPr>
            <p:cNvPr id="56332" name="Picture 12" descr="http://iriam-klin.ru/images/imgall/geodesia.jpg"/>
            <p:cNvPicPr>
              <a:picLocks noChangeAspect="1" noChangeArrowheads="1"/>
            </p:cNvPicPr>
            <p:nvPr/>
          </p:nvPicPr>
          <p:blipFill>
            <a:blip r:embed="rId7" cstate="print"/>
            <a:srcRect l="36689" t="14903" r="5506"/>
            <a:stretch>
              <a:fillRect/>
            </a:stretch>
          </p:blipFill>
          <p:spPr bwMode="auto">
            <a:xfrm>
              <a:off x="5643570" y="3429000"/>
              <a:ext cx="2500330" cy="2357454"/>
            </a:xfrm>
            <a:prstGeom prst="rect">
              <a:avLst/>
            </a:prstGeom>
            <a:noFill/>
          </p:spPr>
        </p:pic>
        <p:sp>
          <p:nvSpPr>
            <p:cNvPr id="10" name="Прямоугольник 9"/>
            <p:cNvSpPr/>
            <p:nvPr/>
          </p:nvSpPr>
          <p:spPr>
            <a:xfrm>
              <a:off x="214282" y="2428868"/>
              <a:ext cx="2571768" cy="642942"/>
            </a:xfrm>
            <a:prstGeom prst="rect">
              <a:avLst/>
            </a:prstGeom>
            <a:solidFill>
              <a:srgbClr val="FFFFFF">
                <a:alpha val="9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chemeClr val="accent1">
                      <a:lumMod val="75000"/>
                    </a:schemeClr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Физика вод суши</a:t>
              </a:r>
              <a:endParaRPr lang="en-GB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2928926" y="2428868"/>
              <a:ext cx="2571768" cy="642942"/>
            </a:xfrm>
            <a:prstGeom prst="rect">
              <a:avLst/>
            </a:prstGeom>
            <a:solidFill>
              <a:srgbClr val="FFFFFF">
                <a:alpha val="9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chemeClr val="accent1">
                      <a:lumMod val="75000"/>
                    </a:schemeClr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Методы и средства ГМ измерений</a:t>
              </a:r>
              <a:endParaRPr lang="en-GB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5643570" y="2428868"/>
              <a:ext cx="2571768" cy="642942"/>
            </a:xfrm>
            <a:prstGeom prst="rect">
              <a:avLst/>
            </a:prstGeom>
            <a:solidFill>
              <a:srgbClr val="FFFFFF">
                <a:alpha val="9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chemeClr val="accent1">
                      <a:lumMod val="75000"/>
                    </a:schemeClr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Гидравлика</a:t>
              </a:r>
              <a:endParaRPr lang="en-GB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214282" y="4929198"/>
              <a:ext cx="2571768" cy="642942"/>
            </a:xfrm>
            <a:prstGeom prst="rect">
              <a:avLst/>
            </a:prstGeom>
            <a:solidFill>
              <a:srgbClr val="FFFFFF">
                <a:alpha val="9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chemeClr val="accent1">
                      <a:lumMod val="75000"/>
                    </a:schemeClr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Геофизика</a:t>
              </a:r>
              <a:endParaRPr lang="en-GB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2928926" y="4929198"/>
              <a:ext cx="2571768" cy="642942"/>
            </a:xfrm>
            <a:prstGeom prst="rect">
              <a:avLst/>
            </a:prstGeom>
            <a:solidFill>
              <a:srgbClr val="FFFFFF">
                <a:alpha val="9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chemeClr val="accent1">
                      <a:lumMod val="75000"/>
                    </a:schemeClr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Инженерная графика</a:t>
              </a:r>
              <a:endParaRPr lang="en-GB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5643570" y="4929198"/>
              <a:ext cx="2571768" cy="642942"/>
            </a:xfrm>
            <a:prstGeom prst="rect">
              <a:avLst/>
            </a:prstGeom>
            <a:solidFill>
              <a:srgbClr val="FFFFFF">
                <a:alpha val="9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chemeClr val="accent1">
                      <a:lumMod val="75000"/>
                    </a:schemeClr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Геодезия</a:t>
              </a:r>
              <a:endParaRPr lang="en-GB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"/>
          <p:cNvSpPr txBox="1">
            <a:spLocks noChangeArrowheads="1"/>
          </p:cNvSpPr>
          <p:nvPr/>
        </p:nvSpPr>
        <p:spPr bwMode="auto">
          <a:xfrm>
            <a:off x="206375" y="-6350"/>
            <a:ext cx="8748713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449263" eaLnBrk="0" hangingPunct="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449263" eaLnBrk="0" hangingPunct="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449263" eaLnBrk="0" hangingPunct="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449263" eaLnBrk="0" hangingPunct="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449263" eaLnBrk="0" hangingPunct="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None/>
              <a:defRPr/>
            </a:pPr>
            <a:r>
              <a:rPr lang="ru-RU" altLang="ru-RU" sz="24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Результаты </a:t>
            </a:r>
          </a:p>
        </p:txBody>
      </p:sp>
      <p:pic>
        <p:nvPicPr>
          <p:cNvPr id="2867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00" y="5805488"/>
            <a:ext cx="1389063" cy="104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82528" y="913703"/>
            <a:ext cx="8572560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>
              <a:spcBef>
                <a:spcPts val="900"/>
              </a:spcBef>
              <a:buClr>
                <a:srgbClr val="0066CC"/>
              </a:buClr>
              <a:buFont typeface="Wingdings" pitchFamily="2" charset="2"/>
              <a:buChar char=""/>
            </a:pPr>
            <a:r>
              <a:rPr lang="ru-RU" altLang="ru-RU" sz="20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Проведены аналитические исследования </a:t>
            </a:r>
            <a:r>
              <a:rPr lang="ru-RU" alt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применения СДО (</a:t>
            </a:r>
            <a:r>
              <a:rPr lang="en-US" altLang="ru-RU" sz="20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Moodle, </a:t>
            </a:r>
            <a:r>
              <a:rPr lang="en-US" altLang="ru-RU" sz="2000" dirty="0" err="1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BlackBoard</a:t>
            </a:r>
            <a:r>
              <a:rPr lang="en-US" altLang="ru-RU" sz="20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altLang="ru-RU" sz="2000" dirty="0" err="1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iSpring</a:t>
            </a:r>
            <a:r>
              <a:rPr lang="en-US" altLang="ru-RU" sz="20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Sakai,</a:t>
            </a:r>
            <a:r>
              <a:rPr lang="ru-RU" altLang="ru-RU" sz="20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веб-платформ </a:t>
            </a:r>
            <a:r>
              <a:rPr lang="ru-RU" altLang="ru-RU" sz="2000" dirty="0" err="1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ГиперМетод</a:t>
            </a:r>
            <a:r>
              <a:rPr lang="ru-RU" altLang="ru-RU" sz="20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r>
              <a:rPr lang="ru-RU" alt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для организации электронного </a:t>
            </a:r>
            <a:r>
              <a:rPr lang="ru-RU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обучения по «прикладной гидрометеорологии</a:t>
            </a:r>
            <a:r>
              <a:rPr lang="ru-RU" alt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».</a:t>
            </a:r>
          </a:p>
          <a:p>
            <a:pPr marL="363538" indent="-363538">
              <a:spcBef>
                <a:spcPts val="900"/>
              </a:spcBef>
              <a:buClr>
                <a:srgbClr val="0066CC"/>
              </a:buClr>
              <a:buFont typeface="Wingdings" pitchFamily="2" charset="2"/>
              <a:buChar char=""/>
            </a:pPr>
            <a:r>
              <a:rPr lang="ru-RU" altLang="ru-RU" sz="20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Систематизированы</a:t>
            </a:r>
            <a:r>
              <a:rPr lang="ru-RU" alt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материалы и передовой опыт по теории, технологии и практическому  использованию технологий и методов ДО, </a:t>
            </a:r>
            <a:r>
              <a:rPr lang="ru-RU" alt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включая создание </a:t>
            </a:r>
            <a:r>
              <a:rPr lang="ru-RU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ЭОР и </a:t>
            </a:r>
            <a:r>
              <a:rPr lang="ru-RU" alt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ЭУМ, </a:t>
            </a:r>
            <a:r>
              <a:rPr lang="ru-RU" altLang="ru-RU" sz="2000" dirty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</a:t>
            </a:r>
            <a:r>
              <a:rPr lang="ru-RU" altLang="ru-RU" sz="20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роведено исследование </a:t>
            </a:r>
            <a:r>
              <a:rPr lang="ru-RU" alt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 оценке возможностей СДО для организации учебного процесса с учетом потребностей РГГМУ.</a:t>
            </a:r>
          </a:p>
          <a:p>
            <a:pPr marL="363538" indent="-363538">
              <a:spcBef>
                <a:spcPts val="900"/>
              </a:spcBef>
              <a:buClr>
                <a:srgbClr val="0066CC"/>
              </a:buClr>
              <a:buFont typeface="Wingdings" pitchFamily="2" charset="2"/>
              <a:buChar char=""/>
            </a:pPr>
            <a:r>
              <a:rPr lang="ru-RU" altLang="ru-RU" sz="20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Разработана структура сайта </a:t>
            </a:r>
            <a:r>
              <a:rPr lang="ru-RU" alt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проекта</a:t>
            </a:r>
            <a:r>
              <a:rPr lang="ru-RU" altLang="ru-RU" sz="20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«Проект  ФИП_ГИДРОМЕТ</a:t>
            </a:r>
          </a:p>
          <a:p>
            <a:pPr>
              <a:buClr>
                <a:srgbClr val="0066CC"/>
              </a:buClr>
            </a:pPr>
            <a:r>
              <a:rPr lang="ru-RU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alt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- </a:t>
            </a:r>
            <a:r>
              <a:rPr lang="ru-RU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гидрометеорологический кластер</a:t>
            </a:r>
            <a:r>
              <a:rPr lang="ru-RU" alt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».</a:t>
            </a:r>
            <a:endParaRPr lang="ru-RU" altLang="ru-RU" sz="2000" dirty="0"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63538" indent="-363538">
              <a:spcBef>
                <a:spcPts val="900"/>
              </a:spcBef>
              <a:buClr>
                <a:srgbClr val="0066CC"/>
              </a:buClr>
              <a:buFont typeface="Wingdings" pitchFamily="2" charset="2"/>
              <a:buChar char=""/>
            </a:pPr>
            <a:r>
              <a:rPr lang="ru-RU" altLang="ru-RU" sz="20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Разработан учебный портал </a:t>
            </a:r>
            <a:r>
              <a:rPr lang="ru-RU" alt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проекта «Дистанционное обучение авиационного метеорологического персонала» (АВИА_МЕТ).</a:t>
            </a:r>
          </a:p>
          <a:p>
            <a:pPr marL="363538" indent="-363538">
              <a:spcBef>
                <a:spcPts val="900"/>
              </a:spcBef>
              <a:buClr>
                <a:srgbClr val="0066CC"/>
              </a:buClr>
              <a:buFont typeface="Wingdings" pitchFamily="2" charset="2"/>
              <a:buChar char=""/>
            </a:pPr>
            <a:r>
              <a:rPr lang="ru-RU" altLang="ru-RU" sz="20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Реализована андрагогическая модель </a:t>
            </a:r>
            <a:r>
              <a:rPr lang="ru-RU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обучения </a:t>
            </a:r>
            <a:r>
              <a:rPr lang="ru-RU" alt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для разных возрастных групп (ППС, специалисты «</a:t>
            </a:r>
            <a:r>
              <a:rPr lang="ru-RU" alt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Авиаметтелекома</a:t>
            </a:r>
            <a:r>
              <a:rPr lang="ru-RU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Росгидромета», </a:t>
            </a:r>
            <a:r>
              <a:rPr lang="ru-RU" alt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студенты-заочники).</a:t>
            </a:r>
            <a:endParaRPr lang="ru-RU" altLang="ru-RU" sz="2000" dirty="0"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4906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двумя скругленными соседними углами 2"/>
          <p:cNvSpPr/>
          <p:nvPr/>
        </p:nvSpPr>
        <p:spPr>
          <a:xfrm>
            <a:off x="467544" y="285728"/>
            <a:ext cx="8064896" cy="549275"/>
          </a:xfrm>
          <a:prstGeom prst="round2SameRect">
            <a:avLst>
              <a:gd name="adj1" fmla="val 0"/>
              <a:gd name="adj2" fmla="val 26936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Повышение квалификации  преподавателей</a:t>
            </a:r>
          </a:p>
        </p:txBody>
      </p:sp>
      <p:grpSp>
        <p:nvGrpSpPr>
          <p:cNvPr id="16" name="Группа 15"/>
          <p:cNvGrpSpPr/>
          <p:nvPr/>
        </p:nvGrpSpPr>
        <p:grpSpPr>
          <a:xfrm>
            <a:off x="0" y="1142984"/>
            <a:ext cx="9143999" cy="5166336"/>
            <a:chOff x="0" y="1214422"/>
            <a:chExt cx="9143999" cy="4786346"/>
          </a:xfrm>
        </p:grpSpPr>
        <p:pic>
          <p:nvPicPr>
            <p:cNvPr id="57348" name="Picture 4" descr="http://oblast45.ru/uploads/publications/8669/5bc129bdb7bae363603c1d2571534f978e9e7f6e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flipH="1">
              <a:off x="0" y="1214422"/>
              <a:ext cx="9143999" cy="4786346"/>
            </a:xfrm>
            <a:prstGeom prst="rect">
              <a:avLst/>
            </a:prstGeom>
            <a:noFill/>
          </p:spPr>
        </p:pic>
        <p:sp>
          <p:nvSpPr>
            <p:cNvPr id="6" name="Прямоугольник 5"/>
            <p:cNvSpPr/>
            <p:nvPr/>
          </p:nvSpPr>
          <p:spPr>
            <a:xfrm>
              <a:off x="0" y="4500570"/>
              <a:ext cx="4211960" cy="1304124"/>
            </a:xfrm>
            <a:prstGeom prst="rect">
              <a:avLst/>
            </a:prstGeom>
            <a:solidFill>
              <a:srgbClr val="FFFFFF">
                <a:alpha val="9411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</a:pPr>
              <a:r>
                <a:rPr lang="ru-RU" sz="2000" b="1" dirty="0" smtClean="0">
                  <a:solidFill>
                    <a:schemeClr val="tx2">
                      <a:lumMod val="7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«ВЕБИНАРЫ</a:t>
              </a:r>
            </a:p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</a:pPr>
              <a:r>
                <a:rPr lang="ru-RU" sz="2000" b="1" dirty="0" smtClean="0">
                  <a:solidFill>
                    <a:schemeClr val="tx2">
                      <a:lumMod val="7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	– виртуальные классы»</a:t>
              </a:r>
              <a:endParaRPr lang="en-GB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4571998" y="4500570"/>
              <a:ext cx="4572001" cy="1304124"/>
            </a:xfrm>
            <a:prstGeom prst="rect">
              <a:avLst/>
            </a:prstGeom>
            <a:solidFill>
              <a:srgbClr val="FFFFFF">
                <a:alpha val="9411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ru-RU" sz="2000" b="1" dirty="0">
                  <a:solidFill>
                    <a:schemeClr val="tx2">
                      <a:lumMod val="7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«Технологии подготовки и использования визуальных учебных материалов для </a:t>
              </a:r>
              <a:r>
                <a:rPr lang="ru-RU" sz="2000" b="1" dirty="0" smtClean="0">
                  <a:solidFill>
                    <a:schemeClr val="tx2">
                      <a:lumMod val="7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вебинаров»</a:t>
              </a:r>
              <a:endParaRPr lang="en-GB" sz="2000" b="1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3120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/>
          <p:cNvSpPr txBox="1">
            <a:spLocks noChangeArrowheads="1"/>
          </p:cNvSpPr>
          <p:nvPr/>
        </p:nvSpPr>
        <p:spPr bwMode="auto">
          <a:xfrm>
            <a:off x="2643174" y="1285860"/>
            <a:ext cx="581725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04040"/>
                </a:solidFill>
                <a:latin typeface="Tahoma" pitchFamily="34" charset="0"/>
                <a:cs typeface="Tahoma" pitchFamily="34" charset="0"/>
              </a:rPr>
              <a:t>Трубина Марина </a:t>
            </a:r>
            <a:r>
              <a:rPr lang="ru-RU" sz="2000" b="1" dirty="0" err="1" smtClean="0">
                <a:solidFill>
                  <a:srgbClr val="404040"/>
                </a:solidFill>
                <a:latin typeface="Tahoma" pitchFamily="34" charset="0"/>
                <a:cs typeface="Tahoma" pitchFamily="34" charset="0"/>
              </a:rPr>
              <a:t>Августиновна</a:t>
            </a:r>
            <a:r>
              <a:rPr lang="ru-RU" sz="2000" b="1" dirty="0" smtClean="0">
                <a:solidFill>
                  <a:srgbClr val="404040"/>
                </a:solidFill>
                <a:latin typeface="Tahoma" pitchFamily="34" charset="0"/>
                <a:cs typeface="Tahoma" pitchFamily="34" charset="0"/>
              </a:rPr>
              <a:t>,</a:t>
            </a:r>
            <a:r>
              <a:rPr lang="en-US" sz="2000" b="1" dirty="0" smtClean="0">
                <a:solidFill>
                  <a:srgbClr val="404040"/>
                </a:solidFill>
                <a:latin typeface="Tahoma" pitchFamily="34" charset="0"/>
                <a:cs typeface="Tahoma" pitchFamily="34" charset="0"/>
              </a:rPr>
              <a:t> </a:t>
            </a:r>
            <a:endParaRPr lang="ru-RU" sz="2000" b="1" dirty="0" smtClean="0">
              <a:solidFill>
                <a:srgbClr val="404040"/>
              </a:solidFill>
              <a:latin typeface="Tahoma" pitchFamily="34" charset="0"/>
              <a:cs typeface="Tahoma" pitchFamily="34" charset="0"/>
            </a:endParaRPr>
          </a:p>
          <a:p>
            <a:r>
              <a:rPr lang="ru-RU" sz="2000" b="1" dirty="0">
                <a:solidFill>
                  <a:srgbClr val="404040"/>
                </a:solidFill>
                <a:latin typeface="Tahoma" pitchFamily="34" charset="0"/>
                <a:cs typeface="Tahoma" pitchFamily="34" charset="0"/>
              </a:rPr>
              <a:t>к</a:t>
            </a:r>
            <a:r>
              <a:rPr lang="ru-RU" sz="2000" b="1" dirty="0" smtClean="0">
                <a:solidFill>
                  <a:srgbClr val="404040"/>
                </a:solidFill>
                <a:latin typeface="Tahoma" pitchFamily="34" charset="0"/>
                <a:cs typeface="Tahoma" pitchFamily="34" charset="0"/>
              </a:rPr>
              <a:t>анд. геогр. наук,</a:t>
            </a:r>
            <a:endParaRPr lang="ru-RU" sz="2000" b="1" dirty="0">
              <a:solidFill>
                <a:srgbClr val="404040"/>
              </a:solidFill>
              <a:latin typeface="Tahoma" pitchFamily="34" charset="0"/>
              <a:cs typeface="Tahoma" pitchFamily="34" charset="0"/>
            </a:endParaRPr>
          </a:p>
          <a:p>
            <a:r>
              <a:rPr lang="ru-RU" sz="2000" b="1" dirty="0">
                <a:solidFill>
                  <a:srgbClr val="7F7F7F"/>
                </a:solidFill>
                <a:latin typeface="Tahoma" pitchFamily="34" charset="0"/>
                <a:cs typeface="Tahoma" pitchFamily="34" charset="0"/>
              </a:rPr>
              <a:t>Руководитель </a:t>
            </a:r>
            <a:r>
              <a:rPr lang="ru-RU" sz="2000" b="1" dirty="0" smtClean="0">
                <a:solidFill>
                  <a:srgbClr val="7F7F7F"/>
                </a:solidFill>
                <a:latin typeface="Tahoma" pitchFamily="34" charset="0"/>
                <a:cs typeface="Tahoma" pitchFamily="34" charset="0"/>
              </a:rPr>
              <a:t>ПТМ,</a:t>
            </a:r>
            <a:endParaRPr lang="ru-RU" sz="2000" b="1" dirty="0">
              <a:solidFill>
                <a:srgbClr val="7F7F7F"/>
              </a:solidFill>
              <a:latin typeface="Tahoma" pitchFamily="34" charset="0"/>
              <a:cs typeface="Tahoma" pitchFamily="34" charset="0"/>
            </a:endParaRPr>
          </a:p>
          <a:p>
            <a:r>
              <a:rPr lang="ru-RU" sz="2000" b="1" dirty="0" smtClean="0">
                <a:solidFill>
                  <a:srgbClr val="7F7F7F"/>
                </a:solidFill>
                <a:latin typeface="Tahoma" pitchFamily="34" charset="0"/>
                <a:cs typeface="Tahoma" pitchFamily="34" charset="0"/>
              </a:rPr>
              <a:t>начальник Информационно-вычислительного центра РГГМУ,</a:t>
            </a:r>
          </a:p>
          <a:p>
            <a:r>
              <a:rPr lang="en-US" sz="2000" b="1" dirty="0" smtClean="0">
                <a:solidFill>
                  <a:srgbClr val="00B050"/>
                </a:solidFill>
                <a:latin typeface="Tahoma" pitchFamily="34" charset="0"/>
                <a:cs typeface="Tahoma" pitchFamily="34" charset="0"/>
              </a:rPr>
              <a:t>marina.tma@gmail.com</a:t>
            </a:r>
            <a:endParaRPr lang="en-GB" sz="2000" b="1" dirty="0">
              <a:solidFill>
                <a:srgbClr val="7F7F7F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3" name="Picture 6" descr="C:\Users\ivc\Desktop\circ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000108"/>
            <a:ext cx="1785937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571472" y="142852"/>
            <a:ext cx="77724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182563"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zh-CN" sz="32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Контакты</a:t>
            </a:r>
            <a:endParaRPr lang="ru-RU" altLang="zh-CN" sz="32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9394" name="Picture 2" descr="C:\Users\ivcuser\Pictures\rsh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305175"/>
            <a:ext cx="8477250" cy="3552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47e9cbde6b142239f888660adfbc43910677d"/>
  <p:tag name="ISPRING_RESOURCE_PATHS_HASH_2" val="1b6c722657aa461fa20e683757b8f5efb89adc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2137</TotalTime>
  <Words>1055</Words>
  <Application>Microsoft Office PowerPoint</Application>
  <PresentationFormat>Экран (4:3)</PresentationFormat>
  <Paragraphs>219</Paragraphs>
  <Slides>42</Slides>
  <Notes>11</Notes>
  <HiddenSlides>3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Конкурс  "Лучшая книга по инновационной тематике"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Дополнительные материалы</vt:lpstr>
      <vt:lpstr>Презентация PowerPoint</vt:lpstr>
      <vt:lpstr>Электронные материалы</vt:lpstr>
      <vt:lpstr>Вопросы преподавателям</vt:lpstr>
      <vt:lpstr>Тесты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Диссеминация проекта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Сотрудники ИВЦ</dc:creator>
  <cp:lastModifiedBy>Трубина</cp:lastModifiedBy>
  <cp:revision>179</cp:revision>
  <dcterms:created xsi:type="dcterms:W3CDTF">2015-07-23T10:24:28Z</dcterms:created>
  <dcterms:modified xsi:type="dcterms:W3CDTF">2015-07-30T19:28:26Z</dcterms:modified>
</cp:coreProperties>
</file>