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33"/>
  </p:notesMasterIdLst>
  <p:sldIdLst>
    <p:sldId id="256" r:id="rId2"/>
    <p:sldId id="296" r:id="rId3"/>
    <p:sldId id="297" r:id="rId4"/>
    <p:sldId id="298" r:id="rId5"/>
    <p:sldId id="299" r:id="rId6"/>
    <p:sldId id="300" r:id="rId7"/>
    <p:sldId id="301" r:id="rId8"/>
    <p:sldId id="302" r:id="rId9"/>
    <p:sldId id="303" r:id="rId10"/>
    <p:sldId id="304" r:id="rId11"/>
    <p:sldId id="305" r:id="rId12"/>
    <p:sldId id="306" r:id="rId13"/>
    <p:sldId id="307" r:id="rId14"/>
    <p:sldId id="308" r:id="rId15"/>
    <p:sldId id="309" r:id="rId16"/>
    <p:sldId id="310" r:id="rId17"/>
    <p:sldId id="311" r:id="rId18"/>
    <p:sldId id="312" r:id="rId19"/>
    <p:sldId id="313" r:id="rId20"/>
    <p:sldId id="314" r:id="rId21"/>
    <p:sldId id="315" r:id="rId22"/>
    <p:sldId id="316" r:id="rId23"/>
    <p:sldId id="317" r:id="rId24"/>
    <p:sldId id="319" r:id="rId25"/>
    <p:sldId id="320" r:id="rId26"/>
    <p:sldId id="321" r:id="rId27"/>
    <p:sldId id="322" r:id="rId28"/>
    <p:sldId id="323" r:id="rId29"/>
    <p:sldId id="324" r:id="rId30"/>
    <p:sldId id="325" r:id="rId31"/>
    <p:sldId id="294" r:id="rId32"/>
  </p:sldIdLst>
  <p:sldSz cx="9144000" cy="6858000" type="screen4x3"/>
  <p:notesSz cx="6858000" cy="9144000"/>
  <p:custDataLst>
    <p:tags r:id="rId3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12238"/>
    <a:srgbClr val="E85581"/>
    <a:srgbClr val="7D222F"/>
    <a:srgbClr val="C320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744" autoAdjust="0"/>
  </p:normalViewPr>
  <p:slideViewPr>
    <p:cSldViewPr>
      <p:cViewPr varScale="1">
        <p:scale>
          <a:sx n="60" d="100"/>
          <a:sy n="60" d="100"/>
        </p:scale>
        <p:origin x="-101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392D4B-A6BA-4A10-93C6-FA47D0048570}" type="doc">
      <dgm:prSet loTypeId="urn:microsoft.com/office/officeart/2005/8/layout/default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554CE7EC-8C0C-4127-A43E-33FE4E577663}">
      <dgm:prSet phldrT="[Текст]" custT="1"/>
      <dgm:spPr/>
      <dgm:t>
        <a:bodyPr/>
        <a:lstStyle/>
        <a:p>
          <a:r>
            <a:rPr lang="ru-RU" sz="3600" dirty="0" smtClean="0"/>
            <a:t>Удобное содержание</a:t>
          </a:r>
          <a:endParaRPr lang="ru-RU" sz="3600" dirty="0"/>
        </a:p>
      </dgm:t>
    </dgm:pt>
    <dgm:pt modelId="{596C5A8E-9588-4696-BCF5-9B214AEBA542}" type="parTrans" cxnId="{0F54FA84-CC74-4C22-9059-A9A1BFFCDDB9}">
      <dgm:prSet/>
      <dgm:spPr/>
      <dgm:t>
        <a:bodyPr/>
        <a:lstStyle/>
        <a:p>
          <a:endParaRPr lang="ru-RU" sz="1200"/>
        </a:p>
      </dgm:t>
    </dgm:pt>
    <dgm:pt modelId="{D0AB78A6-4837-4FF7-99C6-C5B54F999339}" type="sibTrans" cxnId="{0F54FA84-CC74-4C22-9059-A9A1BFFCDDB9}">
      <dgm:prSet/>
      <dgm:spPr/>
      <dgm:t>
        <a:bodyPr/>
        <a:lstStyle/>
        <a:p>
          <a:endParaRPr lang="ru-RU" sz="1200"/>
        </a:p>
      </dgm:t>
    </dgm:pt>
    <dgm:pt modelId="{67747923-3DB9-4FD3-9A85-7487D9F8494F}">
      <dgm:prSet phldrT="[Текст]" custT="1"/>
      <dgm:spPr/>
      <dgm:t>
        <a:bodyPr/>
        <a:lstStyle/>
        <a:p>
          <a:r>
            <a:rPr lang="ru-RU" sz="3600" dirty="0" smtClean="0"/>
            <a:t>Удобный доступ к содержанию</a:t>
          </a:r>
          <a:endParaRPr lang="ru-RU" sz="3600" dirty="0"/>
        </a:p>
      </dgm:t>
    </dgm:pt>
    <dgm:pt modelId="{4BE91F05-B236-4815-9A7A-3334DA98D3E2}" type="parTrans" cxnId="{4E9388C3-4E48-452F-9539-FA3AF2B8E7D0}">
      <dgm:prSet/>
      <dgm:spPr/>
      <dgm:t>
        <a:bodyPr/>
        <a:lstStyle/>
        <a:p>
          <a:endParaRPr lang="ru-RU" sz="1200"/>
        </a:p>
      </dgm:t>
    </dgm:pt>
    <dgm:pt modelId="{5B002C20-A98C-4D2E-A22E-434852BAFFB7}" type="sibTrans" cxnId="{4E9388C3-4E48-452F-9539-FA3AF2B8E7D0}">
      <dgm:prSet/>
      <dgm:spPr/>
      <dgm:t>
        <a:bodyPr/>
        <a:lstStyle/>
        <a:p>
          <a:endParaRPr lang="ru-RU" sz="1200"/>
        </a:p>
      </dgm:t>
    </dgm:pt>
    <dgm:pt modelId="{C385C6C6-5FC7-4154-A024-0702FD1AD55C}" type="pres">
      <dgm:prSet presAssocID="{EC392D4B-A6BA-4A10-93C6-FA47D0048570}" presName="diagram" presStyleCnt="0">
        <dgm:presLayoutVars>
          <dgm:dir/>
          <dgm:resizeHandles val="exact"/>
        </dgm:presLayoutVars>
      </dgm:prSet>
      <dgm:spPr/>
    </dgm:pt>
    <dgm:pt modelId="{C4F57656-0442-471B-B8D0-938D77E1B58D}" type="pres">
      <dgm:prSet presAssocID="{554CE7EC-8C0C-4127-A43E-33FE4E577663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A93DB1-C6A8-4664-9465-8C35F0B77122}" type="pres">
      <dgm:prSet presAssocID="{D0AB78A6-4837-4FF7-99C6-C5B54F999339}" presName="sibTrans" presStyleCnt="0"/>
      <dgm:spPr/>
    </dgm:pt>
    <dgm:pt modelId="{342C5B21-CA8D-45E1-B359-B4793F12836C}" type="pres">
      <dgm:prSet presAssocID="{67747923-3DB9-4FD3-9A85-7487D9F8494F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9CBD9D1-C95B-4D99-A0B1-6A4EC47153F2}" type="presOf" srcId="{554CE7EC-8C0C-4127-A43E-33FE4E577663}" destId="{C4F57656-0442-471B-B8D0-938D77E1B58D}" srcOrd="0" destOrd="0" presId="urn:microsoft.com/office/officeart/2005/8/layout/default"/>
    <dgm:cxn modelId="{4E9388C3-4E48-452F-9539-FA3AF2B8E7D0}" srcId="{EC392D4B-A6BA-4A10-93C6-FA47D0048570}" destId="{67747923-3DB9-4FD3-9A85-7487D9F8494F}" srcOrd="1" destOrd="0" parTransId="{4BE91F05-B236-4815-9A7A-3334DA98D3E2}" sibTransId="{5B002C20-A98C-4D2E-A22E-434852BAFFB7}"/>
    <dgm:cxn modelId="{D1CA5F69-460C-4B50-AD38-F6E5AB52B990}" type="presOf" srcId="{67747923-3DB9-4FD3-9A85-7487D9F8494F}" destId="{342C5B21-CA8D-45E1-B359-B4793F12836C}" srcOrd="0" destOrd="0" presId="urn:microsoft.com/office/officeart/2005/8/layout/default"/>
    <dgm:cxn modelId="{0F54FA84-CC74-4C22-9059-A9A1BFFCDDB9}" srcId="{EC392D4B-A6BA-4A10-93C6-FA47D0048570}" destId="{554CE7EC-8C0C-4127-A43E-33FE4E577663}" srcOrd="0" destOrd="0" parTransId="{596C5A8E-9588-4696-BCF5-9B214AEBA542}" sibTransId="{D0AB78A6-4837-4FF7-99C6-C5B54F999339}"/>
    <dgm:cxn modelId="{5326B53E-344A-412F-90BF-D4FDFB5D5937}" type="presOf" srcId="{EC392D4B-A6BA-4A10-93C6-FA47D0048570}" destId="{C385C6C6-5FC7-4154-A024-0702FD1AD55C}" srcOrd="0" destOrd="0" presId="urn:microsoft.com/office/officeart/2005/8/layout/default"/>
    <dgm:cxn modelId="{AEF334D1-39AD-4AF2-8BAE-0348F358C498}" type="presParOf" srcId="{C385C6C6-5FC7-4154-A024-0702FD1AD55C}" destId="{C4F57656-0442-471B-B8D0-938D77E1B58D}" srcOrd="0" destOrd="0" presId="urn:microsoft.com/office/officeart/2005/8/layout/default"/>
    <dgm:cxn modelId="{26E36B8C-E8C4-4C9B-A334-4806F0FB5A7C}" type="presParOf" srcId="{C385C6C6-5FC7-4154-A024-0702FD1AD55C}" destId="{82A93DB1-C6A8-4664-9465-8C35F0B77122}" srcOrd="1" destOrd="0" presId="urn:microsoft.com/office/officeart/2005/8/layout/default"/>
    <dgm:cxn modelId="{50A07925-D1CD-4918-AD65-DF6441441E2B}" type="presParOf" srcId="{C385C6C6-5FC7-4154-A024-0702FD1AD55C}" destId="{342C5B21-CA8D-45E1-B359-B4793F12836C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F57656-0442-471B-B8D0-938D77E1B58D}">
      <dsp:nvSpPr>
        <dsp:cNvPr id="0" name=""/>
        <dsp:cNvSpPr/>
      </dsp:nvSpPr>
      <dsp:spPr>
        <a:xfrm>
          <a:off x="1004" y="1087610"/>
          <a:ext cx="3917900" cy="235074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Удобное содержание</a:t>
          </a:r>
          <a:endParaRPr lang="ru-RU" sz="3600" kern="1200" dirty="0"/>
        </a:p>
      </dsp:txBody>
      <dsp:txXfrm>
        <a:off x="1004" y="1087610"/>
        <a:ext cx="3917900" cy="2350740"/>
      </dsp:txXfrm>
    </dsp:sp>
    <dsp:sp modelId="{342C5B21-CA8D-45E1-B359-B4793F12836C}">
      <dsp:nvSpPr>
        <dsp:cNvPr id="0" name=""/>
        <dsp:cNvSpPr/>
      </dsp:nvSpPr>
      <dsp:spPr>
        <a:xfrm>
          <a:off x="4310695" y="1087610"/>
          <a:ext cx="3917900" cy="235074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Удобный доступ к содержанию</a:t>
          </a:r>
          <a:endParaRPr lang="ru-RU" sz="3600" kern="1200" dirty="0"/>
        </a:p>
      </dsp:txBody>
      <dsp:txXfrm>
        <a:off x="4310695" y="1087610"/>
        <a:ext cx="3917900" cy="23507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CC0AF4-5D80-4B96-8EA3-88626EDD6D59}" type="datetimeFigureOut">
              <a:rPr lang="ru-RU" smtClean="0"/>
              <a:t>31.07.2015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E43DA3-A77B-48CB-84E4-D9EE0C18B1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679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D957E02-B93A-4B12-8C71-D86A44C87507}" type="slidenum">
              <a:rPr lang="en-US" smtClean="0"/>
              <a:pPr eaLnBrk="1" hangingPunct="1"/>
              <a:t>6</a:t>
            </a:fld>
            <a:endParaRPr lang="en-US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A74EF33-D1AA-45A5-A4D2-74BFBACB7BC5}" type="slidenum">
              <a:rPr lang="en-US" smtClean="0"/>
              <a:pPr eaLnBrk="1" hangingPunct="1"/>
              <a:t>7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A05BA08-4FD5-4733-A54A-8EFC274B962F}" type="slidenum">
              <a:rPr lang="en-US" smtClean="0"/>
              <a:pPr eaLnBrk="1" hangingPunct="1"/>
              <a:t>8</a:t>
            </a:fld>
            <a:endParaRPr 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2132856"/>
            <a:ext cx="9144000" cy="2088232"/>
          </a:xfrm>
          <a:prstGeom prst="rect">
            <a:avLst/>
          </a:prstGeom>
          <a:solidFill>
            <a:srgbClr val="C32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4241014"/>
            <a:ext cx="9144000" cy="2088232"/>
          </a:xfrm>
          <a:prstGeom prst="rect">
            <a:avLst/>
          </a:prstGeom>
          <a:solidFill>
            <a:srgbClr val="A122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31840" y="2582399"/>
            <a:ext cx="5326360" cy="14700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Franklin Gothic Demi" panose="020B0703020102020204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31840" y="4338174"/>
            <a:ext cx="5616624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0" name="Прямоугольный треугольник 9"/>
          <p:cNvSpPr/>
          <p:nvPr/>
        </p:nvSpPr>
        <p:spPr>
          <a:xfrm flipV="1">
            <a:off x="0" y="6345324"/>
            <a:ext cx="539552" cy="504056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ый треугольник 10"/>
          <p:cNvSpPr/>
          <p:nvPr/>
        </p:nvSpPr>
        <p:spPr>
          <a:xfrm flipH="1" flipV="1">
            <a:off x="8316416" y="1916832"/>
            <a:ext cx="827584" cy="792088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93" y="548680"/>
            <a:ext cx="2666963" cy="864096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2132856"/>
            <a:ext cx="9144000" cy="2088232"/>
          </a:xfrm>
          <a:prstGeom prst="rect">
            <a:avLst/>
          </a:prstGeom>
          <a:solidFill>
            <a:srgbClr val="C32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4241014"/>
            <a:ext cx="9144000" cy="2088232"/>
          </a:xfrm>
          <a:prstGeom prst="rect">
            <a:avLst/>
          </a:prstGeom>
          <a:solidFill>
            <a:srgbClr val="A122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ый треугольник 13"/>
          <p:cNvSpPr/>
          <p:nvPr userDrawn="1"/>
        </p:nvSpPr>
        <p:spPr>
          <a:xfrm flipV="1">
            <a:off x="0" y="6345324"/>
            <a:ext cx="539552" cy="504056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ый треугольник 14"/>
          <p:cNvSpPr/>
          <p:nvPr userDrawn="1"/>
        </p:nvSpPr>
        <p:spPr>
          <a:xfrm flipH="1" flipV="1">
            <a:off x="8316416" y="1916832"/>
            <a:ext cx="827584" cy="792088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93" y="548680"/>
            <a:ext cx="2666963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632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224644"/>
            <a:ext cx="9144000" cy="1044116"/>
          </a:xfrm>
          <a:prstGeom prst="rect">
            <a:avLst/>
          </a:prstGeom>
          <a:solidFill>
            <a:srgbClr val="C32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4644"/>
            <a:ext cx="8229600" cy="1031504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55365"/>
            <a:ext cx="8229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Прямоугольный треугольник 7"/>
          <p:cNvSpPr/>
          <p:nvPr/>
        </p:nvSpPr>
        <p:spPr>
          <a:xfrm flipV="1">
            <a:off x="0" y="1268760"/>
            <a:ext cx="539552" cy="504056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ый треугольник 8"/>
          <p:cNvSpPr/>
          <p:nvPr/>
        </p:nvSpPr>
        <p:spPr>
          <a:xfrm flipH="1" flipV="1">
            <a:off x="8316416" y="8620"/>
            <a:ext cx="827584" cy="792088"/>
          </a:xfrm>
          <a:prstGeom prst="rtTriangle">
            <a:avLst/>
          </a:prstGeom>
          <a:solidFill>
            <a:srgbClr val="E85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224644"/>
            <a:ext cx="9144000" cy="1044116"/>
          </a:xfrm>
          <a:prstGeom prst="rect">
            <a:avLst/>
          </a:prstGeom>
          <a:solidFill>
            <a:srgbClr val="C32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ый треугольник 10"/>
          <p:cNvSpPr/>
          <p:nvPr userDrawn="1"/>
        </p:nvSpPr>
        <p:spPr>
          <a:xfrm flipV="1">
            <a:off x="0" y="1268760"/>
            <a:ext cx="539552" cy="504056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ый треугольник 11"/>
          <p:cNvSpPr/>
          <p:nvPr userDrawn="1"/>
        </p:nvSpPr>
        <p:spPr>
          <a:xfrm flipH="1" flipV="1">
            <a:off x="8316416" y="8620"/>
            <a:ext cx="827584" cy="792088"/>
          </a:xfrm>
          <a:prstGeom prst="rtTriangle">
            <a:avLst/>
          </a:prstGeom>
          <a:solidFill>
            <a:srgbClr val="E85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9154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4221088"/>
            <a:ext cx="7772400" cy="1224136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rgbClr val="A12238"/>
                </a:solidFill>
                <a:latin typeface="Franklin Gothic Demi" panose="020B07030201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2276872"/>
            <a:ext cx="9144000" cy="1800200"/>
          </a:xfrm>
          <a:prstGeom prst="rect">
            <a:avLst/>
          </a:prstGeom>
          <a:solidFill>
            <a:srgbClr val="C32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ый треугольник 8"/>
          <p:cNvSpPr/>
          <p:nvPr/>
        </p:nvSpPr>
        <p:spPr>
          <a:xfrm flipV="1">
            <a:off x="0" y="4077072"/>
            <a:ext cx="539552" cy="504056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ый треугольник 9"/>
          <p:cNvSpPr/>
          <p:nvPr/>
        </p:nvSpPr>
        <p:spPr>
          <a:xfrm flipH="1" flipV="1">
            <a:off x="8316416" y="1988840"/>
            <a:ext cx="827584" cy="792088"/>
          </a:xfrm>
          <a:prstGeom prst="rtTriangle">
            <a:avLst/>
          </a:prstGeom>
          <a:solidFill>
            <a:srgbClr val="E85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457200" y="2384884"/>
            <a:ext cx="8229600" cy="1571564"/>
          </a:xfrm>
        </p:spPr>
        <p:txBody>
          <a:bodyPr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2276872"/>
            <a:ext cx="9144000" cy="1800200"/>
          </a:xfrm>
          <a:prstGeom prst="rect">
            <a:avLst/>
          </a:prstGeom>
          <a:solidFill>
            <a:srgbClr val="C32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ый треугольник 11"/>
          <p:cNvSpPr/>
          <p:nvPr userDrawn="1"/>
        </p:nvSpPr>
        <p:spPr>
          <a:xfrm flipV="1">
            <a:off x="0" y="4077072"/>
            <a:ext cx="539552" cy="504056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ый треугольник 12"/>
          <p:cNvSpPr/>
          <p:nvPr userDrawn="1"/>
        </p:nvSpPr>
        <p:spPr>
          <a:xfrm flipH="1" flipV="1">
            <a:off x="8316416" y="1988840"/>
            <a:ext cx="827584" cy="792088"/>
          </a:xfrm>
          <a:prstGeom prst="rtTriangle">
            <a:avLst/>
          </a:prstGeom>
          <a:solidFill>
            <a:srgbClr val="E85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968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224644"/>
            <a:ext cx="9144000" cy="1044116"/>
          </a:xfrm>
          <a:prstGeom prst="rect">
            <a:avLst/>
          </a:prstGeom>
          <a:solidFill>
            <a:srgbClr val="C32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ый треугольник 8"/>
          <p:cNvSpPr/>
          <p:nvPr/>
        </p:nvSpPr>
        <p:spPr>
          <a:xfrm flipV="1">
            <a:off x="0" y="1268760"/>
            <a:ext cx="539552" cy="504056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ый треугольник 9"/>
          <p:cNvSpPr/>
          <p:nvPr/>
        </p:nvSpPr>
        <p:spPr>
          <a:xfrm flipH="1" flipV="1">
            <a:off x="8316416" y="8620"/>
            <a:ext cx="827584" cy="792088"/>
          </a:xfrm>
          <a:prstGeom prst="rtTriangle">
            <a:avLst/>
          </a:prstGeom>
          <a:solidFill>
            <a:srgbClr val="E85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8335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8335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457200" y="224644"/>
            <a:ext cx="8229600" cy="1031504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224644"/>
            <a:ext cx="9144000" cy="1044116"/>
          </a:xfrm>
          <a:prstGeom prst="rect">
            <a:avLst/>
          </a:prstGeom>
          <a:solidFill>
            <a:srgbClr val="C32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ый треугольник 12"/>
          <p:cNvSpPr/>
          <p:nvPr userDrawn="1"/>
        </p:nvSpPr>
        <p:spPr>
          <a:xfrm flipV="1">
            <a:off x="0" y="1268760"/>
            <a:ext cx="539552" cy="504056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ый треугольник 13"/>
          <p:cNvSpPr/>
          <p:nvPr userDrawn="1"/>
        </p:nvSpPr>
        <p:spPr>
          <a:xfrm flipH="1" flipV="1">
            <a:off x="8316416" y="8620"/>
            <a:ext cx="827584" cy="792088"/>
          </a:xfrm>
          <a:prstGeom prst="rtTriangle">
            <a:avLst/>
          </a:prstGeom>
          <a:solidFill>
            <a:srgbClr val="E85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9640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224644"/>
            <a:ext cx="9144000" cy="1044116"/>
          </a:xfrm>
          <a:prstGeom prst="rect">
            <a:avLst/>
          </a:prstGeom>
          <a:solidFill>
            <a:srgbClr val="C32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ый треугольник 8"/>
          <p:cNvSpPr/>
          <p:nvPr/>
        </p:nvSpPr>
        <p:spPr>
          <a:xfrm flipV="1">
            <a:off x="0" y="1268760"/>
            <a:ext cx="539552" cy="504056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ый треугольник 9"/>
          <p:cNvSpPr/>
          <p:nvPr/>
        </p:nvSpPr>
        <p:spPr>
          <a:xfrm flipH="1" flipV="1">
            <a:off x="8316416" y="8620"/>
            <a:ext cx="827584" cy="792088"/>
          </a:xfrm>
          <a:prstGeom prst="rtTriangle">
            <a:avLst/>
          </a:prstGeom>
          <a:solidFill>
            <a:srgbClr val="E85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15617"/>
            <a:ext cx="8273008" cy="233285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457200" y="224644"/>
            <a:ext cx="8229600" cy="1031504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2" name="Объект 2"/>
          <p:cNvSpPr>
            <a:spLocks noGrp="1"/>
          </p:cNvSpPr>
          <p:nvPr>
            <p:ph sz="half" idx="10"/>
          </p:nvPr>
        </p:nvSpPr>
        <p:spPr>
          <a:xfrm>
            <a:off x="457200" y="4192489"/>
            <a:ext cx="8273008" cy="233285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224644"/>
            <a:ext cx="9144000" cy="1044116"/>
          </a:xfrm>
          <a:prstGeom prst="rect">
            <a:avLst/>
          </a:prstGeom>
          <a:solidFill>
            <a:srgbClr val="C32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ый треугольник 13"/>
          <p:cNvSpPr/>
          <p:nvPr userDrawn="1"/>
        </p:nvSpPr>
        <p:spPr>
          <a:xfrm flipV="1">
            <a:off x="0" y="1268760"/>
            <a:ext cx="539552" cy="504056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ый треугольник 14"/>
          <p:cNvSpPr/>
          <p:nvPr userDrawn="1"/>
        </p:nvSpPr>
        <p:spPr>
          <a:xfrm flipH="1" flipV="1">
            <a:off x="8316416" y="8620"/>
            <a:ext cx="827584" cy="792088"/>
          </a:xfrm>
          <a:prstGeom prst="rtTriangle">
            <a:avLst/>
          </a:prstGeom>
          <a:solidFill>
            <a:srgbClr val="E85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4470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90278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A12238"/>
                </a:solidFill>
                <a:latin typeface="Franklin Gothic Book" panose="020B0503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43004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790278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A12238"/>
                </a:solidFill>
                <a:latin typeface="Franklin Gothic Book" panose="020B0503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430040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0" y="224644"/>
            <a:ext cx="9144000" cy="1044116"/>
          </a:xfrm>
          <a:prstGeom prst="rect">
            <a:avLst/>
          </a:prstGeom>
          <a:solidFill>
            <a:srgbClr val="C32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ый треугольник 10"/>
          <p:cNvSpPr/>
          <p:nvPr/>
        </p:nvSpPr>
        <p:spPr>
          <a:xfrm flipV="1">
            <a:off x="0" y="1268760"/>
            <a:ext cx="539552" cy="504056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ый треугольник 11"/>
          <p:cNvSpPr/>
          <p:nvPr/>
        </p:nvSpPr>
        <p:spPr>
          <a:xfrm flipH="1" flipV="1">
            <a:off x="8316416" y="8620"/>
            <a:ext cx="827584" cy="792088"/>
          </a:xfrm>
          <a:prstGeom prst="rtTriangle">
            <a:avLst/>
          </a:prstGeom>
          <a:solidFill>
            <a:srgbClr val="E85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457200" y="224644"/>
            <a:ext cx="8229600" cy="1031504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224644"/>
            <a:ext cx="9144000" cy="1044116"/>
          </a:xfrm>
          <a:prstGeom prst="rect">
            <a:avLst/>
          </a:prstGeom>
          <a:solidFill>
            <a:srgbClr val="C32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ый треугольник 14"/>
          <p:cNvSpPr/>
          <p:nvPr userDrawn="1"/>
        </p:nvSpPr>
        <p:spPr>
          <a:xfrm flipV="1">
            <a:off x="0" y="1268760"/>
            <a:ext cx="539552" cy="504056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ый треугольник 15"/>
          <p:cNvSpPr/>
          <p:nvPr userDrawn="1"/>
        </p:nvSpPr>
        <p:spPr>
          <a:xfrm flipH="1" flipV="1">
            <a:off x="8316416" y="8620"/>
            <a:ext cx="827584" cy="792088"/>
          </a:xfrm>
          <a:prstGeom prst="rtTriangle">
            <a:avLst/>
          </a:prstGeom>
          <a:solidFill>
            <a:srgbClr val="E85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040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224644"/>
            <a:ext cx="9144000" cy="1044116"/>
          </a:xfrm>
          <a:prstGeom prst="rect">
            <a:avLst/>
          </a:prstGeom>
          <a:solidFill>
            <a:srgbClr val="C32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ый треугольник 6"/>
          <p:cNvSpPr/>
          <p:nvPr/>
        </p:nvSpPr>
        <p:spPr>
          <a:xfrm flipV="1">
            <a:off x="0" y="1268760"/>
            <a:ext cx="539552" cy="504056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ый треугольник 7"/>
          <p:cNvSpPr/>
          <p:nvPr/>
        </p:nvSpPr>
        <p:spPr>
          <a:xfrm flipH="1" flipV="1">
            <a:off x="8316416" y="8620"/>
            <a:ext cx="827584" cy="792088"/>
          </a:xfrm>
          <a:prstGeom prst="rtTriangle">
            <a:avLst/>
          </a:prstGeom>
          <a:solidFill>
            <a:srgbClr val="E85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57200" y="224644"/>
            <a:ext cx="8229600" cy="1031504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224644"/>
            <a:ext cx="9144000" cy="1044116"/>
          </a:xfrm>
          <a:prstGeom prst="rect">
            <a:avLst/>
          </a:prstGeom>
          <a:solidFill>
            <a:srgbClr val="C32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ый треугольник 10"/>
          <p:cNvSpPr/>
          <p:nvPr userDrawn="1"/>
        </p:nvSpPr>
        <p:spPr>
          <a:xfrm flipV="1">
            <a:off x="0" y="1268760"/>
            <a:ext cx="539552" cy="504056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ый треугольник 11"/>
          <p:cNvSpPr/>
          <p:nvPr userDrawn="1"/>
        </p:nvSpPr>
        <p:spPr>
          <a:xfrm flipH="1" flipV="1">
            <a:off x="8316416" y="8620"/>
            <a:ext cx="827584" cy="792088"/>
          </a:xfrm>
          <a:prstGeom prst="rtTriangle">
            <a:avLst/>
          </a:prstGeom>
          <a:solidFill>
            <a:srgbClr val="E85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3977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72414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4221088"/>
            <a:ext cx="7772400" cy="1224136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rgbClr val="A12238"/>
                </a:solidFill>
                <a:latin typeface="Franklin Gothic Demi" panose="020B07030201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0" y="2276872"/>
            <a:ext cx="9144000" cy="1800200"/>
          </a:xfrm>
          <a:prstGeom prst="rect">
            <a:avLst/>
          </a:prstGeom>
          <a:solidFill>
            <a:srgbClr val="C32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ый треугольник 8"/>
          <p:cNvSpPr/>
          <p:nvPr userDrawn="1"/>
        </p:nvSpPr>
        <p:spPr>
          <a:xfrm flipV="1">
            <a:off x="0" y="4077072"/>
            <a:ext cx="539552" cy="504056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ый треугольник 9"/>
          <p:cNvSpPr/>
          <p:nvPr userDrawn="1"/>
        </p:nvSpPr>
        <p:spPr>
          <a:xfrm flipH="1" flipV="1">
            <a:off x="8316416" y="1988840"/>
            <a:ext cx="827584" cy="792088"/>
          </a:xfrm>
          <a:prstGeom prst="rtTriangle">
            <a:avLst/>
          </a:prstGeom>
          <a:solidFill>
            <a:srgbClr val="E85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457200" y="2384884"/>
            <a:ext cx="8229600" cy="1571564"/>
          </a:xfrm>
        </p:spPr>
        <p:txBody>
          <a:bodyPr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968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224644"/>
            <a:ext cx="9144000" cy="1044116"/>
          </a:xfrm>
          <a:prstGeom prst="rect">
            <a:avLst/>
          </a:prstGeom>
          <a:solidFill>
            <a:srgbClr val="C32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ый треугольник 8"/>
          <p:cNvSpPr/>
          <p:nvPr userDrawn="1"/>
        </p:nvSpPr>
        <p:spPr>
          <a:xfrm flipV="1">
            <a:off x="0" y="1268760"/>
            <a:ext cx="539552" cy="504056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ый треугольник 9"/>
          <p:cNvSpPr/>
          <p:nvPr userDrawn="1"/>
        </p:nvSpPr>
        <p:spPr>
          <a:xfrm flipH="1" flipV="1">
            <a:off x="8316416" y="8620"/>
            <a:ext cx="827584" cy="792088"/>
          </a:xfrm>
          <a:prstGeom prst="rtTriangle">
            <a:avLst/>
          </a:prstGeom>
          <a:solidFill>
            <a:srgbClr val="E85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8335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8335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457200" y="224644"/>
            <a:ext cx="8229600" cy="1031504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9640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224644"/>
            <a:ext cx="9144000" cy="1044116"/>
          </a:xfrm>
          <a:prstGeom prst="rect">
            <a:avLst/>
          </a:prstGeom>
          <a:solidFill>
            <a:srgbClr val="C32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ый треугольник 8"/>
          <p:cNvSpPr/>
          <p:nvPr userDrawn="1"/>
        </p:nvSpPr>
        <p:spPr>
          <a:xfrm flipV="1">
            <a:off x="0" y="1268760"/>
            <a:ext cx="539552" cy="504056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ый треугольник 9"/>
          <p:cNvSpPr/>
          <p:nvPr userDrawn="1"/>
        </p:nvSpPr>
        <p:spPr>
          <a:xfrm flipH="1" flipV="1">
            <a:off x="8316416" y="8620"/>
            <a:ext cx="827584" cy="792088"/>
          </a:xfrm>
          <a:prstGeom prst="rtTriangle">
            <a:avLst/>
          </a:prstGeom>
          <a:solidFill>
            <a:srgbClr val="E85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15617"/>
            <a:ext cx="8273008" cy="233285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457200" y="224644"/>
            <a:ext cx="8229600" cy="1031504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2" name="Объект 2"/>
          <p:cNvSpPr>
            <a:spLocks noGrp="1"/>
          </p:cNvSpPr>
          <p:nvPr>
            <p:ph sz="half" idx="10"/>
          </p:nvPr>
        </p:nvSpPr>
        <p:spPr>
          <a:xfrm>
            <a:off x="457200" y="4192489"/>
            <a:ext cx="8273008" cy="233285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4470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90278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A12238"/>
                </a:solidFill>
                <a:latin typeface="Franklin Gothic Book" panose="020B0503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43004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790278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A12238"/>
                </a:solidFill>
                <a:latin typeface="Franklin Gothic Book" panose="020B0503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430040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224644"/>
            <a:ext cx="9144000" cy="1044116"/>
          </a:xfrm>
          <a:prstGeom prst="rect">
            <a:avLst/>
          </a:prstGeom>
          <a:solidFill>
            <a:srgbClr val="C32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ый треугольник 10"/>
          <p:cNvSpPr/>
          <p:nvPr userDrawn="1"/>
        </p:nvSpPr>
        <p:spPr>
          <a:xfrm flipV="1">
            <a:off x="0" y="1268760"/>
            <a:ext cx="539552" cy="504056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ый треугольник 11"/>
          <p:cNvSpPr/>
          <p:nvPr userDrawn="1"/>
        </p:nvSpPr>
        <p:spPr>
          <a:xfrm flipH="1" flipV="1">
            <a:off x="8316416" y="8620"/>
            <a:ext cx="827584" cy="792088"/>
          </a:xfrm>
          <a:prstGeom prst="rtTriangle">
            <a:avLst/>
          </a:prstGeom>
          <a:solidFill>
            <a:srgbClr val="E85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457200" y="224644"/>
            <a:ext cx="8229600" cy="1031504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040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 userDrawn="1"/>
        </p:nvSpPr>
        <p:spPr>
          <a:xfrm>
            <a:off x="0" y="224644"/>
            <a:ext cx="9144000" cy="1044116"/>
          </a:xfrm>
          <a:prstGeom prst="rect">
            <a:avLst/>
          </a:prstGeom>
          <a:solidFill>
            <a:srgbClr val="C32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ый треугольник 6"/>
          <p:cNvSpPr/>
          <p:nvPr userDrawn="1"/>
        </p:nvSpPr>
        <p:spPr>
          <a:xfrm flipV="1">
            <a:off x="0" y="1268760"/>
            <a:ext cx="539552" cy="504056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ый треугольник 7"/>
          <p:cNvSpPr/>
          <p:nvPr userDrawn="1"/>
        </p:nvSpPr>
        <p:spPr>
          <a:xfrm flipH="1" flipV="1">
            <a:off x="8316416" y="8620"/>
            <a:ext cx="827584" cy="792088"/>
          </a:xfrm>
          <a:prstGeom prst="rtTriangle">
            <a:avLst/>
          </a:prstGeom>
          <a:solidFill>
            <a:srgbClr val="E85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57200" y="224644"/>
            <a:ext cx="8229600" cy="1031504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3977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106742"/>
            <a:ext cx="8219256" cy="2520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3"/>
          <p:cNvSpPr>
            <a:spLocks noGrp="1"/>
          </p:cNvSpPr>
          <p:nvPr>
            <p:ph sz="half" idx="10"/>
          </p:nvPr>
        </p:nvSpPr>
        <p:spPr>
          <a:xfrm>
            <a:off x="467544" y="3717033"/>
            <a:ext cx="8219256" cy="2520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030BD90-5A09-4EA0-B43D-0905B61E5E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1278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39EE76-C2DC-438F-B506-B5C5144D03F4}" type="datetimeFigureOut">
              <a:rPr lang="ru-RU" smtClean="0"/>
              <a:t>31.07.2015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5BDDF-13E6-4D19-9E10-BC633380AA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209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51" r:id="rId9"/>
    <p:sldLayoutId id="2147483652" r:id="rId10"/>
    <p:sldLayoutId id="2147483656" r:id="rId11"/>
    <p:sldLayoutId id="2147483653" r:id="rId12"/>
    <p:sldLayoutId id="2147483654" r:id="rId13"/>
    <p:sldLayoutId id="2147483666" r:id="rId1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Franklin Gothic Book" panose="020B05030201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A12238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C32046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(Не)удобные </a:t>
            </a:r>
            <a:br>
              <a:rPr lang="ru-RU" dirty="0" smtClean="0"/>
            </a:br>
            <a:r>
              <a:rPr lang="ru-RU" dirty="0" smtClean="0"/>
              <a:t>е-курсы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Мастер-класс Елены Локтевой</a:t>
            </a:r>
          </a:p>
          <a:p>
            <a:r>
              <a:rPr lang="ru-RU" dirty="0" smtClean="0"/>
              <a:t>31.07.2015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303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значит «удобный курс»?</a:t>
            </a:r>
            <a:endParaRPr lang="ru-RU" dirty="0"/>
          </a:p>
        </p:txBody>
      </p:sp>
      <p:pic>
        <p:nvPicPr>
          <p:cNvPr id="1026" name="Picture 2" descr="http://www.exler.ru/blog/upload/images/big/IMG_958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54" y="1484784"/>
            <a:ext cx="7949892" cy="5123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1969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Дважды удобно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1758419"/>
              </p:ext>
            </p:extLst>
          </p:nvPr>
        </p:nvGraphicFramePr>
        <p:xfrm>
          <a:off x="457200" y="185578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6687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Информационный дизайн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2103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Сравним!</a:t>
            </a:r>
            <a:endParaRPr lang="ru-RU" dirty="0"/>
          </a:p>
        </p:txBody>
      </p:sp>
      <p:graphicFrame>
        <p:nvGraphicFramePr>
          <p:cNvPr id="6" name="Group 60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405232083"/>
              </p:ext>
            </p:extLst>
          </p:nvPr>
        </p:nvGraphicFramePr>
        <p:xfrm>
          <a:off x="612775" y="1600200"/>
          <a:ext cx="7839075" cy="48433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3919538"/>
                <a:gridCol w="3919537"/>
              </a:tblGrid>
              <a:tr h="3870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Традиционный «бумажный» текст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marT="38103" marB="38103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Текст для веб-среды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marT="38103" marB="38103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5526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Только авторитетный источник знаний может писать книги и публиковать их</a:t>
                      </a:r>
                      <a:endParaRPr kumimoji="0" 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8103" marB="381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Любой может опубликовать текст в сети</a:t>
                      </a:r>
                      <a:endParaRPr kumimoji="0" 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8103" marB="38103" horzOverflow="overflow"/>
                </a:tc>
              </a:tr>
              <a:tr h="5724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Четкий шрифт (300 </a:t>
                      </a:r>
                      <a:r>
                        <a:rPr kumimoji="0" lang="en-US" sz="1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dpi</a:t>
                      </a:r>
                      <a:r>
                        <a:rPr kumimoji="0" lang="ru-RU" sz="1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), но шрифт всегда одного размера.</a:t>
                      </a:r>
                      <a:endParaRPr kumimoji="0" 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8103" marB="381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Затрудненное чтение с экрана из-за сравнительно малого разрешения, НО! Можно изменить размер шрифта</a:t>
                      </a:r>
                      <a:endParaRPr kumimoji="0" 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8103" marB="38103" horzOverflow="overflow"/>
                </a:tc>
              </a:tr>
              <a:tr h="3051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Напечатанный текст </a:t>
                      </a:r>
                      <a:r>
                        <a:rPr kumimoji="0" lang="ru-RU" sz="19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неизменен навечно</a:t>
                      </a:r>
                      <a:endParaRPr kumimoji="0" lang="en-US" sz="1900" b="1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</a:txBody>
                  <a:tcPr marT="38103" marB="381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Веб-текст легко изменить в любой момент</a:t>
                      </a:r>
                      <a:endParaRPr kumimoji="0" 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8103" marB="38103" horzOverflow="overflow"/>
                </a:tc>
              </a:tr>
              <a:tr h="781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Объем текста очевиден</a:t>
                      </a:r>
                      <a:endParaRPr kumimoji="0" 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8103" marB="381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Невозможно оценить весь объем текста (разве что приблизительно – текст одной страницы, по высоте скроллинга)</a:t>
                      </a:r>
                      <a:endParaRPr kumimoji="0" 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8103" marB="38103" horzOverflow="overflow"/>
                </a:tc>
              </a:tr>
              <a:tr h="3870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«Бумажный» текст </a:t>
                      </a:r>
                      <a:r>
                        <a:rPr kumimoji="0" lang="ru-RU" sz="19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читают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8103" marB="381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Веб-текст </a:t>
                      </a:r>
                      <a:r>
                        <a:rPr kumimoji="0" lang="ru-RU" sz="19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просматривают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8103" marB="38103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457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Как привлечь внимание к тексту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Tx/>
              <a:buChar char="•"/>
            </a:pPr>
            <a:r>
              <a:rPr lang="ru-RU" sz="2800" dirty="0"/>
              <a:t>Ключевые слова </a:t>
            </a:r>
            <a:r>
              <a:rPr lang="ru-RU" sz="2800" dirty="0" smtClean="0"/>
              <a:t>(теги) в начале текста</a:t>
            </a:r>
          </a:p>
          <a:p>
            <a:pPr>
              <a:buFontTx/>
              <a:buChar char="•"/>
            </a:pPr>
            <a:r>
              <a:rPr lang="ru-RU" sz="2800" dirty="0" smtClean="0"/>
              <a:t>Краткая аннотация в начале текста</a:t>
            </a:r>
            <a:endParaRPr lang="ru-RU" sz="2800" dirty="0"/>
          </a:p>
          <a:p>
            <a:pPr>
              <a:buFontTx/>
              <a:buChar char="•"/>
            </a:pPr>
            <a:r>
              <a:rPr lang="ru-RU" sz="2800" dirty="0" smtClean="0"/>
              <a:t>Избегать </a:t>
            </a:r>
            <a:r>
              <a:rPr lang="ru-RU" sz="2800" dirty="0"/>
              <a:t>метафор в заголовке </a:t>
            </a:r>
            <a:r>
              <a:rPr lang="ru-RU" sz="2800" dirty="0" smtClean="0"/>
              <a:t>текста</a:t>
            </a:r>
          </a:p>
          <a:p>
            <a:pPr>
              <a:buFontTx/>
              <a:buChar char="•"/>
            </a:pPr>
            <a:r>
              <a:rPr lang="ru-RU" sz="2800" dirty="0" smtClean="0"/>
              <a:t>Минимум </a:t>
            </a:r>
            <a:r>
              <a:rPr lang="ru-RU" sz="2800" dirty="0"/>
              <a:t>дополнительных замечаний, ссылок, </a:t>
            </a:r>
            <a:r>
              <a:rPr lang="ru-RU" sz="2800" dirty="0" smtClean="0"/>
              <a:t>комментариев</a:t>
            </a:r>
            <a:endParaRPr lang="ru-RU" sz="2800" dirty="0"/>
          </a:p>
          <a:p>
            <a:pPr>
              <a:buFontTx/>
              <a:buChar char="•"/>
            </a:pPr>
            <a:r>
              <a:rPr lang="ru-RU" sz="2800" dirty="0" smtClean="0"/>
              <a:t>Форматирование текста – для важных мыслей, ключевых слов </a:t>
            </a:r>
            <a:r>
              <a:rPr lang="ru-RU" sz="2800" dirty="0"/>
              <a:t>и т.п. </a:t>
            </a:r>
            <a:endParaRPr lang="ru-RU" sz="2800" dirty="0" smtClean="0"/>
          </a:p>
          <a:p>
            <a:pPr>
              <a:buFontTx/>
              <a:buChar char="•"/>
            </a:pPr>
            <a:r>
              <a:rPr lang="ru-RU" sz="2800" dirty="0" smtClean="0"/>
              <a:t>Главное </a:t>
            </a:r>
            <a:r>
              <a:rPr lang="ru-RU" sz="2800" dirty="0"/>
              <a:t>правило: один текст = одна </a:t>
            </a:r>
            <a:r>
              <a:rPr lang="ru-RU" sz="2800" dirty="0" smtClean="0"/>
              <a:t>идея!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85529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Сокращение текста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Практически любой текст можно сократить на 50%</a:t>
            </a:r>
          </a:p>
          <a:p>
            <a:r>
              <a:rPr lang="ru-RU" sz="2800" dirty="0" smtClean="0"/>
              <a:t>А если постараться, то оставшийся текст можно сократить еще на 50%</a:t>
            </a:r>
            <a:endParaRPr lang="ru-RU" sz="28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4294967295"/>
          </p:nvPr>
        </p:nvSpPr>
        <p:spPr>
          <a:xfrm>
            <a:off x="827584" y="4797425"/>
            <a:ext cx="7704137" cy="1295871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ЗАЧЕМ сокращать текст?</a:t>
            </a:r>
          </a:p>
          <a:p>
            <a:pPr marL="0" indent="0">
              <a:buNone/>
            </a:pPr>
            <a:r>
              <a:rPr lang="ru-RU" sz="2800" dirty="0" smtClean="0"/>
              <a:t>КАК сокращать текст?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354124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Этап 1. Удаляем лишнее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"/>
          </p:nvPr>
        </p:nvSpPr>
        <p:spPr>
          <a:xfrm>
            <a:off x="323528" y="1600200"/>
            <a:ext cx="8640960" cy="44958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sz="2800" dirty="0" smtClean="0"/>
              <a:t>Вводные </a:t>
            </a:r>
            <a:r>
              <a:rPr lang="ru-RU" sz="2800" dirty="0"/>
              <a:t>слова («действительно», «на самом деле</a:t>
            </a:r>
            <a:r>
              <a:rPr lang="ru-RU" sz="2800" dirty="0" smtClean="0"/>
              <a:t>»)</a:t>
            </a:r>
            <a:endParaRPr lang="ru-RU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ru-RU" sz="2800" dirty="0" smtClean="0"/>
              <a:t>Слова</a:t>
            </a:r>
            <a:r>
              <a:rPr lang="ru-RU" sz="2800" dirty="0"/>
              <a:t>, которые не добавляют нового (например, однородные члены предложения)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800" dirty="0" smtClean="0"/>
              <a:t>Необязательные </a:t>
            </a:r>
            <a:r>
              <a:rPr lang="ru-RU" sz="2800" dirty="0"/>
              <a:t>подробности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800" dirty="0" smtClean="0"/>
              <a:t>Повторения </a:t>
            </a:r>
            <a:r>
              <a:rPr lang="ru-RU" sz="2800" dirty="0"/>
              <a:t>одной и той же мысли (Вложить </a:t>
            </a:r>
            <a:r>
              <a:rPr lang="ru-RU" sz="2800" dirty="0" smtClean="0"/>
              <a:t>инвестиции; </a:t>
            </a:r>
            <a:r>
              <a:rPr lang="ru-RU" sz="2800" dirty="0"/>
              <a:t>90% процентных </a:t>
            </a:r>
            <a:r>
              <a:rPr lang="ru-RU" sz="2800" dirty="0" smtClean="0"/>
              <a:t>платежей)</a:t>
            </a:r>
            <a:endParaRPr lang="ru-RU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ru-RU" sz="2800" dirty="0" smtClean="0"/>
              <a:t>Заведомо очевидное </a:t>
            </a:r>
            <a:r>
              <a:rPr lang="ru-RU" sz="2800" dirty="0"/>
              <a:t>(«как известно, ночью темно»)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800" dirty="0" smtClean="0"/>
              <a:t>Помпезные </a:t>
            </a:r>
            <a:r>
              <a:rPr lang="ru-RU" sz="2800" dirty="0"/>
              <a:t>высказывания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800" dirty="0" smtClean="0"/>
              <a:t>Канцеляризмы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836015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Слова-паразиты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Слово </a:t>
            </a:r>
            <a:r>
              <a:rPr lang="ru-RU" sz="3200" b="1" dirty="0"/>
              <a:t>«очень»</a:t>
            </a:r>
            <a:r>
              <a:rPr lang="ru-RU" sz="3200" dirty="0"/>
              <a:t> </a:t>
            </a:r>
            <a:r>
              <a:rPr lang="ru-RU" sz="3200" dirty="0" smtClean="0"/>
              <a:t>всегда паразит!</a:t>
            </a:r>
            <a:endParaRPr lang="ru-RU" sz="3200" dirty="0"/>
          </a:p>
          <a:p>
            <a:r>
              <a:rPr lang="ru-RU" sz="3200" b="1" dirty="0"/>
              <a:t>Притяжательные местоимения</a:t>
            </a:r>
            <a:r>
              <a:rPr lang="ru-RU" sz="3200" dirty="0"/>
              <a:t> («свой», «своего», «его») – всегда </a:t>
            </a:r>
            <a:r>
              <a:rPr lang="ru-RU" sz="3200" dirty="0" smtClean="0"/>
              <a:t>паразиты!</a:t>
            </a:r>
            <a:endParaRPr lang="ru-RU" sz="3200" dirty="0"/>
          </a:p>
          <a:p>
            <a:r>
              <a:rPr lang="ru-RU" sz="3200" dirty="0"/>
              <a:t>Слово </a:t>
            </a:r>
            <a:r>
              <a:rPr lang="ru-RU" sz="3200" b="1" dirty="0"/>
              <a:t>«является»</a:t>
            </a:r>
            <a:r>
              <a:rPr lang="ru-RU" sz="3200" dirty="0"/>
              <a:t> — </a:t>
            </a:r>
            <a:r>
              <a:rPr lang="ru-RU" sz="3200" dirty="0" smtClean="0"/>
              <a:t>паразит: превращает </a:t>
            </a:r>
            <a:r>
              <a:rPr lang="ru-RU" sz="3200" dirty="0"/>
              <a:t>человеческие предложения в нечеловеческие </a:t>
            </a:r>
            <a:r>
              <a:rPr lang="ru-RU" sz="3200" dirty="0" smtClean="0"/>
              <a:t>канцеляризмы</a:t>
            </a:r>
          </a:p>
          <a:p>
            <a:pPr lvl="1"/>
            <a:r>
              <a:rPr lang="ru-RU" dirty="0" smtClean="0"/>
              <a:t>Меняйте фразу!</a:t>
            </a:r>
          </a:p>
          <a:p>
            <a:pPr lvl="1"/>
            <a:r>
              <a:rPr lang="ru-RU" dirty="0" smtClean="0"/>
              <a:t>Или заменяйте на тире!</a:t>
            </a:r>
          </a:p>
        </p:txBody>
      </p:sp>
    </p:spTree>
    <p:extLst>
      <p:ext uri="{BB962C8B-B14F-4D97-AF65-F5344CB8AC3E}">
        <p14:creationId xmlns:p14="http://schemas.microsoft.com/office/powerpoint/2010/main" val="1317957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 2. Сокращаем абзацы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Каждый </a:t>
            </a:r>
            <a:r>
              <a:rPr lang="ru-RU" sz="2800" b="1" dirty="0"/>
              <a:t>абзац до 3-6 </a:t>
            </a:r>
            <a:r>
              <a:rPr lang="ru-RU" sz="2800" b="1" dirty="0" smtClean="0"/>
              <a:t>строк:</a:t>
            </a:r>
            <a:endParaRPr lang="ru-RU" sz="2800" dirty="0"/>
          </a:p>
          <a:p>
            <a:pPr lvl="1">
              <a:buFontTx/>
              <a:buChar char="•"/>
            </a:pPr>
            <a:r>
              <a:rPr lang="ru-RU" sz="2800" dirty="0"/>
              <a:t>длинные абзацы читать не хочется/лень,</a:t>
            </a:r>
          </a:p>
          <a:p>
            <a:pPr lvl="1">
              <a:buFontTx/>
              <a:buChar char="•"/>
            </a:pPr>
            <a:r>
              <a:rPr lang="ru-RU" sz="2800" dirty="0"/>
              <a:t>сложно улавливать смысл,</a:t>
            </a:r>
          </a:p>
          <a:p>
            <a:pPr lvl="1">
              <a:buFontTx/>
              <a:buChar char="•"/>
            </a:pPr>
            <a:r>
              <a:rPr lang="ru-RU" sz="2800" dirty="0"/>
              <a:t>усложняется сканирование </a:t>
            </a:r>
            <a:r>
              <a:rPr lang="ru-RU" sz="2800" dirty="0" smtClean="0"/>
              <a:t>текста</a:t>
            </a:r>
            <a:endParaRPr lang="ru-RU" sz="2800" dirty="0"/>
          </a:p>
          <a:p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1001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 3. Длинное на короткое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Замените </a:t>
            </a:r>
            <a:r>
              <a:rPr lang="ru-RU" sz="3200" b="1" dirty="0"/>
              <a:t>длинные слова на </a:t>
            </a:r>
            <a:r>
              <a:rPr lang="ru-RU" sz="3200" b="1" dirty="0" smtClean="0"/>
              <a:t>короткие</a:t>
            </a:r>
            <a:endParaRPr lang="ru-RU" sz="3200" b="1" dirty="0"/>
          </a:p>
          <a:p>
            <a:pPr lvl="1"/>
            <a:r>
              <a:rPr lang="ru-RU" sz="3200" dirty="0"/>
              <a:t>престидижитатор = фокусник</a:t>
            </a:r>
            <a:endParaRPr lang="en-US" sz="3200" dirty="0"/>
          </a:p>
          <a:p>
            <a:pPr lvl="1"/>
            <a:r>
              <a:rPr lang="ru-RU" sz="3200" dirty="0"/>
              <a:t>предпринимательство = бизнес</a:t>
            </a:r>
            <a:endParaRPr lang="en-US" sz="3200" dirty="0"/>
          </a:p>
          <a:p>
            <a:pPr lvl="1"/>
            <a:r>
              <a:rPr lang="ru-RU" sz="3200" dirty="0"/>
              <a:t>атмосферные осадки = дождь</a:t>
            </a:r>
          </a:p>
          <a:p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010687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Этап 4. Долой канцеляризмы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Например:</a:t>
            </a:r>
          </a:p>
          <a:p>
            <a:pPr lvl="1"/>
            <a:r>
              <a:rPr lang="ru-RU" sz="2800" dirty="0" smtClean="0"/>
              <a:t>Он </a:t>
            </a:r>
            <a:r>
              <a:rPr lang="ru-RU" sz="2800" dirty="0"/>
              <a:t>находился в состоянии полного упадка сил = он совсем обессилел</a:t>
            </a:r>
          </a:p>
          <a:p>
            <a:pPr lvl="1"/>
            <a:r>
              <a:rPr lang="ru-RU" sz="2800" dirty="0"/>
              <a:t>Приступил к осуществлению начала старта = </a:t>
            </a:r>
            <a:r>
              <a:rPr lang="ru-RU" sz="2800" i="1" dirty="0">
                <a:solidFill>
                  <a:srgbClr val="808080"/>
                </a:solidFill>
              </a:rPr>
              <a:t>найдите эквивалент сами</a:t>
            </a:r>
          </a:p>
          <a:p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99928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Этап 5. Убираем преувеличения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ru-RU" sz="3200" dirty="0" smtClean="0"/>
              <a:t>Например:</a:t>
            </a:r>
          </a:p>
          <a:p>
            <a:pPr marL="594360" lvl="2" indent="-320040">
              <a:spcBef>
                <a:spcPts val="700"/>
              </a:spcBef>
              <a:buSzPct val="60000"/>
              <a:buFont typeface="Wingdings"/>
              <a:buChar char=""/>
            </a:pPr>
            <a:r>
              <a:rPr lang="ru-RU" sz="2800" dirty="0" smtClean="0"/>
              <a:t>наивеличайшее,</a:t>
            </a:r>
          </a:p>
          <a:p>
            <a:pPr marL="594360" lvl="2" indent="-320040">
              <a:spcBef>
                <a:spcPts val="700"/>
              </a:spcBef>
              <a:buSzPct val="60000"/>
              <a:buFont typeface="Wingdings"/>
              <a:buChar char=""/>
            </a:pPr>
            <a:r>
              <a:rPr lang="ru-RU" sz="2800" dirty="0" smtClean="0"/>
              <a:t>самое высококачественное</a:t>
            </a:r>
          </a:p>
          <a:p>
            <a:pPr marL="594360" lvl="2" indent="-320040">
              <a:spcBef>
                <a:spcPts val="700"/>
              </a:spcBef>
              <a:buSzPct val="60000"/>
              <a:buFont typeface="Wingdings"/>
              <a:buChar char=""/>
            </a:pPr>
            <a:r>
              <a:rPr lang="ru-RU" sz="2800" dirty="0" smtClean="0"/>
              <a:t>высокоэффективное</a:t>
            </a:r>
            <a:endParaRPr lang="ru-RU" sz="2800" dirty="0"/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8101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 6. Оформляем заголовки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ru-RU" sz="4000" dirty="0" smtClean="0"/>
              <a:t>Несколько уровней заголовков:</a:t>
            </a:r>
          </a:p>
          <a:p>
            <a:pPr lvl="1"/>
            <a:r>
              <a:rPr lang="ru-RU" sz="3700" dirty="0"/>
              <a:t>с</a:t>
            </a:r>
            <a:r>
              <a:rPr lang="ru-RU" sz="3700" dirty="0" smtClean="0"/>
              <a:t>труктурируют текст</a:t>
            </a:r>
          </a:p>
          <a:p>
            <a:pPr lvl="1"/>
            <a:r>
              <a:rPr lang="ru-RU" sz="3700" dirty="0"/>
              <a:t>п</a:t>
            </a:r>
            <a:r>
              <a:rPr lang="ru-RU" sz="3700" dirty="0" smtClean="0"/>
              <a:t>овышают удобство просмотра</a:t>
            </a:r>
          </a:p>
          <a:p>
            <a:pPr lvl="1"/>
            <a:r>
              <a:rPr lang="ru-RU" sz="3700" dirty="0" smtClean="0"/>
              <a:t>анонсируют новые мысли</a:t>
            </a:r>
          </a:p>
          <a:p>
            <a:r>
              <a:rPr lang="ru-RU" sz="4000" dirty="0" smtClean="0"/>
              <a:t>Заголовок </a:t>
            </a:r>
            <a:r>
              <a:rPr lang="ru-RU" sz="4000" dirty="0"/>
              <a:t>должен быть </a:t>
            </a:r>
            <a:r>
              <a:rPr lang="ru-RU" sz="4000" dirty="0" smtClean="0"/>
              <a:t>конкретным </a:t>
            </a:r>
          </a:p>
          <a:p>
            <a:pPr lvl="1"/>
            <a:r>
              <a:rPr lang="ru-RU" sz="3700" dirty="0" smtClean="0"/>
              <a:t> «</a:t>
            </a:r>
            <a:r>
              <a:rPr lang="ru-RU" sz="3700" dirty="0"/>
              <a:t>Введение» </a:t>
            </a:r>
            <a:r>
              <a:rPr lang="en-US" sz="3700" dirty="0" smtClean="0"/>
              <a:t>-</a:t>
            </a:r>
            <a:r>
              <a:rPr lang="ru-RU" sz="3700" dirty="0" smtClean="0"/>
              <a:t> не конкретный заголовок</a:t>
            </a:r>
            <a:endParaRPr lang="ru-RU" sz="3700" dirty="0"/>
          </a:p>
        </p:txBody>
      </p:sp>
    </p:spTree>
    <p:extLst>
      <p:ext uri="{BB962C8B-B14F-4D97-AF65-F5344CB8AC3E}">
        <p14:creationId xmlns:p14="http://schemas.microsoft.com/office/powerpoint/2010/main" val="2787357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Этап 7. Оформляем перечисления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Перечисления должны быть оформлены списком: нумерованным или маркированным</a:t>
            </a:r>
          </a:p>
          <a:p>
            <a:r>
              <a:rPr lang="ru-RU" dirty="0" smtClean="0"/>
              <a:t>Перед абзацем со списком должна быть хотя бы одна фраза</a:t>
            </a:r>
          </a:p>
          <a:p>
            <a:r>
              <a:rPr lang="ru-RU" dirty="0" smtClean="0"/>
              <a:t>Желательно:</a:t>
            </a:r>
          </a:p>
          <a:p>
            <a:pPr lvl="1"/>
            <a:r>
              <a:rPr lang="ru-RU" dirty="0" smtClean="0"/>
              <a:t>не больше</a:t>
            </a:r>
            <a:r>
              <a:rPr lang="en-US" dirty="0" smtClean="0"/>
              <a:t> </a:t>
            </a:r>
            <a:r>
              <a:rPr lang="ru-RU" dirty="0" smtClean="0"/>
              <a:t>10 пунктов</a:t>
            </a:r>
            <a:endParaRPr lang="en-US" dirty="0" smtClean="0"/>
          </a:p>
          <a:p>
            <a:pPr lvl="1"/>
            <a:r>
              <a:rPr lang="ru-RU" dirty="0" smtClean="0"/>
              <a:t>не больше 2 уровней</a:t>
            </a:r>
          </a:p>
          <a:p>
            <a:pPr lvl="1">
              <a:tabLst>
                <a:tab pos="2160588" algn="l"/>
              </a:tabLst>
            </a:pPr>
            <a:r>
              <a:rPr lang="ru-RU" dirty="0" smtClean="0"/>
              <a:t>самый длинный элемент – в конце списка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684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 8. Оформляем ссылки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78112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sz="2100" dirty="0" smtClean="0"/>
              <a:t>Добавлять </a:t>
            </a:r>
            <a:r>
              <a:rPr lang="ru-RU" sz="2100" dirty="0"/>
              <a:t>комментарий к ссылке (чтобы зря не щелкать)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100" dirty="0"/>
              <a:t>Подчеркивать нужно </a:t>
            </a:r>
            <a:r>
              <a:rPr lang="ru-RU" sz="2100" u="sng" dirty="0"/>
              <a:t>одно-два</a:t>
            </a:r>
            <a:r>
              <a:rPr lang="ru-RU" sz="2100" dirty="0"/>
              <a:t> слова. </a:t>
            </a:r>
            <a:r>
              <a:rPr lang="ru-RU" sz="2100" u="sng" dirty="0"/>
              <a:t>Подчеркнутая длинная фраза выглядит неаккуратно.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100" dirty="0"/>
              <a:t>При возможности – совпадение ссылки с названием страницы, на которую она ведет.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100" b="1" dirty="0"/>
              <a:t>Выделенные слова</a:t>
            </a:r>
            <a:r>
              <a:rPr lang="ru-RU" sz="2100" dirty="0"/>
              <a:t> и </a:t>
            </a:r>
            <a:r>
              <a:rPr lang="ru-RU" sz="2100" u="sng" dirty="0">
                <a:solidFill>
                  <a:srgbClr val="0000FF"/>
                </a:solidFill>
              </a:rPr>
              <a:t>ссылки</a:t>
            </a:r>
            <a:r>
              <a:rPr lang="ru-RU" sz="2100" dirty="0"/>
              <a:t> должны быть оформлены по-разному.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100" dirty="0"/>
              <a:t>При возможности ссылку помещать в конец </a:t>
            </a:r>
            <a:r>
              <a:rPr lang="ru-RU" sz="2100" u="sng" dirty="0">
                <a:solidFill>
                  <a:srgbClr val="0000FF"/>
                </a:solidFill>
              </a:rPr>
              <a:t>фразы</a:t>
            </a:r>
            <a:r>
              <a:rPr lang="ru-RU" sz="2100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100" dirty="0"/>
              <a:t>Избегать избыточности. Вместо «Щелкните </a:t>
            </a:r>
            <a:r>
              <a:rPr lang="ru-RU" sz="2100" u="sng" dirty="0">
                <a:solidFill>
                  <a:srgbClr val="0000FF"/>
                </a:solidFill>
              </a:rPr>
              <a:t>здесь</a:t>
            </a:r>
            <a:r>
              <a:rPr lang="ru-RU" sz="2100" dirty="0"/>
              <a:t>, чтобы открыть учебное пособие», используйте вариант «</a:t>
            </a:r>
            <a:r>
              <a:rPr lang="ru-RU" sz="2100" u="sng" dirty="0">
                <a:solidFill>
                  <a:srgbClr val="0000FF"/>
                </a:solidFill>
              </a:rPr>
              <a:t>Учебное пособие</a:t>
            </a:r>
            <a:r>
              <a:rPr lang="ru-RU" sz="2100" dirty="0"/>
              <a:t>».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100" dirty="0"/>
              <a:t>Если ссылка предполагает скачивание файла, то об этом нужно предупредить, указав формат и размер файла</a:t>
            </a:r>
          </a:p>
        </p:txBody>
      </p:sp>
    </p:spTree>
    <p:extLst>
      <p:ext uri="{BB962C8B-B14F-4D97-AF65-F5344CB8AC3E}">
        <p14:creationId xmlns:p14="http://schemas.microsoft.com/office/powerpoint/2010/main" val="120103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Разберем </a:t>
            </a:r>
            <a:r>
              <a:rPr lang="ru-RU" dirty="0" err="1" smtClean="0"/>
              <a:t>примерчик</a:t>
            </a:r>
            <a:r>
              <a:rPr lang="ru-RU" dirty="0" smtClean="0"/>
              <a:t>!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"/>
          </p:nvPr>
        </p:nvSpPr>
        <p:spPr>
          <a:xfrm>
            <a:off x="457200" y="1700808"/>
            <a:ext cx="8229600" cy="4525963"/>
          </a:xfrm>
        </p:spPr>
        <p:txBody>
          <a:bodyPr>
            <a:normAutofit/>
          </a:bodyPr>
          <a:lstStyle/>
          <a:p>
            <a:r>
              <a:rPr lang="ru-RU" sz="2800" i="1" dirty="0"/>
              <a:t>Проблемами современного учителя являются недостаточная </a:t>
            </a:r>
            <a:r>
              <a:rPr lang="ru-RU" sz="2800" i="1" dirty="0" err="1" smtClean="0"/>
              <a:t>отрефлектированность</a:t>
            </a:r>
            <a:r>
              <a:rPr lang="ru-RU" sz="2800" i="1" dirty="0" smtClean="0"/>
              <a:t> </a:t>
            </a:r>
            <a:r>
              <a:rPr lang="ru-RU" sz="2800" i="1" dirty="0"/>
              <a:t>указанной проблемы и непонимание того факта, что интернет предоставляет эффективные инструменты обучения нелинейному </a:t>
            </a:r>
            <a:r>
              <a:rPr lang="ru-RU" sz="2800" i="1" dirty="0" smtClean="0"/>
              <a:t>чтению</a:t>
            </a:r>
            <a:endParaRPr lang="ru-RU" sz="2800" i="1" dirty="0"/>
          </a:p>
        </p:txBody>
      </p:sp>
      <p:sp>
        <p:nvSpPr>
          <p:cNvPr id="6" name="Объект 4"/>
          <p:cNvSpPr txBox="1">
            <a:spLocks/>
          </p:cNvSpPr>
          <p:nvPr/>
        </p:nvSpPr>
        <p:spPr>
          <a:xfrm>
            <a:off x="899592" y="5517232"/>
            <a:ext cx="7704856" cy="100811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anchor="ctr" anchorCtr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kumimoji="0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solidFill>
                  <a:schemeClr val="tx1"/>
                </a:solidFill>
              </a:rPr>
              <a:t>Что здесь исправить?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41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Юзабилити</a:t>
            </a:r>
            <a:r>
              <a:rPr lang="ru-RU" dirty="0" smtClean="0"/>
              <a:t> е-курсов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221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dirty="0" smtClean="0"/>
              <a:t>Определимся!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294967295"/>
          </p:nvPr>
        </p:nvSpPr>
        <p:spPr>
          <a:xfrm>
            <a:off x="0" y="1120917"/>
            <a:ext cx="533400" cy="183678"/>
          </a:xfrm>
          <a:prstGeom prst="rect">
            <a:avLst/>
          </a:prstGeom>
        </p:spPr>
        <p:txBody>
          <a:bodyPr>
            <a:normAutofit fontScale="40000" lnSpcReduction="20000"/>
          </a:bodyPr>
          <a:lstStyle/>
          <a:p>
            <a:pPr>
              <a:defRPr/>
            </a:pPr>
            <a:fld id="{6A586650-46B1-4163-82C5-6270F994B095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  <p:sp>
        <p:nvSpPr>
          <p:cNvPr id="12291" name="Содержимое 6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ru-RU" b="1" i="1" dirty="0" err="1" smtClean="0"/>
              <a:t>Интерфе́йс</a:t>
            </a:r>
            <a:r>
              <a:rPr lang="ru-RU" b="1" i="1" dirty="0" smtClean="0"/>
              <a:t> </a:t>
            </a:r>
            <a:r>
              <a:rPr lang="ru-RU" i="1" dirty="0" smtClean="0"/>
              <a:t>— совокупность средств и методов взаимодействия между элементами системы </a:t>
            </a:r>
            <a:r>
              <a:rPr lang="ru-RU" dirty="0" smtClean="0"/>
              <a:t>(</a:t>
            </a:r>
            <a:r>
              <a:rPr lang="ru-RU" dirty="0" err="1" smtClean="0"/>
              <a:t>Википедия</a:t>
            </a:r>
            <a:r>
              <a:rPr lang="ru-RU" dirty="0" smtClean="0"/>
              <a:t>)</a:t>
            </a:r>
          </a:p>
          <a:p>
            <a:pPr>
              <a:defRPr/>
            </a:pPr>
            <a:endParaRPr lang="ru-RU" b="1" i="1" dirty="0" smtClean="0"/>
          </a:p>
          <a:p>
            <a:pPr>
              <a:defRPr/>
            </a:pPr>
            <a:r>
              <a:rPr lang="ru-RU" b="1" i="1" dirty="0" smtClean="0"/>
              <a:t>Удобство применения </a:t>
            </a:r>
            <a:r>
              <a:rPr lang="ru-RU" i="1" dirty="0" smtClean="0"/>
              <a:t>– это эффективность, рентабельность и удовлетворение, с которым пользователи могут выполнить те или иные задачи в заданной среде</a:t>
            </a:r>
          </a:p>
        </p:txBody>
      </p:sp>
    </p:spTree>
    <p:extLst>
      <p:ext uri="{BB962C8B-B14F-4D97-AF65-F5344CB8AC3E}">
        <p14:creationId xmlns:p14="http://schemas.microsoft.com/office/powerpoint/2010/main" val="2793522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dirty="0" smtClean="0"/>
              <a:t>Критерии качества интерфейса</a:t>
            </a:r>
          </a:p>
        </p:txBody>
      </p:sp>
      <p:sp>
        <p:nvSpPr>
          <p:cNvPr id="16387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altLang="ru-RU" dirty="0" smtClean="0"/>
              <a:t>Скорость выполнения работы</a:t>
            </a:r>
          </a:p>
          <a:p>
            <a:pPr marL="514350" indent="-514350">
              <a:buFont typeface="+mj-lt"/>
              <a:buAutoNum type="arabicPeriod"/>
            </a:pPr>
            <a:r>
              <a:rPr lang="ru-RU" altLang="ru-RU" dirty="0" smtClean="0"/>
              <a:t>Количество пользовательских ошибок</a:t>
            </a:r>
          </a:p>
          <a:p>
            <a:pPr marL="514350" indent="-514350">
              <a:buFont typeface="+mj-lt"/>
              <a:buAutoNum type="arabicPeriod"/>
            </a:pPr>
            <a:r>
              <a:rPr lang="ru-RU" altLang="ru-RU" dirty="0" smtClean="0"/>
              <a:t>Скорость обучения пользователя</a:t>
            </a:r>
          </a:p>
          <a:p>
            <a:pPr marL="514350" indent="-514350">
              <a:buFont typeface="+mj-lt"/>
              <a:buAutoNum type="arabicPeriod"/>
            </a:pPr>
            <a:r>
              <a:rPr lang="ru-RU" altLang="ru-RU" dirty="0" smtClean="0"/>
              <a:t>Удовлетворение пользователя</a:t>
            </a:r>
          </a:p>
        </p:txBody>
      </p:sp>
    </p:spTree>
    <p:extLst>
      <p:ext uri="{BB962C8B-B14F-4D97-AF65-F5344CB8AC3E}">
        <p14:creationId xmlns:p14="http://schemas.microsoft.com/office/powerpoint/2010/main" val="2233839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/>
              <a:t>1. Повышаем скорость работы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97896039"/>
              </p:ext>
            </p:extLst>
          </p:nvPr>
        </p:nvGraphicFramePr>
        <p:xfrm>
          <a:off x="612775" y="1600200"/>
          <a:ext cx="8153400" cy="4480590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2024180"/>
                <a:gridCol w="3807253"/>
                <a:gridCol w="2321967"/>
              </a:tblGrid>
              <a:tr h="640127">
                <a:tc>
                  <a:txBody>
                    <a:bodyPr/>
                    <a:lstStyle/>
                    <a:p>
                      <a:r>
                        <a:rPr lang="ru-RU" sz="2200" dirty="0" smtClean="0"/>
                        <a:t>Составляющие скорости</a:t>
                      </a:r>
                      <a:endParaRPr lang="ru-RU" sz="2200" dirty="0"/>
                    </a:p>
                  </a:txBody>
                  <a:tcPr marL="90593" marR="90593" marT="45723" marB="45723"/>
                </a:tc>
                <a:tc>
                  <a:txBody>
                    <a:bodyPr/>
                    <a:lstStyle/>
                    <a:p>
                      <a:r>
                        <a:rPr lang="ru-RU" sz="2200" dirty="0" smtClean="0"/>
                        <a:t>Как уменьшить</a:t>
                      </a:r>
                      <a:endParaRPr lang="ru-RU" sz="2200" dirty="0"/>
                    </a:p>
                  </a:txBody>
                  <a:tcPr marL="90593" marR="90593" marT="45723" marB="45723"/>
                </a:tc>
                <a:tc>
                  <a:txBody>
                    <a:bodyPr/>
                    <a:lstStyle/>
                    <a:p>
                      <a:r>
                        <a:rPr lang="ru-RU" sz="2200" dirty="0" smtClean="0"/>
                        <a:t>Пример</a:t>
                      </a:r>
                      <a:endParaRPr lang="ru-RU" sz="2200" dirty="0"/>
                    </a:p>
                  </a:txBody>
                  <a:tcPr marL="90593" marR="90593" marT="45723" marB="45723"/>
                </a:tc>
              </a:tr>
              <a:tr h="645852">
                <a:tc rowSpan="2">
                  <a:txBody>
                    <a:bodyPr/>
                    <a:lstStyle/>
                    <a:p>
                      <a:r>
                        <a:rPr lang="ru-RU" sz="2200" dirty="0" smtClean="0">
                          <a:solidFill>
                            <a:srgbClr val="333333"/>
                          </a:solidFill>
                        </a:rPr>
                        <a:t>Длительность интеллектуальной работы</a:t>
                      </a:r>
                      <a:endParaRPr lang="ru-RU" sz="2200" dirty="0">
                        <a:solidFill>
                          <a:srgbClr val="333333"/>
                        </a:solidFill>
                      </a:endParaRPr>
                    </a:p>
                  </a:txBody>
                  <a:tcPr marL="90593" marR="90593" marT="45723" marB="45723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2200" dirty="0" smtClean="0">
                          <a:solidFill>
                            <a:srgbClr val="333333"/>
                          </a:solidFill>
                        </a:rPr>
                        <a:t>Обеспечить</a:t>
                      </a:r>
                      <a:r>
                        <a:rPr lang="ru-RU" sz="2200" baseline="0" dirty="0" smtClean="0">
                          <a:solidFill>
                            <a:srgbClr val="333333"/>
                          </a:solidFill>
                        </a:rPr>
                        <a:t> п</a:t>
                      </a:r>
                      <a:r>
                        <a:rPr lang="ru-RU" sz="2200" dirty="0" smtClean="0">
                          <a:solidFill>
                            <a:srgbClr val="333333"/>
                          </a:solidFill>
                        </a:rPr>
                        <a:t>рямое манипулирование объектами</a:t>
                      </a:r>
                    </a:p>
                  </a:txBody>
                  <a:tcPr marL="90593" marR="90593" marT="45723" marB="45723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200" baseline="0" dirty="0" smtClean="0">
                          <a:solidFill>
                            <a:srgbClr val="333333"/>
                          </a:solidFill>
                        </a:rPr>
                        <a:t>Всплывающие подсказки</a:t>
                      </a:r>
                    </a:p>
                  </a:txBody>
                  <a:tcPr marL="90593" marR="90593" marT="45723" marB="45723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144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aseline="0" dirty="0" smtClean="0">
                          <a:solidFill>
                            <a:srgbClr val="333333"/>
                          </a:solidFill>
                        </a:rPr>
                        <a:t>Учитывать возможную потерю фокуса внимания</a:t>
                      </a:r>
                    </a:p>
                  </a:txBody>
                  <a:tcPr marL="90593" marR="90593" marT="45723" marB="45723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  <a:tabLst/>
                      </a:pPr>
                      <a:r>
                        <a:rPr lang="ru-RU" sz="2200" baseline="0" dirty="0" smtClean="0">
                          <a:solidFill>
                            <a:srgbClr val="333333"/>
                          </a:solidFill>
                        </a:rPr>
                        <a:t>Строка прогресса по курсу</a:t>
                      </a:r>
                    </a:p>
                  </a:txBody>
                  <a:tcPr marL="90593" marR="90593" marT="45723" marB="45723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14468"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solidFill>
                            <a:srgbClr val="333333"/>
                          </a:solidFill>
                        </a:rPr>
                        <a:t>Длительность физической работы</a:t>
                      </a:r>
                      <a:endParaRPr lang="ru-RU" sz="2200" dirty="0">
                        <a:solidFill>
                          <a:srgbClr val="333333"/>
                        </a:solidFill>
                      </a:endParaRPr>
                    </a:p>
                  </a:txBody>
                  <a:tcPr marL="90593" marR="90593" marT="45723" marB="45723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solidFill>
                            <a:srgbClr val="333333"/>
                          </a:solidFill>
                        </a:rPr>
                        <a:t>Оптимизировать</a:t>
                      </a:r>
                      <a:r>
                        <a:rPr lang="ru-RU" sz="2200" baseline="0" dirty="0" smtClean="0">
                          <a:solidFill>
                            <a:srgbClr val="333333"/>
                          </a:solidFill>
                        </a:rPr>
                        <a:t> использование мыши и клавиатуры</a:t>
                      </a:r>
                      <a:endParaRPr lang="ru-RU" sz="2200" dirty="0">
                        <a:solidFill>
                          <a:srgbClr val="333333"/>
                        </a:solidFill>
                      </a:endParaRPr>
                    </a:p>
                  </a:txBody>
                  <a:tcPr marL="90593" marR="90593" marT="45723" marB="45723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200" baseline="0" dirty="0" smtClean="0">
                          <a:solidFill>
                            <a:srgbClr val="333333"/>
                          </a:solidFill>
                        </a:rPr>
                        <a:t>«Горячие» клавиши</a:t>
                      </a:r>
                      <a:endParaRPr lang="ru-RU" sz="2200" dirty="0">
                        <a:solidFill>
                          <a:srgbClr val="333333"/>
                        </a:solidFill>
                      </a:endParaRPr>
                    </a:p>
                  </a:txBody>
                  <a:tcPr marL="90593" marR="90593" marT="45723" marB="45723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10685"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solidFill>
                            <a:srgbClr val="333333"/>
                          </a:solidFill>
                        </a:rPr>
                        <a:t>Длительность реакции е-курса</a:t>
                      </a:r>
                      <a:endParaRPr lang="ru-RU" sz="2200" dirty="0">
                        <a:solidFill>
                          <a:srgbClr val="333333"/>
                        </a:solidFill>
                      </a:endParaRPr>
                    </a:p>
                  </a:txBody>
                  <a:tcPr marL="90593" marR="90593" marT="45723" marB="45723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solidFill>
                            <a:srgbClr val="333333"/>
                          </a:solidFill>
                        </a:rPr>
                        <a:t>Оптимизировать реакцию е-курса на действия пользователя</a:t>
                      </a:r>
                      <a:endParaRPr lang="ru-RU" sz="2200" dirty="0">
                        <a:solidFill>
                          <a:srgbClr val="333333"/>
                        </a:solidFill>
                      </a:endParaRPr>
                    </a:p>
                  </a:txBody>
                  <a:tcPr marL="90593" marR="90593" marT="45723" marB="45723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200" dirty="0" smtClean="0">
                          <a:solidFill>
                            <a:srgbClr val="333333"/>
                          </a:solidFill>
                        </a:rPr>
                        <a:t>Оптимизировать</a:t>
                      </a:r>
                      <a:r>
                        <a:rPr lang="ru-RU" sz="2200" baseline="0" dirty="0" smtClean="0">
                          <a:solidFill>
                            <a:srgbClr val="333333"/>
                          </a:solidFill>
                        </a:rPr>
                        <a:t> загрузку графики, звука, анимации</a:t>
                      </a:r>
                    </a:p>
                  </a:txBody>
                  <a:tcPr marL="90593" marR="90593" marT="45723" marB="45723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336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dirty="0" smtClean="0"/>
              <a:t>2. Минимизируем ошибки</a:t>
            </a:r>
          </a:p>
        </p:txBody>
      </p:sp>
      <p:sp>
        <p:nvSpPr>
          <p:cNvPr id="20483" name="Содержимое 5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altLang="ru-RU" dirty="0" smtClean="0"/>
              <a:t>Проводим обучение пользователей</a:t>
            </a:r>
          </a:p>
          <a:p>
            <a:pPr lvl="1"/>
            <a:r>
              <a:rPr lang="ru-RU" altLang="ru-RU" dirty="0" smtClean="0"/>
              <a:t>Обучение работе с браузером</a:t>
            </a:r>
          </a:p>
          <a:p>
            <a:pPr lvl="1"/>
            <a:r>
              <a:rPr lang="ru-RU" altLang="ru-RU" dirty="0" smtClean="0"/>
              <a:t>Обучение работе на учебном портале</a:t>
            </a:r>
          </a:p>
          <a:p>
            <a:pPr lvl="1"/>
            <a:r>
              <a:rPr lang="ru-RU" altLang="ru-RU" dirty="0" smtClean="0"/>
              <a:t>и т.п.</a:t>
            </a:r>
          </a:p>
          <a:p>
            <a:r>
              <a:rPr lang="ru-RU" altLang="ru-RU" dirty="0" smtClean="0"/>
              <a:t>Снижаем чувствительность е-курса к ошибкам</a:t>
            </a:r>
          </a:p>
          <a:p>
            <a:pPr lvl="1"/>
            <a:r>
              <a:rPr lang="ru-RU" altLang="ru-RU" dirty="0" smtClean="0"/>
              <a:t>Запросы подтверждения действий</a:t>
            </a:r>
          </a:p>
          <a:p>
            <a:pPr lvl="1"/>
            <a:r>
              <a:rPr lang="ru-RU" altLang="ru-RU" dirty="0" smtClean="0"/>
              <a:t>Проверка правильности введенных данных</a:t>
            </a:r>
          </a:p>
          <a:p>
            <a:pPr lvl="1"/>
            <a:r>
              <a:rPr lang="ru-RU" altLang="ru-RU" dirty="0" smtClean="0"/>
              <a:t>и т.п.</a:t>
            </a:r>
          </a:p>
        </p:txBody>
      </p:sp>
    </p:spTree>
    <p:extLst>
      <p:ext uri="{BB962C8B-B14F-4D97-AF65-F5344CB8AC3E}">
        <p14:creationId xmlns:p14="http://schemas.microsoft.com/office/powerpoint/2010/main" val="57432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3. Ускоряем обучение</a:t>
            </a:r>
            <a:endParaRPr lang="ru-RU" dirty="0"/>
          </a:p>
        </p:txBody>
      </p:sp>
      <p:graphicFrame>
        <p:nvGraphicFramePr>
          <p:cNvPr id="4" name="Содержимое 6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447096861"/>
              </p:ext>
            </p:extLst>
          </p:nvPr>
        </p:nvGraphicFramePr>
        <p:xfrm>
          <a:off x="612775" y="1600200"/>
          <a:ext cx="8043863" cy="4846320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1798985"/>
                <a:gridCol w="624487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Инструмент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Пример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333333"/>
                          </a:solidFill>
                        </a:rPr>
                        <a:t>Метафора</a:t>
                      </a:r>
                      <a:endParaRPr lang="ru-RU" sz="2400" dirty="0">
                        <a:solidFill>
                          <a:srgbClr val="333333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 smtClean="0">
                          <a:solidFill>
                            <a:srgbClr val="333333"/>
                          </a:solidFill>
                        </a:rPr>
                        <a:t>Кнопки</a:t>
                      </a:r>
                      <a:r>
                        <a:rPr lang="ru-RU" sz="2400" baseline="0" dirty="0" smtClean="0">
                          <a:solidFill>
                            <a:srgbClr val="333333"/>
                          </a:solidFill>
                        </a:rPr>
                        <a:t> плееров для аудио и/или видео имитируют кнопки реального плеера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2400" baseline="0" dirty="0" smtClean="0">
                          <a:solidFill>
                            <a:srgbClr val="333333"/>
                          </a:solidFill>
                        </a:rPr>
                        <a:t>Условные обозначения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333333"/>
                          </a:solidFill>
                        </a:rPr>
                        <a:t>Стандарт</a:t>
                      </a:r>
                      <a:endParaRPr lang="ru-RU" sz="2400" dirty="0">
                        <a:solidFill>
                          <a:srgbClr val="333333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333333"/>
                          </a:solidFill>
                        </a:rPr>
                        <a:t>Одинаковое</a:t>
                      </a:r>
                      <a:r>
                        <a:rPr lang="ru-RU" sz="2400" baseline="0" dirty="0" smtClean="0">
                          <a:solidFill>
                            <a:srgbClr val="333333"/>
                          </a:solidFill>
                        </a:rPr>
                        <a:t> положение, вид и действие элементов</a:t>
                      </a:r>
                      <a:endParaRPr lang="ru-RU" sz="2400" dirty="0">
                        <a:solidFill>
                          <a:srgbClr val="333333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333333"/>
                          </a:solidFill>
                        </a:rPr>
                        <a:t>Справка</a:t>
                      </a:r>
                      <a:endParaRPr lang="ru-RU" sz="2400" dirty="0">
                        <a:solidFill>
                          <a:srgbClr val="333333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 smtClean="0">
                          <a:solidFill>
                            <a:srgbClr val="333333"/>
                          </a:solidFill>
                        </a:rPr>
                        <a:t>Справка по работе с е-курсом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 smtClean="0">
                          <a:solidFill>
                            <a:srgbClr val="333333"/>
                          </a:solidFill>
                        </a:rPr>
                        <a:t>Инструкция по работе с</a:t>
                      </a:r>
                      <a:r>
                        <a:rPr lang="ru-RU" sz="2400" baseline="0" dirty="0" smtClean="0">
                          <a:solidFill>
                            <a:srgbClr val="333333"/>
                          </a:solidFill>
                        </a:rPr>
                        <a:t> тренажером</a:t>
                      </a:r>
                      <a:endParaRPr lang="ru-RU" sz="2400" dirty="0" smtClean="0">
                        <a:solidFill>
                          <a:srgbClr val="333333"/>
                        </a:solidFill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 smtClean="0">
                          <a:solidFill>
                            <a:srgbClr val="333333"/>
                          </a:solidFill>
                        </a:rPr>
                        <a:t>Всплывающие</a:t>
                      </a:r>
                      <a:r>
                        <a:rPr lang="ru-RU" sz="2400" baseline="0" dirty="0" smtClean="0">
                          <a:solidFill>
                            <a:srgbClr val="333333"/>
                          </a:solidFill>
                        </a:rPr>
                        <a:t> подсказки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 smtClean="0">
                          <a:solidFill>
                            <a:srgbClr val="333333"/>
                          </a:solidFill>
                        </a:rPr>
                        <a:t>Печатные</a:t>
                      </a:r>
                      <a:r>
                        <a:rPr lang="ru-RU" sz="2400" baseline="0" dirty="0" smtClean="0">
                          <a:solidFill>
                            <a:srgbClr val="333333"/>
                          </a:solidFill>
                        </a:rPr>
                        <a:t> справки</a:t>
                      </a:r>
                      <a:endParaRPr lang="ru-RU" sz="2400" dirty="0">
                        <a:solidFill>
                          <a:srgbClr val="333333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333333"/>
                          </a:solidFill>
                        </a:rPr>
                        <a:t>Спиральные</a:t>
                      </a:r>
                      <a:r>
                        <a:rPr lang="ru-RU" sz="2400" baseline="0" dirty="0" smtClean="0">
                          <a:solidFill>
                            <a:srgbClr val="333333"/>
                          </a:solidFill>
                        </a:rPr>
                        <a:t> тексты</a:t>
                      </a:r>
                      <a:endParaRPr lang="ru-RU" sz="2400" dirty="0">
                        <a:solidFill>
                          <a:srgbClr val="333333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333333"/>
                          </a:solidFill>
                        </a:rPr>
                        <a:t>Сжатые подсказки с кнопкой «Подробнее»</a:t>
                      </a:r>
                      <a:endParaRPr lang="ru-RU" sz="2400" dirty="0">
                        <a:solidFill>
                          <a:srgbClr val="333333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81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1857375" y="274638"/>
            <a:ext cx="6429375" cy="582612"/>
          </a:xfrm>
        </p:spPr>
        <p:txBody>
          <a:bodyPr>
            <a:normAutofit fontScale="90000"/>
          </a:bodyPr>
          <a:lstStyle/>
          <a:p>
            <a:r>
              <a:rPr lang="ru-RU" altLang="ru-RU" smtClean="0"/>
              <a:t>Приятный интерфейс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71638"/>
            <a:ext cx="8229600" cy="4829175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ru-RU" b="1" dirty="0" smtClean="0"/>
              <a:t>Неощущаемый</a:t>
            </a:r>
            <a:r>
              <a:rPr lang="ru-RU" dirty="0" smtClean="0"/>
              <a:t> – мягкие цвета, легкие </a:t>
            </a:r>
            <a:r>
              <a:rPr lang="ru-RU" dirty="0" err="1" smtClean="0"/>
              <a:t>визуалы</a:t>
            </a:r>
            <a:r>
              <a:rPr lang="ru-RU" dirty="0" smtClean="0"/>
              <a:t>, 1-2 шрифта и т.п.</a:t>
            </a:r>
          </a:p>
          <a:p>
            <a:pPr>
              <a:defRPr/>
            </a:pPr>
            <a:r>
              <a:rPr lang="ru-RU" b="1" dirty="0" smtClean="0"/>
              <a:t>Не красивый, а элегантный </a:t>
            </a:r>
            <a:r>
              <a:rPr lang="ru-RU" dirty="0" smtClean="0"/>
              <a:t>– простые формы, </a:t>
            </a:r>
            <a:r>
              <a:rPr lang="ru-RU" dirty="0" err="1" smtClean="0"/>
              <a:t>выровненность</a:t>
            </a:r>
            <a:r>
              <a:rPr lang="ru-RU" dirty="0" smtClean="0"/>
              <a:t>, визуальные связки и т.п.</a:t>
            </a:r>
          </a:p>
          <a:p>
            <a:pPr>
              <a:defRPr/>
            </a:pPr>
            <a:r>
              <a:rPr lang="ru-RU" b="1" dirty="0" smtClean="0"/>
              <a:t>Дружелюбный</a:t>
            </a:r>
            <a:r>
              <a:rPr lang="ru-RU" dirty="0" smtClean="0"/>
              <a:t> – отмена неправильных действий, подсказки, корректные сообщения об ошибках и т.п.</a:t>
            </a:r>
          </a:p>
          <a:p>
            <a:pPr>
              <a:defRPr/>
            </a:pPr>
            <a:r>
              <a:rPr lang="ru-RU" b="1" dirty="0" smtClean="0"/>
              <a:t>Гибкий</a:t>
            </a:r>
            <a:r>
              <a:rPr lang="ru-RU" dirty="0" smtClean="0"/>
              <a:t> – настройка цветов, положения элементов, возможность скрыть/показать ненужное, включить/выключить звук и т.п.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5C453EE-6BA8-42CE-A5D0-0ADB7AEF37BD}" type="slidenum">
              <a:rPr lang="ru-RU" smtClean="0"/>
              <a:pPr>
                <a:defRPr/>
              </a:pPr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69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1857375" y="274638"/>
            <a:ext cx="6429375" cy="582612"/>
          </a:xfrm>
        </p:spPr>
        <p:txBody>
          <a:bodyPr>
            <a:normAutofit fontScale="90000"/>
          </a:bodyPr>
          <a:lstStyle/>
          <a:p>
            <a:r>
              <a:rPr lang="ru-RU" altLang="ru-RU" smtClean="0"/>
              <a:t>Методы оценки удобства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0871F6F-C47D-4824-9F63-EF47E3EA64FA}" type="slidenum">
              <a:rPr lang="ru-RU" smtClean="0"/>
              <a:pPr>
                <a:defRPr/>
              </a:pPr>
              <a:t>25</a:t>
            </a:fld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671638"/>
            <a:ext cx="8229600" cy="4829175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ru-RU" dirty="0" smtClean="0"/>
              <a:t>Количественные</a:t>
            </a:r>
          </a:p>
          <a:p>
            <a:pPr lvl="1">
              <a:defRPr/>
            </a:pPr>
            <a:r>
              <a:rPr lang="ru-RU" dirty="0" smtClean="0"/>
              <a:t>Подсчет действий</a:t>
            </a:r>
          </a:p>
          <a:p>
            <a:pPr lvl="1">
              <a:defRPr/>
            </a:pPr>
            <a:r>
              <a:rPr lang="ru-RU" dirty="0" smtClean="0"/>
              <a:t>Определение полноты выполнения задачи</a:t>
            </a:r>
          </a:p>
          <a:p>
            <a:pPr lvl="1">
              <a:defRPr/>
            </a:pPr>
            <a:r>
              <a:rPr lang="ru-RU" dirty="0" smtClean="0"/>
              <a:t>Подсчет времени на выполнение</a:t>
            </a:r>
          </a:p>
          <a:p>
            <a:pPr lvl="1">
              <a:defRPr/>
            </a:pPr>
            <a:r>
              <a:rPr lang="ru-RU" dirty="0" smtClean="0"/>
              <a:t>Подсчет ошибок</a:t>
            </a:r>
          </a:p>
          <a:p>
            <a:pPr lvl="1">
              <a:defRPr/>
            </a:pPr>
            <a:r>
              <a:rPr lang="ru-RU" dirty="0" smtClean="0"/>
              <a:t>Подсчет обращений за помощью</a:t>
            </a:r>
          </a:p>
          <a:p>
            <a:pPr>
              <a:defRPr/>
            </a:pPr>
            <a:r>
              <a:rPr lang="ru-RU" dirty="0" smtClean="0"/>
              <a:t>Качественные</a:t>
            </a:r>
          </a:p>
          <a:p>
            <a:pPr lvl="1">
              <a:defRPr/>
            </a:pPr>
            <a:r>
              <a:rPr lang="ru-RU" dirty="0" smtClean="0"/>
              <a:t>Оценка пользователями восприятия</a:t>
            </a:r>
          </a:p>
          <a:p>
            <a:pPr lvl="1">
              <a:defRPr/>
            </a:pPr>
            <a:r>
              <a:rPr lang="ru-RU" dirty="0" smtClean="0"/>
              <a:t>Мнения, суждения пользователей</a:t>
            </a:r>
          </a:p>
          <a:p>
            <a:pPr lvl="1">
              <a:defRPr/>
            </a:pPr>
            <a:r>
              <a:rPr lang="ru-RU" dirty="0" smtClean="0"/>
              <a:t>Предпочтения пользователей</a:t>
            </a:r>
          </a:p>
          <a:p>
            <a:pPr lvl="1">
              <a:defRPr/>
            </a:pPr>
            <a:r>
              <a:rPr lang="ru-RU" dirty="0" smtClean="0"/>
              <a:t>Степень удовлетворения пользователей от продукта</a:t>
            </a:r>
          </a:p>
          <a:p>
            <a:pPr lvl="1">
              <a:defRPr/>
            </a:pPr>
            <a:r>
              <a:rPr lang="ru-RU" dirty="0" smtClean="0"/>
              <a:t>Степень удовлетворения от своей работы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1462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О навигации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14055767"/>
              </p:ext>
            </p:extLst>
          </p:nvPr>
        </p:nvGraphicFramePr>
        <p:xfrm>
          <a:off x="612775" y="1600200"/>
          <a:ext cx="8153400" cy="4572084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3227382"/>
                <a:gridCol w="4926018"/>
              </a:tblGrid>
              <a:tr h="396304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Что</a:t>
                      </a:r>
                      <a:r>
                        <a:rPr lang="ru-RU" sz="2400" baseline="0" dirty="0" smtClean="0"/>
                        <a:t> демонстрирует</a:t>
                      </a:r>
                      <a:endParaRPr lang="ru-RU" sz="2400" dirty="0"/>
                    </a:p>
                  </a:txBody>
                  <a:tcPr marL="90593" marR="90593" marT="45727" marB="45727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Пример</a:t>
                      </a:r>
                      <a:endParaRPr lang="ru-RU" sz="2400" dirty="0"/>
                    </a:p>
                  </a:txBody>
                  <a:tcPr marL="90593" marR="90593" marT="45727" marB="45727"/>
                </a:tc>
              </a:tr>
              <a:tr h="7011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rgbClr val="333333"/>
                          </a:solidFill>
                        </a:rPr>
                        <a:t>Где находимся сейчас?</a:t>
                      </a:r>
                    </a:p>
                  </a:txBody>
                  <a:tcPr marL="90593" marR="90593" marT="45727" marB="45727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 smtClean="0">
                          <a:solidFill>
                            <a:srgbClr val="333333"/>
                          </a:solidFill>
                        </a:rPr>
                        <a:t>Строка прогресса модуля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 smtClean="0">
                          <a:solidFill>
                            <a:srgbClr val="333333"/>
                          </a:solidFill>
                        </a:rPr>
                        <a:t>Карта</a:t>
                      </a:r>
                      <a:r>
                        <a:rPr lang="ru-RU" sz="2400" baseline="0" dirty="0" smtClean="0">
                          <a:solidFill>
                            <a:srgbClr val="333333"/>
                          </a:solidFill>
                        </a:rPr>
                        <a:t> курса</a:t>
                      </a:r>
                    </a:p>
                  </a:txBody>
                  <a:tcPr marL="90593" marR="90593" marT="45727" marB="45727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060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rgbClr val="333333"/>
                          </a:solidFill>
                        </a:rPr>
                        <a:t>Куда можем попасть?</a:t>
                      </a:r>
                    </a:p>
                  </a:txBody>
                  <a:tcPr marL="90593" marR="90593" marT="45727" marB="45727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 smtClean="0">
                          <a:solidFill>
                            <a:srgbClr val="333333"/>
                          </a:solidFill>
                        </a:rPr>
                        <a:t>Содержание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 smtClean="0">
                          <a:solidFill>
                            <a:srgbClr val="333333"/>
                          </a:solidFill>
                        </a:rPr>
                        <a:t>Карта курса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 smtClean="0">
                          <a:solidFill>
                            <a:srgbClr val="333333"/>
                          </a:solidFill>
                        </a:rPr>
                        <a:t>Кнопки «Далее», «Назад»</a:t>
                      </a:r>
                    </a:p>
                  </a:txBody>
                  <a:tcPr marL="90593" marR="90593" marT="45727" marB="45727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01154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333333"/>
                          </a:solidFill>
                        </a:rPr>
                        <a:t>Где уже были?</a:t>
                      </a:r>
                      <a:endParaRPr lang="ru-RU" sz="2400" dirty="0">
                        <a:solidFill>
                          <a:srgbClr val="333333"/>
                        </a:solidFill>
                      </a:endParaRPr>
                    </a:p>
                  </a:txBody>
                  <a:tcPr marL="90593" marR="90593" marT="45727" marB="45727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 smtClean="0">
                          <a:solidFill>
                            <a:srgbClr val="333333"/>
                          </a:solidFill>
                        </a:rPr>
                        <a:t>Строка прогресса модуля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 smtClean="0">
                          <a:solidFill>
                            <a:srgbClr val="333333"/>
                          </a:solidFill>
                        </a:rPr>
                        <a:t>Карта курса</a:t>
                      </a:r>
                      <a:endParaRPr lang="ru-RU" sz="2400" dirty="0">
                        <a:solidFill>
                          <a:srgbClr val="333333"/>
                        </a:solidFill>
                      </a:endParaRPr>
                    </a:p>
                  </a:txBody>
                  <a:tcPr marL="90593" marR="90593" marT="45727" marB="45727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6304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333333"/>
                          </a:solidFill>
                        </a:rPr>
                        <a:t>Откуда пришли?</a:t>
                      </a:r>
                      <a:endParaRPr lang="ru-RU" sz="2400" dirty="0">
                        <a:solidFill>
                          <a:srgbClr val="333333"/>
                        </a:solidFill>
                      </a:endParaRPr>
                    </a:p>
                  </a:txBody>
                  <a:tcPr marL="90593" marR="90593" marT="45727" marB="45727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333333"/>
                          </a:solidFill>
                        </a:rPr>
                        <a:t>История последних действий</a:t>
                      </a:r>
                      <a:endParaRPr lang="ru-RU" sz="2400" dirty="0">
                        <a:solidFill>
                          <a:srgbClr val="333333"/>
                        </a:solidFill>
                      </a:endParaRPr>
                    </a:p>
                  </a:txBody>
                  <a:tcPr marL="90593" marR="90593" marT="45727" marB="45727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01154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333333"/>
                          </a:solidFill>
                        </a:rPr>
                        <a:t>Куда лучше</a:t>
                      </a:r>
                      <a:r>
                        <a:rPr lang="ru-RU" sz="2400" baseline="0" dirty="0" smtClean="0">
                          <a:solidFill>
                            <a:srgbClr val="333333"/>
                          </a:solidFill>
                        </a:rPr>
                        <a:t> идти?</a:t>
                      </a:r>
                      <a:endParaRPr lang="ru-RU" sz="2400" dirty="0">
                        <a:solidFill>
                          <a:srgbClr val="333333"/>
                        </a:solidFill>
                      </a:endParaRPr>
                    </a:p>
                  </a:txBody>
                  <a:tcPr marL="90593" marR="90593" marT="45727" marB="45727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 smtClean="0">
                          <a:solidFill>
                            <a:srgbClr val="333333"/>
                          </a:solidFill>
                        </a:rPr>
                        <a:t>Рекомендации по изучению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 smtClean="0">
                          <a:solidFill>
                            <a:srgbClr val="333333"/>
                          </a:solidFill>
                        </a:rPr>
                        <a:t>Дополнительные ссылки</a:t>
                      </a:r>
                      <a:endParaRPr lang="ru-RU" sz="2400" dirty="0">
                        <a:solidFill>
                          <a:srgbClr val="333333"/>
                        </a:solidFill>
                      </a:endParaRPr>
                    </a:p>
                  </a:txBody>
                  <a:tcPr marL="90593" marR="90593" marT="45727" marB="45727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401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ru-RU" sz="2400" b="1" dirty="0" smtClean="0"/>
              <a:t>Нужны ли звуки и анимация в интерфейсах курсов?</a:t>
            </a:r>
          </a:p>
          <a:p>
            <a:pPr marL="457200" indent="-457200">
              <a:buFont typeface="Arial" pitchFamily="34" charset="0"/>
              <a:buAutoNum type="arabicPeriod"/>
              <a:defRPr/>
            </a:pPr>
            <a:r>
              <a:rPr lang="ru-RU" dirty="0" smtClean="0"/>
              <a:t>Да, потому что…</a:t>
            </a:r>
          </a:p>
          <a:p>
            <a:pPr marL="457200" indent="-457200">
              <a:buFont typeface="Arial" pitchFamily="34" charset="0"/>
              <a:buAutoNum type="arabicPeriod"/>
              <a:defRPr/>
            </a:pPr>
            <a:r>
              <a:rPr lang="ru-RU" dirty="0" smtClean="0"/>
              <a:t>Да, в следующих случаях: …</a:t>
            </a:r>
          </a:p>
          <a:p>
            <a:pPr marL="457200" indent="-457200">
              <a:buFont typeface="Arial" pitchFamily="34" charset="0"/>
              <a:buAutoNum type="arabicPeriod"/>
              <a:defRPr/>
            </a:pPr>
            <a:r>
              <a:rPr lang="ru-RU" dirty="0" smtClean="0"/>
              <a:t>Нет, потому что…</a:t>
            </a:r>
          </a:p>
          <a:p>
            <a:pPr marL="457200" indent="-457200">
              <a:defRPr/>
            </a:pPr>
            <a:endParaRPr lang="ru-RU" dirty="0" smtClean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Вопрос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083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dirty="0" smtClean="0"/>
              <a:t>Звуки в интерфейсе курса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ru-RU" dirty="0" smtClean="0"/>
              <a:t>Звук должен быть контролируемый</a:t>
            </a:r>
          </a:p>
          <a:p>
            <a:pPr>
              <a:defRPr/>
            </a:pPr>
            <a:r>
              <a:rPr lang="ru-RU" dirty="0" smtClean="0"/>
              <a:t>Используется, когда</a:t>
            </a:r>
          </a:p>
          <a:p>
            <a:pPr lvl="1">
              <a:defRPr/>
            </a:pPr>
            <a:r>
              <a:rPr lang="ru-RU" dirty="0" smtClean="0"/>
              <a:t>сообщение не может быть отложено</a:t>
            </a:r>
          </a:p>
          <a:p>
            <a:pPr lvl="1">
              <a:defRPr/>
            </a:pPr>
            <a:r>
              <a:rPr lang="ru-RU" dirty="0" smtClean="0"/>
              <a:t>сообщение относится к событиям, происходящим во времени</a:t>
            </a:r>
          </a:p>
        </p:txBody>
      </p:sp>
    </p:spTree>
    <p:extLst>
      <p:ext uri="{BB962C8B-B14F-4D97-AF65-F5344CB8AC3E}">
        <p14:creationId xmlns:p14="http://schemas.microsoft.com/office/powerpoint/2010/main" val="422106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dirty="0" smtClean="0"/>
              <a:t>Анимация в интерфейсе курса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ru-RU" dirty="0" smtClean="0"/>
              <a:t>Анимация используется для совершенствования визуального представления следующий действий:</a:t>
            </a:r>
          </a:p>
          <a:p>
            <a:pPr lvl="1">
              <a:defRPr/>
            </a:pPr>
            <a:r>
              <a:rPr lang="ru-RU" dirty="0" smtClean="0"/>
              <a:t>Идентификация (Что это такое? )</a:t>
            </a:r>
          </a:p>
          <a:p>
            <a:pPr lvl="1">
              <a:defRPr/>
            </a:pPr>
            <a:r>
              <a:rPr lang="ru-RU" dirty="0" smtClean="0"/>
              <a:t>Перемещение (Откуда я пришел и куда иду?)</a:t>
            </a:r>
          </a:p>
          <a:p>
            <a:pPr lvl="1">
              <a:defRPr/>
            </a:pPr>
            <a:r>
              <a:rPr lang="ru-RU" dirty="0" smtClean="0"/>
              <a:t>Ориентирование (Где я нахожусь?)</a:t>
            </a:r>
          </a:p>
          <a:p>
            <a:pPr lvl="1">
              <a:defRPr/>
            </a:pPr>
            <a:r>
              <a:rPr lang="ru-RU" dirty="0" smtClean="0"/>
              <a:t>Выбор (Что могу теперь сделать?)</a:t>
            </a:r>
          </a:p>
          <a:p>
            <a:pPr lvl="1">
              <a:defRPr/>
            </a:pPr>
            <a:r>
              <a:rPr lang="ru-RU" dirty="0" smtClean="0"/>
              <a:t>Демонстрация (Что могу сделать с этим?)</a:t>
            </a:r>
          </a:p>
          <a:p>
            <a:pPr lvl="1">
              <a:defRPr/>
            </a:pPr>
            <a:r>
              <a:rPr lang="ru-RU" dirty="0" smtClean="0"/>
              <a:t>Обратная связь (Как я могу это сделать?)</a:t>
            </a:r>
          </a:p>
          <a:p>
            <a:pPr lvl="1">
              <a:defRPr/>
            </a:pPr>
            <a:r>
              <a:rPr lang="ru-RU" dirty="0" smtClean="0"/>
              <a:t>История (Что я сделал?)</a:t>
            </a:r>
          </a:p>
          <a:p>
            <a:pPr lvl="1">
              <a:defRPr/>
            </a:pPr>
            <a:r>
              <a:rPr lang="ru-RU" dirty="0" smtClean="0"/>
              <a:t>Интерпретация (Почему это происходит?)</a:t>
            </a:r>
          </a:p>
          <a:p>
            <a:pPr lvl="1">
              <a:defRPr/>
            </a:pPr>
            <a:r>
              <a:rPr lang="ru-RU" dirty="0" smtClean="0"/>
              <a:t>Руководство (Что я должен делать дальше?)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1812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Elena.Lokteva@gmail.com</a:t>
            </a:r>
            <a:endParaRPr lang="ru-RU" dirty="0" smtClean="0"/>
          </a:p>
          <a:p>
            <a:r>
              <a:rPr lang="en-US" dirty="0" err="1" smtClean="0"/>
              <a:t>e.</a:t>
            </a:r>
            <a:r>
              <a:rPr lang="en-US" dirty="0" err="1"/>
              <a:t>l</a:t>
            </a:r>
            <a:r>
              <a:rPr lang="en-US" dirty="0" err="1" smtClean="0"/>
              <a:t>okteva</a:t>
            </a:r>
            <a:r>
              <a:rPr lang="en-US" dirty="0" smtClean="0"/>
              <a:t> (Skype)</a:t>
            </a:r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Спасибо! Жду вопросов! </a:t>
            </a:r>
            <a:r>
              <a:rPr lang="ru-RU" dirty="0" smtClean="0">
                <a:sym typeface="Wingdings" panose="05000000000000000000" pitchFamily="2" charset="2"/>
              </a:rPr>
              <a:t>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026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Оцените свои достижения в теме активной оценки по своим трем линеечкам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Активно </a:t>
            </a:r>
            <a:r>
              <a:rPr lang="ru-RU" dirty="0" err="1" smtClean="0"/>
              <a:t>оценитесь</a:t>
            </a:r>
            <a:r>
              <a:rPr lang="ru-RU" dirty="0" smtClean="0"/>
              <a:t>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530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875d5e6560ba36884527413a53517d17866972f5"/>
  <p:tag name="ISPRING_RESOURCE_PATHS_HASH_2" val="9348a34fc81b7de55c357753cb4f418fcaa15795"/>
  <p:tag name="ISPRING_RESOURCE_PATHS_HASH_PRESENTER" val="cc693a8c84e8f4b6657f58bd5f7e76cee38796c"/>
</p:tagLst>
</file>

<file path=ppt/theme/theme1.xml><?xml version="1.0" encoding="utf-8"?>
<a:theme xmlns:a="http://schemas.openxmlformats.org/drawingml/2006/main" name="Bobrio1">
  <a:themeElements>
    <a:clrScheme name="Bobrio">
      <a:dk1>
        <a:srgbClr val="000000"/>
      </a:dk1>
      <a:lt1>
        <a:srgbClr val="FFFFFF"/>
      </a:lt1>
      <a:dk2>
        <a:srgbClr val="7D222F"/>
      </a:dk2>
      <a:lt2>
        <a:srgbClr val="E6E6E6"/>
      </a:lt2>
      <a:accent1>
        <a:srgbClr val="A12238"/>
      </a:accent1>
      <a:accent2>
        <a:srgbClr val="C02046"/>
      </a:accent2>
      <a:accent3>
        <a:srgbClr val="DB2860"/>
      </a:accent3>
      <a:accent4>
        <a:srgbClr val="E85581"/>
      </a:accent4>
      <a:accent5>
        <a:srgbClr val="ACACAC"/>
      </a:accent5>
      <a:accent6>
        <a:srgbClr val="D8D8D8"/>
      </a:accent6>
      <a:hlink>
        <a:srgbClr val="A12238"/>
      </a:hlink>
      <a:folHlink>
        <a:srgbClr val="DB286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3930</TotalTime>
  <Words>1081</Words>
  <Application>Microsoft Office PowerPoint</Application>
  <PresentationFormat>Экран (4:3)</PresentationFormat>
  <Paragraphs>208</Paragraphs>
  <Slides>31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Bobrio1</vt:lpstr>
      <vt:lpstr>(Не)удобные  е-курсы</vt:lpstr>
      <vt:lpstr>Что значит «удобный курс»?</vt:lpstr>
      <vt:lpstr>Дважды удобно</vt:lpstr>
      <vt:lpstr>Информационный дизайн</vt:lpstr>
      <vt:lpstr>Сравним!</vt:lpstr>
      <vt:lpstr>Как привлечь внимание к тексту</vt:lpstr>
      <vt:lpstr>Сокращение текста</vt:lpstr>
      <vt:lpstr>Этап 1. Удаляем лишнее</vt:lpstr>
      <vt:lpstr>Слова-паразиты</vt:lpstr>
      <vt:lpstr>Этап 2. Сокращаем абзацы</vt:lpstr>
      <vt:lpstr>Этап 3. Длинное на короткое</vt:lpstr>
      <vt:lpstr>Этап 4. Долой канцеляризмы</vt:lpstr>
      <vt:lpstr>Этап 5. Убираем преувеличения</vt:lpstr>
      <vt:lpstr>Этап 6. Оформляем заголовки</vt:lpstr>
      <vt:lpstr>Этап 7. Оформляем перечисления</vt:lpstr>
      <vt:lpstr>Этап 8. Оформляем ссылки</vt:lpstr>
      <vt:lpstr>Разберем примерчик!</vt:lpstr>
      <vt:lpstr>Юзабилити е-курсов</vt:lpstr>
      <vt:lpstr>Определимся!</vt:lpstr>
      <vt:lpstr>Критерии качества интерфейса</vt:lpstr>
      <vt:lpstr>1. Повышаем скорость работы</vt:lpstr>
      <vt:lpstr>2. Минимизируем ошибки</vt:lpstr>
      <vt:lpstr>3. Ускоряем обучение</vt:lpstr>
      <vt:lpstr>Приятный интерфейс</vt:lpstr>
      <vt:lpstr>Методы оценки удобства</vt:lpstr>
      <vt:lpstr>О навигации</vt:lpstr>
      <vt:lpstr>Вопрос</vt:lpstr>
      <vt:lpstr>Звуки в интерфейсе курса</vt:lpstr>
      <vt:lpstr>Анимация в интерфейсе курса</vt:lpstr>
      <vt:lpstr>Спасибо! Жду вопросов! </vt:lpstr>
      <vt:lpstr>Активно оценитесь!</vt:lpstr>
    </vt:vector>
  </TitlesOfParts>
  <Company>Education Center of HTP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Elena Lokteva</dc:creator>
  <cp:lastModifiedBy>Elena Lokteva</cp:lastModifiedBy>
  <cp:revision>48</cp:revision>
  <dcterms:created xsi:type="dcterms:W3CDTF">2015-07-22T15:58:54Z</dcterms:created>
  <dcterms:modified xsi:type="dcterms:W3CDTF">2015-07-30T22:37:45Z</dcterms:modified>
</cp:coreProperties>
</file>