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6" r:id="rId4"/>
    <p:sldId id="267" r:id="rId5"/>
    <p:sldId id="268" r:id="rId6"/>
    <p:sldId id="269" r:id="rId7"/>
    <p:sldId id="270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3" r:id="rId18"/>
    <p:sldId id="26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  <a:srgbClr val="CC6600"/>
    <a:srgbClr val="CC3300"/>
    <a:srgbClr val="FFCC00"/>
    <a:srgbClr val="990033"/>
    <a:srgbClr val="24486C"/>
    <a:srgbClr val="292929"/>
    <a:srgbClr val="4D4D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 varScale="1">
        <p:scale>
          <a:sx n="69" d="100"/>
          <a:sy n="69" d="100"/>
        </p:scale>
        <p:origin x="-12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971800"/>
            <a:ext cx="8915400" cy="609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581400"/>
            <a:ext cx="4572000" cy="304800"/>
          </a:xfrm>
        </p:spPr>
        <p:txBody>
          <a:bodyPr/>
          <a:lstStyle>
            <a:lvl1pPr marL="0" indent="0">
              <a:defRPr sz="1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2CB7B639-0B4F-44E2-B43C-1726E6676F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4633E-DF19-4A5E-B515-7BBA7D1971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71F0A-5CE6-40B3-8E3E-24B3749D02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219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70ED2-BE44-48CD-83A4-03B067E554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72D5B-9022-410B-A1B0-1D509FB649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26E72-4359-4814-8966-A90F5FF534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8903F-22F4-4B9E-A891-3B3025BBF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C67AE-FDD1-4FAD-9381-10DC247950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96B2E-ACC9-4AFC-A0AE-378CE7A26B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97CE0-267D-4BEE-B013-8386870BD8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2300" y="152400"/>
            <a:ext cx="217170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36270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CEAC9-48B3-4E5A-9D8D-9322D2C1E5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26720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219200"/>
            <a:ext cx="426720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2A1ED49F-98D9-4D17-B961-EC423EBD1C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68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61DBCCBA-8C4A-4F95-BD26-A7FEC99A2B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4286256"/>
            <a:ext cx="4572000" cy="30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dirty="0"/>
              <a:t>Your Subtitle Goes Here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928934"/>
            <a:ext cx="8915400" cy="6096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Говорим </a:t>
            </a:r>
            <a:r>
              <a:rPr lang="en-US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eLearning</a:t>
            </a:r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подразумеваем </a:t>
            </a:r>
            <a:r>
              <a:rPr lang="en-US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Knowledge Management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Корпоративное обучение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1800" dirty="0"/>
              <a:t>Цель:</a:t>
            </a:r>
            <a:r>
              <a:rPr lang="ru-RU" sz="1800" dirty="0" smtClean="0"/>
              <a:t> обеспечение сотрудников компании компетенциями и квалификациями,  требуемыми для осуществления функциональных обязанностей. </a:t>
            </a:r>
            <a:endParaRPr lang="en-US" sz="1800" dirty="0" smtClean="0"/>
          </a:p>
          <a:p>
            <a:endParaRPr lang="en-US" sz="1800" dirty="0"/>
          </a:p>
          <a:p>
            <a:r>
              <a:rPr lang="ru-RU" sz="1800" dirty="0"/>
              <a:t>Условия: </a:t>
            </a:r>
            <a:endParaRPr lang="ru-RU" sz="1800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Наличие явного или неявного представления о требуемых квалификациях и компетенциях.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Требования к квалификациям и компетенциям должны быть стабильными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Существует постоянный дефицит квалификаций и</a:t>
            </a:r>
            <a:r>
              <a:rPr lang="en-US" sz="1800" dirty="0" smtClean="0"/>
              <a:t> </a:t>
            </a:r>
            <a:r>
              <a:rPr lang="ru-RU" sz="1800" dirty="0" smtClean="0"/>
              <a:t>компетенций</a:t>
            </a:r>
            <a:endParaRPr lang="en-US" sz="1800" dirty="0" smtClean="0"/>
          </a:p>
          <a:p>
            <a:endParaRPr lang="en-US" sz="1800" dirty="0"/>
          </a:p>
          <a:p>
            <a:r>
              <a:rPr lang="ru-RU" sz="1800" dirty="0"/>
              <a:t>Заказчики обучения</a:t>
            </a:r>
            <a:endParaRPr lang="ru-RU" sz="1800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Руководители сотрудников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Для линейных руководителей – высшее руководство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Для рядовых сотрудников – линейные руководители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Руководители отделов к сотрудникам других отделов</a:t>
            </a:r>
            <a:endParaRPr lang="en-US" sz="1800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Сами сотрудники для себя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Корпоративное обучение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dirty="0"/>
              <a:t>Исполнители</a:t>
            </a:r>
            <a:endParaRPr lang="en-US" dirty="0"/>
          </a:p>
          <a:p>
            <a:r>
              <a:rPr lang="ru-RU" sz="1800" i="1" dirty="0"/>
              <a:t>Администрирование:</a:t>
            </a:r>
            <a:r>
              <a:rPr lang="ru-RU" sz="1800" dirty="0"/>
              <a:t> </a:t>
            </a:r>
            <a:endParaRPr lang="en-US" sz="1800" dirty="0" smtClean="0"/>
          </a:p>
          <a:p>
            <a:r>
              <a:rPr lang="ru-RU" sz="1800" dirty="0" smtClean="0"/>
              <a:t>Корпоративный учебный центр, корпоративный университет, специалисты по обучению, HR-менеджеры.</a:t>
            </a:r>
            <a:endParaRPr lang="ru-RU" sz="1800" i="1" dirty="0" smtClean="0"/>
          </a:p>
          <a:p>
            <a:endParaRPr lang="en-US" sz="1800" i="1" dirty="0" smtClean="0"/>
          </a:p>
          <a:p>
            <a:r>
              <a:rPr lang="ru-RU" sz="1800" i="1" dirty="0" smtClean="0"/>
              <a:t>Преподаватели</a:t>
            </a:r>
            <a:r>
              <a:rPr lang="ru-RU" sz="1800" i="1" dirty="0"/>
              <a:t>:</a:t>
            </a:r>
            <a:endParaRPr lang="ru-RU" sz="1800" dirty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Линейные руководители;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Внутренние тренера, </a:t>
            </a:r>
            <a:r>
              <a:rPr lang="ru-RU" sz="1800" dirty="0" err="1" smtClean="0"/>
              <a:t>коучи</a:t>
            </a:r>
            <a:r>
              <a:rPr lang="ru-RU" sz="1800" dirty="0" smtClean="0"/>
              <a:t>, преподаватели, эксперты, консультанты;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Внешние тренера, </a:t>
            </a:r>
            <a:r>
              <a:rPr lang="ru-RU" sz="1800" dirty="0" err="1" smtClean="0"/>
              <a:t>коучи</a:t>
            </a:r>
            <a:r>
              <a:rPr lang="ru-RU" sz="1800" dirty="0" smtClean="0"/>
              <a:t>, преподаватели, эксперты, консультанты.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Корпоративное обучение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dirty="0"/>
              <a:t>Какие процессы </a:t>
            </a:r>
            <a:r>
              <a:rPr lang="ru-RU" dirty="0" smtClean="0"/>
              <a:t>обслуживает?</a:t>
            </a:r>
          </a:p>
          <a:p>
            <a:endParaRPr lang="ru-RU" dirty="0" smtClean="0"/>
          </a:p>
          <a:p>
            <a:r>
              <a:rPr lang="ru-RU" dirty="0" smtClean="0"/>
              <a:t>Существует 3 основных направления обучения: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Адаптация: Освоение корпоративных стандартов и регламентов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Повышение квалификации: обучение по программам предусмотренным для перехода сотрудников с </a:t>
            </a:r>
            <a:r>
              <a:rPr lang="ru-RU" dirty="0" err="1" smtClean="0"/>
              <a:t>грейда</a:t>
            </a:r>
            <a:r>
              <a:rPr lang="ru-RU" dirty="0" smtClean="0"/>
              <a:t> на </a:t>
            </a:r>
            <a:r>
              <a:rPr lang="ru-RU" dirty="0" err="1" smtClean="0"/>
              <a:t>грейд</a:t>
            </a:r>
            <a:r>
              <a:rPr lang="ru-RU" dirty="0" smtClean="0"/>
              <a:t>, повышения квалификационной категории и т.д.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Развитие навыков (развитие компетенций). Осуществляется как правило для развития конкретных навыков: продаж, переговоров, управления временем и т.д.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Корпоративное обучение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dirty="0"/>
              <a:t>Формы обучения: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Наставничество, </a:t>
            </a:r>
            <a:r>
              <a:rPr lang="ru-RU" dirty="0" err="1" smtClean="0"/>
              <a:t>менторство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Коучинг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Очное обучение (повышение квалификаций): семинары, лекции;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Очное обучение (развитие компетенций): тренинги, деловые игры и </a:t>
            </a:r>
            <a:r>
              <a:rPr lang="ru-RU" dirty="0" err="1" smtClean="0"/>
              <a:t>т.п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Самостоятельное обучение: чтение регламентов, стандартов, изучению бизнес-процессов, </a:t>
            </a:r>
            <a:r>
              <a:rPr lang="ru-RU" dirty="0" err="1" smtClean="0"/>
              <a:t>полиси</a:t>
            </a:r>
            <a:r>
              <a:rPr lang="ru-RU" dirty="0" smtClean="0"/>
              <a:t> и т.д. компании;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Дистанционное обучение (развитие квалификаций): </a:t>
            </a:r>
            <a:r>
              <a:rPr lang="ru-RU" dirty="0" err="1" smtClean="0"/>
              <a:t>eLearning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Дистанционное обучение (развитие компетенций): </a:t>
            </a:r>
            <a:r>
              <a:rPr lang="ru-RU" dirty="0" err="1" smtClean="0"/>
              <a:t>eLearning</a:t>
            </a:r>
            <a:r>
              <a:rPr lang="ru-RU" dirty="0" smtClean="0"/>
              <a:t> – как правило изучение ПО.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Корпоративное обучение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400" dirty="0"/>
              <a:t>Формы контроля знаний: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Оценка квалификаций: аттестация (собеседования, тестирования, практические задания).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Оценка компетенций: 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err="1" smtClean="0"/>
              <a:t>асессмент</a:t>
            </a:r>
            <a:r>
              <a:rPr lang="ru-RU" sz="2000" dirty="0" smtClean="0"/>
              <a:t> (внешнее наблюдение за сотрудниками, решающими контрольную практическую задачу);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оценка 360 градусов;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экспертная оценка (в том числе оценка руководителем);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самооценка.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800" dirty="0"/>
              <a:t>Цель: </a:t>
            </a:r>
            <a:endParaRPr lang="ru-RU" sz="2800" dirty="0" smtClean="0"/>
          </a:p>
          <a:p>
            <a:r>
              <a:rPr lang="ru-RU" sz="2400" dirty="0" smtClean="0"/>
              <a:t>Улучшение, оптимизация, совершенствование бизнес-процессов, технологий, производственных процессов, алгоритмов работы, методик, методологий и т.д. за счет обмена, выявления, создания, трансформации знаний компании (капитализация знаний).</a:t>
            </a:r>
          </a:p>
          <a:p>
            <a:r>
              <a:rPr lang="ru-RU" sz="2400" dirty="0" smtClean="0"/>
              <a:t>Коммерциализация знаний: превращение существующих знаний (технологий, бизнес-процессов, методик и т.д.) в коммерческий продукт – консультационную услугу, новую технологию, бизнес-процесс и т.д.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857232"/>
            <a:ext cx="8686800" cy="5472114"/>
          </a:xfrm>
        </p:spPr>
        <p:txBody>
          <a:bodyPr/>
          <a:lstStyle/>
          <a:p>
            <a:r>
              <a:rPr lang="ru-RU" dirty="0"/>
              <a:t>Условия: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Наличие в компании управленческого учета – </a:t>
            </a:r>
            <a:r>
              <a:rPr lang="ru-RU" sz="1800" dirty="0" err="1" smtClean="0"/>
              <a:t>учета</a:t>
            </a:r>
            <a:r>
              <a:rPr lang="ru-RU" sz="1800" dirty="0" smtClean="0"/>
              <a:t> результативности, эффективности бизнес-процессов, финансовой эффективности;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Наличие культуры использования корпоративных стандартов, регламентов, правил, бизнес-процессов;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Ориентация на повышение эффективности (как правило, связано с высокой конкуренцией на рынке);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Ориентация на инновации, которая зависит от конкурентных стратегий – либо на создание и выпуск новых продуктов на рынок, либо на внедрение новых процессов и технологий, обеспечивающих снижение цены в типичном продукте;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Постоянно меняющиеся условия ведения бизнеса – внешние (изменение содержания и формы услуг подрядчиков, конкурентов и клиентов, изменение глобальных и локальных условий ведения бизнеса) и внутренние (текучка персонала – рост конкуренции на рынке труда, постоянное изменение технологий и продуктовой линейки)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929718" cy="5643602"/>
          </a:xfrm>
        </p:spPr>
        <p:txBody>
          <a:bodyPr/>
          <a:lstStyle/>
          <a:p>
            <a:r>
              <a:rPr lang="ru-RU" sz="1800" dirty="0"/>
              <a:t>Заказчики КМ-проектов</a:t>
            </a:r>
            <a:endParaRPr lang="ru-RU" sz="1800" dirty="0" smtClean="0"/>
          </a:p>
          <a:p>
            <a:r>
              <a:rPr lang="ru-RU" sz="1600" dirty="0" smtClean="0"/>
              <a:t>Высшее руководство – собственники, топ-менеджмент компании.</a:t>
            </a:r>
          </a:p>
          <a:p>
            <a:r>
              <a:rPr lang="ru-RU" sz="1600" dirty="0" smtClean="0"/>
              <a:t>Линейные руководители.</a:t>
            </a:r>
          </a:p>
          <a:p>
            <a:endParaRPr lang="ru-RU" sz="1600" dirty="0" smtClean="0"/>
          </a:p>
          <a:p>
            <a:r>
              <a:rPr lang="ru-RU" sz="1800" dirty="0"/>
              <a:t>Исполнители:</a:t>
            </a:r>
            <a:endParaRPr lang="ru-RU" sz="1800" i="1" dirty="0"/>
          </a:p>
          <a:p>
            <a:r>
              <a:rPr lang="ru-RU" sz="1600" i="1" dirty="0"/>
              <a:t>Администрирование:</a:t>
            </a:r>
            <a:endParaRPr lang="ru-RU" sz="1600" dirty="0" smtClean="0"/>
          </a:p>
          <a:p>
            <a:r>
              <a:rPr lang="ru-RU" sz="1600" dirty="0" smtClean="0"/>
              <a:t>Центр управления знаниями</a:t>
            </a:r>
          </a:p>
          <a:p>
            <a:endParaRPr lang="ru-RU" sz="1600" i="1" dirty="0"/>
          </a:p>
          <a:p>
            <a:r>
              <a:rPr lang="ru-RU" sz="1800" i="1" dirty="0" err="1"/>
              <a:t>Реализция</a:t>
            </a:r>
            <a:r>
              <a:rPr lang="ru-RU" sz="1800" i="1" dirty="0"/>
              <a:t>:</a:t>
            </a:r>
            <a:endParaRPr lang="ru-RU" sz="1800" i="1" dirty="0" smtClean="0"/>
          </a:p>
          <a:p>
            <a:r>
              <a:rPr lang="ru-RU" sz="1600" dirty="0" smtClean="0"/>
              <a:t>Назначенные руководители КМ-проектов: линейные менеджеры, привлеченные специалисты (в т.ч. консультанты), специалисты корпоративных учебных центров. </a:t>
            </a:r>
          </a:p>
          <a:p>
            <a:endParaRPr lang="ru-RU" sz="1600" dirty="0"/>
          </a:p>
          <a:p>
            <a:r>
              <a:rPr lang="ru-RU" sz="1800" dirty="0"/>
              <a:t>Какие процессы обслуживает:</a:t>
            </a:r>
            <a:endParaRPr lang="ru-RU" sz="1800" dirty="0" smtClean="0"/>
          </a:p>
          <a:p>
            <a:r>
              <a:rPr lang="ru-RU" sz="1600" dirty="0" smtClean="0"/>
              <a:t>Постоянное улучшение KPI подразделений, отдельных сотрудников за счет:</a:t>
            </a:r>
          </a:p>
          <a:p>
            <a:r>
              <a:rPr lang="ru-RU" sz="1600" dirty="0" smtClean="0"/>
              <a:t>Создания новых технологий, методик, методологий, подходов, регламентов, бизнес-процессов и т.д.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800" dirty="0"/>
              <a:t>Формы управления знаниями:</a:t>
            </a:r>
            <a:endParaRPr lang="ru-RU" sz="2800" dirty="0" smtClean="0"/>
          </a:p>
          <a:p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Выявление;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Создание;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Структуризация;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Формализация;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/>
              <a:t>Р</a:t>
            </a:r>
            <a:r>
              <a:rPr lang="ru-RU" sz="2800" dirty="0" smtClean="0"/>
              <a:t>аспространение ценных знаний.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i="1" dirty="0"/>
              <a:t>Выявление (аудит знаний</a:t>
            </a:r>
            <a:r>
              <a:rPr lang="ru-RU" i="1" dirty="0" smtClean="0"/>
              <a:t>):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Сравнение KPI подразделений и сотрудников, определение лучших (подразделений и сотрудников) и способов получения наилучшего результата;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Взаимная оценка сотрудников и подразделений;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Сравнение с конкурентами (</a:t>
            </a:r>
            <a:r>
              <a:rPr lang="ru-RU" dirty="0" err="1" smtClean="0"/>
              <a:t>бэнчмаркинг</a:t>
            </a:r>
            <a:r>
              <a:rPr lang="ru-RU" dirty="0" smtClean="0"/>
              <a:t>) – конкурентная разведка;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Сравнение с планируемым уровнем эффективности бизнес-процессов (как правило в рамках BSC).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Определение потребностей в обучении – картография знаний.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Оценка компетенций сотрудников (360 градусов)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400" i="1" dirty="0"/>
              <a:t>Создание</a:t>
            </a:r>
            <a:r>
              <a:rPr lang="ru-RU" sz="2400" i="1" dirty="0" smtClean="0"/>
              <a:t>:</a:t>
            </a:r>
          </a:p>
          <a:p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Сообщество практики;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Мозговые штурмы;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Рабочие команды;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Междисциплинарные команды;</a:t>
            </a:r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Оргдеятельностные</a:t>
            </a:r>
            <a:r>
              <a:rPr lang="ru-RU" dirty="0" smtClean="0"/>
              <a:t> игры;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Кружки качества;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Обучение действием;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Другое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400" i="1" dirty="0"/>
              <a:t>Формализация</a:t>
            </a:r>
            <a:r>
              <a:rPr lang="ru-RU" sz="2400" i="1" dirty="0" smtClean="0"/>
              <a:t>:</a:t>
            </a:r>
          </a:p>
          <a:p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Знания формализуются, как правило, в следующем виде: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СТП – стандарты предприятия;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ОТУ – отраслевые технические условия;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Корпоративные регламенты и бизнес-процессы;</a:t>
            </a:r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Постпроектные</a:t>
            </a:r>
            <a:r>
              <a:rPr lang="ru-RU" dirty="0" smtClean="0"/>
              <a:t> отчеты, описание выполненного проекта;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After action review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Корпоративные </a:t>
            </a:r>
            <a:r>
              <a:rPr lang="ru-RU" dirty="0" err="1" smtClean="0"/>
              <a:t>Wiki</a:t>
            </a:r>
            <a:r>
              <a:rPr lang="ru-RU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Корпоративные словари;</a:t>
            </a:r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Скиллопедии</a:t>
            </a:r>
            <a:r>
              <a:rPr lang="ru-RU" dirty="0"/>
              <a:t>.</a:t>
            </a:r>
            <a:endParaRPr lang="ru-RU" dirty="0" smtClean="0"/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800" i="1" dirty="0"/>
              <a:t>Структуризация</a:t>
            </a:r>
            <a:r>
              <a:rPr lang="ru-RU" sz="2800" i="1" dirty="0" smtClean="0"/>
              <a:t>:</a:t>
            </a:r>
          </a:p>
          <a:p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Корпоративные таксономии – классификация документов в корпоративных библиотеках специалистами по управлению знаниями;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Корпоративные </a:t>
            </a:r>
            <a:r>
              <a:rPr lang="ru-RU" sz="2400" dirty="0" err="1" smtClean="0"/>
              <a:t>фолксономии</a:t>
            </a:r>
            <a:r>
              <a:rPr lang="ru-RU" sz="2400" dirty="0" smtClean="0"/>
              <a:t> – документы в корпоративных базах знаний структурируются самими сотрудниками посредством присвоения размещаемым ими документам тегов (меток).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2400" i="1" dirty="0"/>
              <a:t>Распространение:</a:t>
            </a:r>
            <a:endParaRPr lang="ru-RU" sz="2400" dirty="0" smtClean="0"/>
          </a:p>
          <a:p>
            <a:r>
              <a:rPr lang="ru-RU" sz="1800" i="1" dirty="0" smtClean="0"/>
              <a:t>Директивное:</a:t>
            </a:r>
            <a:endParaRPr lang="ru-RU" sz="1800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Корпоративное обучение;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Задания по улучшению показателей;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Обмен опытом между командами и подразделениями;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Наставничество;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err="1" smtClean="0"/>
              <a:t>Менторство</a:t>
            </a:r>
            <a:r>
              <a:rPr lang="ru-RU" sz="1800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err="1" smtClean="0"/>
              <a:t>Сторрителлинг</a:t>
            </a:r>
            <a:r>
              <a:rPr lang="ru-RU" sz="1800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Карьерные планы, планы личного развития.</a:t>
            </a:r>
          </a:p>
          <a:p>
            <a:r>
              <a:rPr lang="ru-RU" sz="1800" i="1" dirty="0" err="1" smtClean="0"/>
              <a:t>Недирективное</a:t>
            </a:r>
            <a:r>
              <a:rPr lang="ru-RU" sz="1800" i="1" dirty="0" smtClean="0"/>
              <a:t>:</a:t>
            </a:r>
            <a:endParaRPr lang="ru-RU" sz="1800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Корпоративные социальные сети;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err="1" smtClean="0"/>
              <a:t>Блоги</a:t>
            </a:r>
            <a:r>
              <a:rPr lang="ru-RU" sz="1800" dirty="0" smtClean="0"/>
              <a:t>, форумы;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Корпоративные праздники, выезды на природу и т.д.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err="1" smtClean="0"/>
              <a:t>Легендирование</a:t>
            </a:r>
            <a:r>
              <a:rPr lang="ru-RU" sz="1800" dirty="0" smtClean="0"/>
              <a:t> экспертов;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Другое. 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Управление знаниями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r>
              <a:rPr lang="ru-RU" sz="3200" dirty="0"/>
              <a:t>Контроль эффективности</a:t>
            </a:r>
            <a:r>
              <a:rPr lang="ru-RU" sz="3200" dirty="0" smtClean="0"/>
              <a:t>:</a:t>
            </a:r>
          </a:p>
          <a:p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По достижению целевых KPI.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По конкретным количественным показателям каждого проекта.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И т.д.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686800" cy="533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Стандартные функции </a:t>
            </a:r>
            <a:r>
              <a:rPr lang="ru-RU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eLearning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71546"/>
            <a:ext cx="8686800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азработка содержания курсов;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азработка (</a:t>
            </a:r>
            <a:r>
              <a:rPr lang="ru-RU" dirty="0" err="1" smtClean="0"/>
              <a:t>педдизайн</a:t>
            </a:r>
            <a:r>
              <a:rPr lang="ru-RU" dirty="0" smtClean="0"/>
              <a:t>) курсов;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азработка учебных программ (наборов курсов);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азработка контрольных заданий по курсам;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Н</a:t>
            </a:r>
            <a:r>
              <a:rPr lang="ru-RU" dirty="0" smtClean="0"/>
              <a:t>азначение курсов;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Н</a:t>
            </a:r>
            <a:r>
              <a:rPr lang="ru-RU" dirty="0" smtClean="0"/>
              <a:t>азначение тестов;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Ф</a:t>
            </a:r>
            <a:r>
              <a:rPr lang="ru-RU" dirty="0" smtClean="0"/>
              <a:t>ормирование отчетов;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П</a:t>
            </a:r>
            <a:r>
              <a:rPr lang="ru-RU" dirty="0" err="1" smtClean="0"/>
              <a:t>остобучающая</a:t>
            </a:r>
            <a:r>
              <a:rPr lang="ru-RU" dirty="0" smtClean="0"/>
              <a:t> обратная связь;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Ф</a:t>
            </a:r>
            <a:r>
              <a:rPr lang="ru-RU" dirty="0" smtClean="0"/>
              <a:t>орумы, </a:t>
            </a:r>
            <a:r>
              <a:rPr lang="ru-RU" dirty="0" err="1" smtClean="0"/>
              <a:t>блоги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/>
              <a:t>Б</a:t>
            </a:r>
            <a:r>
              <a:rPr lang="ru-RU" dirty="0" smtClean="0"/>
              <a:t>иблиотека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Словарь.</a:t>
            </a:r>
          </a:p>
          <a:p>
            <a:pPr marL="0" indent="0"/>
            <a:endParaRPr lang="en-US" sz="1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 smtClean="0"/>
              <a:t>Мирошниченко Андрей</a:t>
            </a:r>
            <a:endParaRPr lang="en-US" sz="4400" dirty="0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Специалист по управлению знаниями и компетенциями, кандидат философских наук,</a:t>
            </a:r>
          </a:p>
          <a:p>
            <a:r>
              <a:rPr lang="en-US" dirty="0" smtClean="0"/>
              <a:t>c</a:t>
            </a:r>
            <a:r>
              <a:rPr lang="ru-RU" dirty="0" err="1" smtClean="0"/>
              <a:t>ертифицированный</a:t>
            </a:r>
            <a:r>
              <a:rPr lang="ru-RU" dirty="0" smtClean="0"/>
              <a:t> </a:t>
            </a:r>
            <a:r>
              <a:rPr lang="ru-RU" dirty="0" err="1" smtClean="0"/>
              <a:t>коуч</a:t>
            </a:r>
            <a:r>
              <a:rPr lang="ru-RU" dirty="0" smtClean="0"/>
              <a:t> </a:t>
            </a:r>
            <a:r>
              <a:rPr lang="en-US" dirty="0" smtClean="0"/>
              <a:t>ICU</a:t>
            </a:r>
            <a:r>
              <a:rPr lang="ru-RU" dirty="0" smtClean="0"/>
              <a:t>,</a:t>
            </a:r>
          </a:p>
          <a:p>
            <a:r>
              <a:rPr lang="ru-RU" dirty="0" smtClean="0"/>
              <a:t>Тел.: +37529 766 06 18</a:t>
            </a:r>
          </a:p>
          <a:p>
            <a:r>
              <a:rPr lang="en-US" dirty="0" smtClean="0"/>
              <a:t>E-mail</a:t>
            </a:r>
            <a:r>
              <a:rPr lang="ru-RU" dirty="0" smtClean="0"/>
              <a:t>: </a:t>
            </a:r>
            <a:r>
              <a:rPr lang="en-US" dirty="0" smtClean="0"/>
              <a:t>mirashnichenka@gmail.com</a:t>
            </a:r>
            <a:endParaRPr lang="ru-RU" dirty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gaussian_reflection">
  <a:themeElements>
    <a:clrScheme name="silly_mi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illy_mime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lly_mi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gaussian_reflection</Template>
  <TotalTime>181</TotalTime>
  <Words>928</Words>
  <Application>Microsoft PowerPoint</Application>
  <PresentationFormat>Экран (4:3)</PresentationFormat>
  <Paragraphs>159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Impact</vt:lpstr>
      <vt:lpstr>Tahoma</vt:lpstr>
      <vt:lpstr>Arial Black</vt:lpstr>
      <vt:lpstr>gaussian_reflection</vt:lpstr>
      <vt:lpstr>Говорим eLearning подразумеваем Knowledge Management </vt:lpstr>
      <vt:lpstr>Корпоративное обучение </vt:lpstr>
      <vt:lpstr>Корпоративное обучение </vt:lpstr>
      <vt:lpstr>Корпоративное обучение </vt:lpstr>
      <vt:lpstr>Корпоративное обучение </vt:lpstr>
      <vt:lpstr>Корпоративное обучение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Управление знаниями  </vt:lpstr>
      <vt:lpstr>Стандартные функции eLearning </vt:lpstr>
      <vt:lpstr>Мирошниченко Андрей</vt:lpstr>
    </vt:vector>
  </TitlesOfParts>
  <Company>STA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Gaussian Reflection</dc:title>
  <dc:creator>miroshnichenko</dc:creator>
  <cp:lastModifiedBy>miroshnichenko</cp:lastModifiedBy>
  <cp:revision>7</cp:revision>
  <dcterms:created xsi:type="dcterms:W3CDTF">2011-01-26T09:27:48Z</dcterms:created>
  <dcterms:modified xsi:type="dcterms:W3CDTF">2011-01-26T12:29:44Z</dcterms:modified>
</cp:coreProperties>
</file>