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6" r:id="rId3"/>
    <p:sldId id="257" r:id="rId4"/>
    <p:sldId id="278" r:id="rId5"/>
    <p:sldId id="279" r:id="rId6"/>
    <p:sldId id="280" r:id="rId7"/>
    <p:sldId id="259" r:id="rId8"/>
    <p:sldId id="260" r:id="rId9"/>
    <p:sldId id="262" r:id="rId10"/>
    <p:sldId id="263" r:id="rId11"/>
    <p:sldId id="264" r:id="rId12"/>
    <p:sldId id="265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81" r:id="rId22"/>
    <p:sldId id="282" r:id="rId23"/>
    <p:sldId id="283" r:id="rId24"/>
    <p:sldId id="268" r:id="rId25"/>
    <p:sldId id="286" r:id="rId26"/>
    <p:sldId id="284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76" r:id="rId36"/>
    <p:sldId id="295" r:id="rId37"/>
  </p:sldIdLst>
  <p:sldSz cx="9144000" cy="6858000" type="screen4x3"/>
  <p:notesSz cx="6858000" cy="9144000"/>
  <p:custDataLst>
    <p:tags r:id="rId3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1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AEE0A8-EFAE-4F71-89E0-69101C8DDB89}" type="doc">
      <dgm:prSet loTypeId="urn:microsoft.com/office/officeart/2005/8/layout/pyramid2" loCatId="pyramid" qsTypeId="urn:microsoft.com/office/officeart/2005/8/quickstyle/simple3" qsCatId="simple" csTypeId="urn:microsoft.com/office/officeart/2005/8/colors/accent1_4" csCatId="accent1" phldr="1"/>
      <dgm:spPr/>
    </dgm:pt>
    <dgm:pt modelId="{CFEB0D94-EE77-499E-9603-BD2B49A5C96F}">
      <dgm:prSet phldrT="[Текст]" custT="1"/>
      <dgm:spPr/>
      <dgm:t>
        <a:bodyPr/>
        <a:lstStyle/>
        <a:p>
          <a:r>
            <a:rPr lang="ru-RU" sz="1800" b="1">
              <a:latin typeface="Arial" pitchFamily="34" charset="0"/>
              <a:cs typeface="Arial" pitchFamily="34" charset="0"/>
            </a:rPr>
            <a:t>Руководство</a:t>
          </a:r>
        </a:p>
      </dgm:t>
    </dgm:pt>
    <dgm:pt modelId="{5E9C00A7-46D9-4D34-81FD-D34100235880}" type="parTrans" cxnId="{DB60539D-A86C-4E6D-8A7C-E3FD8E12256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FD787C6-8307-4BC2-8CAB-B65BEECE9BC3}" type="sibTrans" cxnId="{DB60539D-A86C-4E6D-8A7C-E3FD8E12256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4C4E6C5-B728-40F3-8521-3635EC67C70F}">
      <dgm:prSet phldrT="[Текст]" custT="1"/>
      <dgm:spPr/>
      <dgm:t>
        <a:bodyPr/>
        <a:lstStyle/>
        <a:p>
          <a:r>
            <a:rPr lang="ru-RU" sz="1800" b="1">
              <a:latin typeface="Arial" pitchFamily="34" charset="0"/>
              <a:cs typeface="Arial" pitchFamily="34" charset="0"/>
            </a:rPr>
            <a:t>Средний менеджмент</a:t>
          </a:r>
        </a:p>
      </dgm:t>
    </dgm:pt>
    <dgm:pt modelId="{9EB56115-69FC-4036-A9AE-9C1FBBEA120A}" type="parTrans" cxnId="{6EA0B0D0-0FD4-4583-898D-6631B11FAEB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95CCEB1-F3CB-412F-B912-796B444C9AE7}" type="sibTrans" cxnId="{6EA0B0D0-0FD4-4583-898D-6631B11FAEB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975E5D0-C834-4BA0-AA73-372759936424}">
      <dgm:prSet phldrT="[Текст]" custT="1"/>
      <dgm:spPr/>
      <dgm:t>
        <a:bodyPr/>
        <a:lstStyle/>
        <a:p>
          <a:r>
            <a:rPr lang="ru-RU" sz="1800" b="1">
              <a:latin typeface="Arial" pitchFamily="34" charset="0"/>
              <a:cs typeface="Arial" pitchFamily="34" charset="0"/>
            </a:rPr>
            <a:t>Исполнители</a:t>
          </a:r>
        </a:p>
      </dgm:t>
    </dgm:pt>
    <dgm:pt modelId="{AF79CE37-CDF1-499F-9800-1165F72B36E9}" type="parTrans" cxnId="{DB606332-3E87-4C0B-B944-49F1BF6BC17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0CE63FC-9096-46DD-96EC-185CD74AC77D}" type="sibTrans" cxnId="{DB606332-3E87-4C0B-B944-49F1BF6BC17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E34A0E3-1851-4504-A736-F4D79B07B52B}">
      <dgm:prSet custT="1"/>
      <dgm:spPr/>
      <dgm:t>
        <a:bodyPr/>
        <a:lstStyle/>
        <a:p>
          <a:r>
            <a:rPr lang="ru-RU" sz="1800">
              <a:latin typeface="Arial" pitchFamily="34" charset="0"/>
              <a:cs typeface="Arial" pitchFamily="34" charset="0"/>
            </a:rPr>
            <a:t>Нуждаются в решении проблем с текущим состоянием процесса, функции или системы</a:t>
          </a:r>
        </a:p>
      </dgm:t>
    </dgm:pt>
    <dgm:pt modelId="{9EDB1CCC-C7AB-4418-B135-EFF7DC6F986E}" type="parTrans" cxnId="{C50636F1-359B-4C48-8BFF-985B6931080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B99231E-E585-4AC7-B06A-A8749B476DCC}" type="sibTrans" cxnId="{C50636F1-359B-4C48-8BFF-985B6931080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C1A1159-6836-474C-ABF8-04FE8020819B}">
      <dgm:prSet custT="1"/>
      <dgm:spPr/>
      <dgm:t>
        <a:bodyPr/>
        <a:lstStyle/>
        <a:p>
          <a:r>
            <a:rPr lang="ru-RU" sz="1800">
              <a:latin typeface="Arial" pitchFamily="34" charset="0"/>
              <a:cs typeface="Arial" pitchFamily="34" charset="0"/>
            </a:rPr>
            <a:t>Нуждается в информации для принятия решений</a:t>
          </a:r>
        </a:p>
      </dgm:t>
    </dgm:pt>
    <dgm:pt modelId="{FB6FC3A2-FA2A-486D-8E4C-F697B9898B6E}" type="parTrans" cxnId="{93C0A9AA-3943-4BAA-8CBB-EFB6C0EE9AB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80DA68E-AE21-4E7E-914A-C4E13201FD9B}" type="sibTrans" cxnId="{93C0A9AA-3943-4BAA-8CBB-EFB6C0EE9AB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F02712-E184-4295-9FEA-E22BBADAC1D7}">
      <dgm:prSet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Нуждается в достижении конкретных бизнес-целей</a:t>
          </a:r>
        </a:p>
      </dgm:t>
    </dgm:pt>
    <dgm:pt modelId="{02F91E2B-07C0-4366-99FB-6EFE512082B4}" type="parTrans" cxnId="{03B08CEF-9033-4C8D-B2AE-D948FE0A023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966AB3F-3C2A-47AA-AA08-AD9E5A0B6A49}" type="sibTrans" cxnId="{03B08CEF-9033-4C8D-B2AE-D948FE0A023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B597FD3-D1CF-4D68-914E-B8F73DF2D520}">
      <dgm:prSet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Нуждается в выполнении дополнительных функций для достижения целей</a:t>
          </a:r>
        </a:p>
      </dgm:t>
    </dgm:pt>
    <dgm:pt modelId="{E80668A6-FD0E-4FA8-9576-1D2E43279D05}" type="parTrans" cxnId="{23A0C2D2-B1CA-4E1E-ACFF-E6F3540C458F}">
      <dgm:prSet/>
      <dgm:spPr/>
      <dgm:t>
        <a:bodyPr/>
        <a:lstStyle/>
        <a:p>
          <a:endParaRPr lang="ru-RU"/>
        </a:p>
      </dgm:t>
    </dgm:pt>
    <dgm:pt modelId="{43D54AEE-3D88-4EDB-91D6-A45B1ADBFF4A}" type="sibTrans" cxnId="{23A0C2D2-B1CA-4E1E-ACFF-E6F3540C458F}">
      <dgm:prSet/>
      <dgm:spPr/>
      <dgm:t>
        <a:bodyPr/>
        <a:lstStyle/>
        <a:p>
          <a:endParaRPr lang="ru-RU"/>
        </a:p>
      </dgm:t>
    </dgm:pt>
    <dgm:pt modelId="{DC61B39E-5CEB-4ECB-9122-448323439D62}" type="pres">
      <dgm:prSet presAssocID="{97AEE0A8-EFAE-4F71-89E0-69101C8DDB89}" presName="compositeShape" presStyleCnt="0">
        <dgm:presLayoutVars>
          <dgm:dir/>
          <dgm:resizeHandles/>
        </dgm:presLayoutVars>
      </dgm:prSet>
      <dgm:spPr/>
    </dgm:pt>
    <dgm:pt modelId="{A0FB69BE-1D49-49AF-BBBA-F3167F385C2B}" type="pres">
      <dgm:prSet presAssocID="{97AEE0A8-EFAE-4F71-89E0-69101C8DDB89}" presName="pyramid" presStyleLbl="node1" presStyleIdx="0" presStyleCnt="1" custLinFactNeighborX="-9933"/>
      <dgm:spPr/>
    </dgm:pt>
    <dgm:pt modelId="{2B15BD93-537B-4CE0-BE40-0BED9A9E0A57}" type="pres">
      <dgm:prSet presAssocID="{97AEE0A8-EFAE-4F71-89E0-69101C8DDB89}" presName="theList" presStyleCnt="0"/>
      <dgm:spPr/>
    </dgm:pt>
    <dgm:pt modelId="{4ADB9852-3CA7-4BB2-9CAB-E72B7283D797}" type="pres">
      <dgm:prSet presAssocID="{CFEB0D94-EE77-499E-9603-BD2B49A5C96F}" presName="aNode" presStyleLbl="fgAcc1" presStyleIdx="0" presStyleCnt="3" custScaleX="205842" custScaleY="210106" custLinFactNeighborX="17652" custLinFactNeighborY="-53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B87A20-B8C3-40E1-82E0-337ACF56475F}" type="pres">
      <dgm:prSet presAssocID="{CFEB0D94-EE77-499E-9603-BD2B49A5C96F}" presName="aSpace" presStyleCnt="0"/>
      <dgm:spPr/>
    </dgm:pt>
    <dgm:pt modelId="{48E49353-7366-4539-8A61-328E8658B030}" type="pres">
      <dgm:prSet presAssocID="{34C4E6C5-B728-40F3-8521-3635EC67C70F}" presName="aNode" presStyleLbl="fgAcc1" presStyleIdx="1" presStyleCnt="3" custScaleX="205842" custScaleY="257588" custLinFactNeighborX="17452" custLinFactNeighborY="9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32A9C-D335-4964-B1D6-62719DF613E1}" type="pres">
      <dgm:prSet presAssocID="{34C4E6C5-B728-40F3-8521-3635EC67C70F}" presName="aSpace" presStyleCnt="0"/>
      <dgm:spPr/>
    </dgm:pt>
    <dgm:pt modelId="{EA04489A-B522-40E6-8242-B6E9B6815EF8}" type="pres">
      <dgm:prSet presAssocID="{E975E5D0-C834-4BA0-AA73-372759936424}" presName="aNode" presStyleLbl="fgAcc1" presStyleIdx="2" presStyleCnt="3" custScaleX="205842" custScaleY="210106" custLinFactY="23919" custLinFactNeighborX="1765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0C9B1C-42ED-4E1B-92A2-4C8301FC454B}" type="pres">
      <dgm:prSet presAssocID="{E975E5D0-C834-4BA0-AA73-372759936424}" presName="aSpace" presStyleCnt="0"/>
      <dgm:spPr/>
    </dgm:pt>
  </dgm:ptLst>
  <dgm:cxnLst>
    <dgm:cxn modelId="{C50636F1-359B-4C48-8BFF-985B69310808}" srcId="{E975E5D0-C834-4BA0-AA73-372759936424}" destId="{7E34A0E3-1851-4504-A736-F4D79B07B52B}" srcOrd="0" destOrd="0" parTransId="{9EDB1CCC-C7AB-4418-B135-EFF7DC6F986E}" sibTransId="{7B99231E-E585-4AC7-B06A-A8749B476DCC}"/>
    <dgm:cxn modelId="{CC03E1B3-0AE3-451D-ADEF-F8E9A04FCB85}" type="presOf" srcId="{AC1A1159-6836-474C-ABF8-04FE8020819B}" destId="{48E49353-7366-4539-8A61-328E8658B030}" srcOrd="0" destOrd="1" presId="urn:microsoft.com/office/officeart/2005/8/layout/pyramid2"/>
    <dgm:cxn modelId="{6EA0B0D0-0FD4-4583-898D-6631B11FAEBB}" srcId="{97AEE0A8-EFAE-4F71-89E0-69101C8DDB89}" destId="{34C4E6C5-B728-40F3-8521-3635EC67C70F}" srcOrd="1" destOrd="0" parTransId="{9EB56115-69FC-4036-A9AE-9C1FBBEA120A}" sibTransId="{995CCEB1-F3CB-412F-B912-796B444C9AE7}"/>
    <dgm:cxn modelId="{3A456E47-E030-4FF9-B10E-E61F9531545F}" type="presOf" srcId="{E975E5D0-C834-4BA0-AA73-372759936424}" destId="{EA04489A-B522-40E6-8242-B6E9B6815EF8}" srcOrd="0" destOrd="0" presId="urn:microsoft.com/office/officeart/2005/8/layout/pyramid2"/>
    <dgm:cxn modelId="{23A0C2D2-B1CA-4E1E-ACFF-E6F3540C458F}" srcId="{34C4E6C5-B728-40F3-8521-3635EC67C70F}" destId="{EB597FD3-D1CF-4D68-914E-B8F73DF2D520}" srcOrd="1" destOrd="0" parTransId="{E80668A6-FD0E-4FA8-9576-1D2E43279D05}" sibTransId="{43D54AEE-3D88-4EDB-91D6-A45B1ADBFF4A}"/>
    <dgm:cxn modelId="{C62239F1-412E-493C-B1D0-9F8DFA585D7E}" type="presOf" srcId="{97AEE0A8-EFAE-4F71-89E0-69101C8DDB89}" destId="{DC61B39E-5CEB-4ECB-9122-448323439D62}" srcOrd="0" destOrd="0" presId="urn:microsoft.com/office/officeart/2005/8/layout/pyramid2"/>
    <dgm:cxn modelId="{3DCF16BE-481A-48BA-898E-FC3EDA9A1C47}" type="presOf" srcId="{34C4E6C5-B728-40F3-8521-3635EC67C70F}" destId="{48E49353-7366-4539-8A61-328E8658B030}" srcOrd="0" destOrd="0" presId="urn:microsoft.com/office/officeart/2005/8/layout/pyramid2"/>
    <dgm:cxn modelId="{90A9FD37-4B2E-4514-ADBB-68CA3A636BD0}" type="presOf" srcId="{EB597FD3-D1CF-4D68-914E-B8F73DF2D520}" destId="{48E49353-7366-4539-8A61-328E8658B030}" srcOrd="0" destOrd="2" presId="urn:microsoft.com/office/officeart/2005/8/layout/pyramid2"/>
    <dgm:cxn modelId="{B947894B-5F76-4D7B-B3A8-0259742D81D3}" type="presOf" srcId="{CFEB0D94-EE77-499E-9603-BD2B49A5C96F}" destId="{4ADB9852-3CA7-4BB2-9CAB-E72B7283D797}" srcOrd="0" destOrd="0" presId="urn:microsoft.com/office/officeart/2005/8/layout/pyramid2"/>
    <dgm:cxn modelId="{93C0A9AA-3943-4BAA-8CBB-EFB6C0EE9AB1}" srcId="{34C4E6C5-B728-40F3-8521-3635EC67C70F}" destId="{AC1A1159-6836-474C-ABF8-04FE8020819B}" srcOrd="0" destOrd="0" parTransId="{FB6FC3A2-FA2A-486D-8E4C-F697B9898B6E}" sibTransId="{280DA68E-AE21-4E7E-914A-C4E13201FD9B}"/>
    <dgm:cxn modelId="{DB606332-3E87-4C0B-B944-49F1BF6BC171}" srcId="{97AEE0A8-EFAE-4F71-89E0-69101C8DDB89}" destId="{E975E5D0-C834-4BA0-AA73-372759936424}" srcOrd="2" destOrd="0" parTransId="{AF79CE37-CDF1-499F-9800-1165F72B36E9}" sibTransId="{F0CE63FC-9096-46DD-96EC-185CD74AC77D}"/>
    <dgm:cxn modelId="{796FB7ED-A2CB-41FA-BCE5-513FA2189D8A}" type="presOf" srcId="{7E34A0E3-1851-4504-A736-F4D79B07B52B}" destId="{EA04489A-B522-40E6-8242-B6E9B6815EF8}" srcOrd="0" destOrd="1" presId="urn:microsoft.com/office/officeart/2005/8/layout/pyramid2"/>
    <dgm:cxn modelId="{5095BFA2-9542-4262-B9EF-92B732AF579F}" type="presOf" srcId="{7DF02712-E184-4295-9FEA-E22BBADAC1D7}" destId="{4ADB9852-3CA7-4BB2-9CAB-E72B7283D797}" srcOrd="0" destOrd="1" presId="urn:microsoft.com/office/officeart/2005/8/layout/pyramid2"/>
    <dgm:cxn modelId="{03B08CEF-9033-4C8D-B2AE-D948FE0A023A}" srcId="{CFEB0D94-EE77-499E-9603-BD2B49A5C96F}" destId="{7DF02712-E184-4295-9FEA-E22BBADAC1D7}" srcOrd="0" destOrd="0" parTransId="{02F91E2B-07C0-4366-99FB-6EFE512082B4}" sibTransId="{6966AB3F-3C2A-47AA-AA08-AD9E5A0B6A49}"/>
    <dgm:cxn modelId="{DB60539D-A86C-4E6D-8A7C-E3FD8E122562}" srcId="{97AEE0A8-EFAE-4F71-89E0-69101C8DDB89}" destId="{CFEB0D94-EE77-499E-9603-BD2B49A5C96F}" srcOrd="0" destOrd="0" parTransId="{5E9C00A7-46D9-4D34-81FD-D34100235880}" sibTransId="{5FD787C6-8307-4BC2-8CAB-B65BEECE9BC3}"/>
    <dgm:cxn modelId="{A41901B4-1504-49AF-96F4-28389AEF48D8}" type="presParOf" srcId="{DC61B39E-5CEB-4ECB-9122-448323439D62}" destId="{A0FB69BE-1D49-49AF-BBBA-F3167F385C2B}" srcOrd="0" destOrd="0" presId="urn:microsoft.com/office/officeart/2005/8/layout/pyramid2"/>
    <dgm:cxn modelId="{10D50E3D-F505-492B-ADFC-9A82E98B9A83}" type="presParOf" srcId="{DC61B39E-5CEB-4ECB-9122-448323439D62}" destId="{2B15BD93-537B-4CE0-BE40-0BED9A9E0A57}" srcOrd="1" destOrd="0" presId="urn:microsoft.com/office/officeart/2005/8/layout/pyramid2"/>
    <dgm:cxn modelId="{9C04C832-1112-47D2-8D1A-BBB8425D74BA}" type="presParOf" srcId="{2B15BD93-537B-4CE0-BE40-0BED9A9E0A57}" destId="{4ADB9852-3CA7-4BB2-9CAB-E72B7283D797}" srcOrd="0" destOrd="0" presId="urn:microsoft.com/office/officeart/2005/8/layout/pyramid2"/>
    <dgm:cxn modelId="{EE2629C5-C62A-40B0-AE6E-92FFDFB2104E}" type="presParOf" srcId="{2B15BD93-537B-4CE0-BE40-0BED9A9E0A57}" destId="{77B87A20-B8C3-40E1-82E0-337ACF56475F}" srcOrd="1" destOrd="0" presId="urn:microsoft.com/office/officeart/2005/8/layout/pyramid2"/>
    <dgm:cxn modelId="{5A6B784D-E5FA-4249-92F5-C8A01BEB1C3F}" type="presParOf" srcId="{2B15BD93-537B-4CE0-BE40-0BED9A9E0A57}" destId="{48E49353-7366-4539-8A61-328E8658B030}" srcOrd="2" destOrd="0" presId="urn:microsoft.com/office/officeart/2005/8/layout/pyramid2"/>
    <dgm:cxn modelId="{A5A07B63-F908-4B75-993B-9D90C4B863B4}" type="presParOf" srcId="{2B15BD93-537B-4CE0-BE40-0BED9A9E0A57}" destId="{FD832A9C-D335-4964-B1D6-62719DF613E1}" srcOrd="3" destOrd="0" presId="urn:microsoft.com/office/officeart/2005/8/layout/pyramid2"/>
    <dgm:cxn modelId="{90D41B80-ADFA-4B64-AE0C-2164A66DD8E8}" type="presParOf" srcId="{2B15BD93-537B-4CE0-BE40-0BED9A9E0A57}" destId="{EA04489A-B522-40E6-8242-B6E9B6815EF8}" srcOrd="4" destOrd="0" presId="urn:microsoft.com/office/officeart/2005/8/layout/pyramid2"/>
    <dgm:cxn modelId="{AB4C273B-3430-43AC-B788-EB2AAFF43185}" type="presParOf" srcId="{2B15BD93-537B-4CE0-BE40-0BED9A9E0A57}" destId="{DE0C9B1C-42ED-4E1B-92A2-4C8301FC454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C32020-35D1-42CB-9ECB-CBB82412889A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C9CBA8-3F68-4732-BCBD-212F089C68D7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Упразднить</a:t>
          </a:r>
          <a:endParaRPr lang="ru-RU" dirty="0"/>
        </a:p>
      </dgm:t>
    </dgm:pt>
    <dgm:pt modelId="{0034E6B7-D6BB-419E-A0F9-4EC8583D82D9}" type="parTrans" cxnId="{8DA2EA08-A520-4BBB-B75D-E9E0E14790BF}">
      <dgm:prSet/>
      <dgm:spPr/>
      <dgm:t>
        <a:bodyPr/>
        <a:lstStyle/>
        <a:p>
          <a:endParaRPr lang="ru-RU"/>
        </a:p>
      </dgm:t>
    </dgm:pt>
    <dgm:pt modelId="{F4218706-F5EE-4591-A0A7-917645126EC8}" type="sibTrans" cxnId="{8DA2EA08-A520-4BBB-B75D-E9E0E14790BF}">
      <dgm:prSet/>
      <dgm:spPr/>
      <dgm:t>
        <a:bodyPr/>
        <a:lstStyle/>
        <a:p>
          <a:endParaRPr lang="ru-RU"/>
        </a:p>
      </dgm:t>
    </dgm:pt>
    <dgm:pt modelId="{4D765C9B-79F8-407A-86C5-9FCB75DB131B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Повысить</a:t>
          </a:r>
          <a:endParaRPr lang="ru-RU" dirty="0"/>
        </a:p>
      </dgm:t>
    </dgm:pt>
    <dgm:pt modelId="{17398D6D-8E51-49A2-8789-A3BC2F6D6530}" type="parTrans" cxnId="{F223EDCB-D0B9-47BB-84E7-96E39BFEB943}">
      <dgm:prSet/>
      <dgm:spPr/>
      <dgm:t>
        <a:bodyPr/>
        <a:lstStyle/>
        <a:p>
          <a:endParaRPr lang="ru-RU"/>
        </a:p>
      </dgm:t>
    </dgm:pt>
    <dgm:pt modelId="{85DC6E69-FB69-4C64-8275-793F14A7CE03}" type="sibTrans" cxnId="{F223EDCB-D0B9-47BB-84E7-96E39BFEB943}">
      <dgm:prSet/>
      <dgm:spPr/>
      <dgm:t>
        <a:bodyPr/>
        <a:lstStyle/>
        <a:p>
          <a:endParaRPr lang="ru-RU"/>
        </a:p>
      </dgm:t>
    </dgm:pt>
    <dgm:pt modelId="{305CC0FC-FC19-482F-B61F-3798ADEA0144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Снизить</a:t>
          </a:r>
          <a:endParaRPr lang="ru-RU" dirty="0"/>
        </a:p>
      </dgm:t>
    </dgm:pt>
    <dgm:pt modelId="{7F49D18D-C398-401B-92D7-4B7C14F044FE}" type="parTrans" cxnId="{B1674267-1864-47A0-ABB8-824B156579EB}">
      <dgm:prSet/>
      <dgm:spPr/>
      <dgm:t>
        <a:bodyPr/>
        <a:lstStyle/>
        <a:p>
          <a:endParaRPr lang="ru-RU"/>
        </a:p>
      </dgm:t>
    </dgm:pt>
    <dgm:pt modelId="{06459B29-24C4-426C-8EA8-4018529C4661}" type="sibTrans" cxnId="{B1674267-1864-47A0-ABB8-824B156579EB}">
      <dgm:prSet/>
      <dgm:spPr/>
      <dgm:t>
        <a:bodyPr/>
        <a:lstStyle/>
        <a:p>
          <a:endParaRPr lang="ru-RU"/>
        </a:p>
      </dgm:t>
    </dgm:pt>
    <dgm:pt modelId="{CABA7951-29D3-450C-8B2C-18AC12DC1FBB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Создать</a:t>
          </a:r>
          <a:endParaRPr lang="ru-RU" dirty="0"/>
        </a:p>
      </dgm:t>
    </dgm:pt>
    <dgm:pt modelId="{A9AF518E-52E0-450B-8F65-86092363C510}" type="parTrans" cxnId="{48736881-FB2E-46AC-B0FD-94FC1E72A8DB}">
      <dgm:prSet/>
      <dgm:spPr/>
      <dgm:t>
        <a:bodyPr/>
        <a:lstStyle/>
        <a:p>
          <a:endParaRPr lang="ru-RU"/>
        </a:p>
      </dgm:t>
    </dgm:pt>
    <dgm:pt modelId="{9FAFE904-FF2B-4011-9FEA-B82CDE237BEC}" type="sibTrans" cxnId="{48736881-FB2E-46AC-B0FD-94FC1E72A8DB}">
      <dgm:prSet/>
      <dgm:spPr/>
      <dgm:t>
        <a:bodyPr/>
        <a:lstStyle/>
        <a:p>
          <a:endParaRPr lang="ru-RU"/>
        </a:p>
      </dgm:t>
    </dgm:pt>
    <dgm:pt modelId="{C0FF8CF4-25C4-456C-8D2F-EC895F856593}" type="pres">
      <dgm:prSet presAssocID="{5BC32020-35D1-42CB-9ECB-CBB8241288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2A6D3B-8DCB-407E-9B65-5096EC43BA6A}" type="pres">
      <dgm:prSet presAssocID="{F3C9CBA8-3F68-4732-BCBD-212F089C68D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4E339-3B5C-4D44-B7C2-A57F26A8C0A2}" type="pres">
      <dgm:prSet presAssocID="{F4218706-F5EE-4591-A0A7-917645126EC8}" presName="sibTrans" presStyleCnt="0"/>
      <dgm:spPr/>
    </dgm:pt>
    <dgm:pt modelId="{8FEAF7B1-61FB-4534-8564-12D7ED987410}" type="pres">
      <dgm:prSet presAssocID="{4D765C9B-79F8-407A-86C5-9FCB75DB131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3D4B28-B9AF-4C56-AF68-6F2E8BC662D8}" type="pres">
      <dgm:prSet presAssocID="{85DC6E69-FB69-4C64-8275-793F14A7CE03}" presName="sibTrans" presStyleCnt="0"/>
      <dgm:spPr/>
    </dgm:pt>
    <dgm:pt modelId="{7E1F3580-6E64-405F-80B3-FE5FCC65FCC8}" type="pres">
      <dgm:prSet presAssocID="{305CC0FC-FC19-482F-B61F-3798ADEA014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C0FA46-2A4C-42D3-9A3C-2DECEDEB388E}" type="pres">
      <dgm:prSet presAssocID="{06459B29-24C4-426C-8EA8-4018529C4661}" presName="sibTrans" presStyleCnt="0"/>
      <dgm:spPr/>
    </dgm:pt>
    <dgm:pt modelId="{F0EFC269-CBE5-490D-B737-4017B660599B}" type="pres">
      <dgm:prSet presAssocID="{CABA7951-29D3-450C-8B2C-18AC12DC1FB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674267-1864-47A0-ABB8-824B156579EB}" srcId="{5BC32020-35D1-42CB-9ECB-CBB82412889A}" destId="{305CC0FC-FC19-482F-B61F-3798ADEA0144}" srcOrd="2" destOrd="0" parTransId="{7F49D18D-C398-401B-92D7-4B7C14F044FE}" sibTransId="{06459B29-24C4-426C-8EA8-4018529C4661}"/>
    <dgm:cxn modelId="{9D11B02C-E597-485C-9FDA-792B7B8FB0AC}" type="presOf" srcId="{F3C9CBA8-3F68-4732-BCBD-212F089C68D7}" destId="{AD2A6D3B-8DCB-407E-9B65-5096EC43BA6A}" srcOrd="0" destOrd="0" presId="urn:microsoft.com/office/officeart/2005/8/layout/default"/>
    <dgm:cxn modelId="{EDF8BE86-4913-4CF7-B9CE-72698497AE4F}" type="presOf" srcId="{305CC0FC-FC19-482F-B61F-3798ADEA0144}" destId="{7E1F3580-6E64-405F-80B3-FE5FCC65FCC8}" srcOrd="0" destOrd="0" presId="urn:microsoft.com/office/officeart/2005/8/layout/default"/>
    <dgm:cxn modelId="{F223EDCB-D0B9-47BB-84E7-96E39BFEB943}" srcId="{5BC32020-35D1-42CB-9ECB-CBB82412889A}" destId="{4D765C9B-79F8-407A-86C5-9FCB75DB131B}" srcOrd="1" destOrd="0" parTransId="{17398D6D-8E51-49A2-8789-A3BC2F6D6530}" sibTransId="{85DC6E69-FB69-4C64-8275-793F14A7CE03}"/>
    <dgm:cxn modelId="{4932D18C-2B0A-4896-B202-F934211E284D}" type="presOf" srcId="{4D765C9B-79F8-407A-86C5-9FCB75DB131B}" destId="{8FEAF7B1-61FB-4534-8564-12D7ED987410}" srcOrd="0" destOrd="0" presId="urn:microsoft.com/office/officeart/2005/8/layout/default"/>
    <dgm:cxn modelId="{48736881-FB2E-46AC-B0FD-94FC1E72A8DB}" srcId="{5BC32020-35D1-42CB-9ECB-CBB82412889A}" destId="{CABA7951-29D3-450C-8B2C-18AC12DC1FBB}" srcOrd="3" destOrd="0" parTransId="{A9AF518E-52E0-450B-8F65-86092363C510}" sibTransId="{9FAFE904-FF2B-4011-9FEA-B82CDE237BEC}"/>
    <dgm:cxn modelId="{8DA2EA08-A520-4BBB-B75D-E9E0E14790BF}" srcId="{5BC32020-35D1-42CB-9ECB-CBB82412889A}" destId="{F3C9CBA8-3F68-4732-BCBD-212F089C68D7}" srcOrd="0" destOrd="0" parTransId="{0034E6B7-D6BB-419E-A0F9-4EC8583D82D9}" sibTransId="{F4218706-F5EE-4591-A0A7-917645126EC8}"/>
    <dgm:cxn modelId="{B6201A9A-F641-41D3-A17E-B78612293C88}" type="presOf" srcId="{CABA7951-29D3-450C-8B2C-18AC12DC1FBB}" destId="{F0EFC269-CBE5-490D-B737-4017B660599B}" srcOrd="0" destOrd="0" presId="urn:microsoft.com/office/officeart/2005/8/layout/default"/>
    <dgm:cxn modelId="{B4018675-DC47-48EC-A2BA-A373FF639E1B}" type="presOf" srcId="{5BC32020-35D1-42CB-9ECB-CBB82412889A}" destId="{C0FF8CF4-25C4-456C-8D2F-EC895F856593}" srcOrd="0" destOrd="0" presId="urn:microsoft.com/office/officeart/2005/8/layout/default"/>
    <dgm:cxn modelId="{5C7FAAD8-A72E-406C-AC56-3DD55D14CA62}" type="presParOf" srcId="{C0FF8CF4-25C4-456C-8D2F-EC895F856593}" destId="{AD2A6D3B-8DCB-407E-9B65-5096EC43BA6A}" srcOrd="0" destOrd="0" presId="urn:microsoft.com/office/officeart/2005/8/layout/default"/>
    <dgm:cxn modelId="{6A80751F-CEED-4421-A193-7BA90F530E73}" type="presParOf" srcId="{C0FF8CF4-25C4-456C-8D2F-EC895F856593}" destId="{1394E339-3B5C-4D44-B7C2-A57F26A8C0A2}" srcOrd="1" destOrd="0" presId="urn:microsoft.com/office/officeart/2005/8/layout/default"/>
    <dgm:cxn modelId="{AA2BF265-4CF3-4109-986D-87923C876109}" type="presParOf" srcId="{C0FF8CF4-25C4-456C-8D2F-EC895F856593}" destId="{8FEAF7B1-61FB-4534-8564-12D7ED987410}" srcOrd="2" destOrd="0" presId="urn:microsoft.com/office/officeart/2005/8/layout/default"/>
    <dgm:cxn modelId="{7F731FF9-5A1A-4D3E-B453-A1446339979A}" type="presParOf" srcId="{C0FF8CF4-25C4-456C-8D2F-EC895F856593}" destId="{7A3D4B28-B9AF-4C56-AF68-6F2E8BC662D8}" srcOrd="3" destOrd="0" presId="urn:microsoft.com/office/officeart/2005/8/layout/default"/>
    <dgm:cxn modelId="{5F9DB83B-7330-4456-8F4D-47CEEB23AA88}" type="presParOf" srcId="{C0FF8CF4-25C4-456C-8D2F-EC895F856593}" destId="{7E1F3580-6E64-405F-80B3-FE5FCC65FCC8}" srcOrd="4" destOrd="0" presId="urn:microsoft.com/office/officeart/2005/8/layout/default"/>
    <dgm:cxn modelId="{B2AD982E-4DC1-4E90-BE5B-4CD311F5B7E6}" type="presParOf" srcId="{C0FF8CF4-25C4-456C-8D2F-EC895F856593}" destId="{DEC0FA46-2A4C-42D3-9A3C-2DECEDEB388E}" srcOrd="5" destOrd="0" presId="urn:microsoft.com/office/officeart/2005/8/layout/default"/>
    <dgm:cxn modelId="{01AC354B-B137-42A4-9AA6-53598C166954}" type="presParOf" srcId="{C0FF8CF4-25C4-456C-8D2F-EC895F856593}" destId="{F0EFC269-CBE5-490D-B737-4017B660599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4E76D8-12D5-493D-AB67-8C9BDA75EE30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68CB74-207F-49AE-B0DA-3FD25C8ADEAB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0" dirty="0" smtClean="0"/>
            <a:t>Как &lt;роль пользователя&gt; я хочу &lt;что-то получить&gt;, чтобы &lt;с такой-то целью&gt; </a:t>
          </a:r>
          <a:endParaRPr lang="ru-RU" b="0" dirty="0"/>
        </a:p>
      </dgm:t>
    </dgm:pt>
    <dgm:pt modelId="{1CB817A5-45FC-4C95-9C19-AA5A8BB4AD54}" type="parTrans" cxnId="{C3ADD6D3-0C81-4233-A42B-E83138639FF0}">
      <dgm:prSet/>
      <dgm:spPr/>
      <dgm:t>
        <a:bodyPr/>
        <a:lstStyle/>
        <a:p>
          <a:endParaRPr lang="ru-RU"/>
        </a:p>
      </dgm:t>
    </dgm:pt>
    <dgm:pt modelId="{86AC4A40-B75C-40DF-B38B-2D1955655200}" type="sibTrans" cxnId="{C3ADD6D3-0C81-4233-A42B-E83138639FF0}">
      <dgm:prSet/>
      <dgm:spPr/>
      <dgm:t>
        <a:bodyPr/>
        <a:lstStyle/>
        <a:p>
          <a:endParaRPr lang="ru-RU"/>
        </a:p>
      </dgm:t>
    </dgm:pt>
    <dgm:pt modelId="{9A9F98F5-C1AC-4721-9957-9C70AC077542}" type="pres">
      <dgm:prSet presAssocID="{124E76D8-12D5-493D-AB67-8C9BDA75EE3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FF2873-3965-477A-AB53-87D3030EEBC9}" type="pres">
      <dgm:prSet presAssocID="{D168CB74-207F-49AE-B0DA-3FD25C8ADEAB}" presName="node" presStyleLbl="node1" presStyleIdx="0" presStyleCnt="1" custScaleX="174715" custScaleY="33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84E0FB-0101-4E5A-9C74-72DFFA74DBB2}" type="presOf" srcId="{124E76D8-12D5-493D-AB67-8C9BDA75EE30}" destId="{9A9F98F5-C1AC-4721-9957-9C70AC077542}" srcOrd="0" destOrd="0" presId="urn:microsoft.com/office/officeart/2005/8/layout/default"/>
    <dgm:cxn modelId="{C3ADD6D3-0C81-4233-A42B-E83138639FF0}" srcId="{124E76D8-12D5-493D-AB67-8C9BDA75EE30}" destId="{D168CB74-207F-49AE-B0DA-3FD25C8ADEAB}" srcOrd="0" destOrd="0" parTransId="{1CB817A5-45FC-4C95-9C19-AA5A8BB4AD54}" sibTransId="{86AC4A40-B75C-40DF-B38B-2D1955655200}"/>
    <dgm:cxn modelId="{6D194447-1196-420A-B5FF-DD226A76AEFA}" type="presOf" srcId="{D168CB74-207F-49AE-B0DA-3FD25C8ADEAB}" destId="{52FF2873-3965-477A-AB53-87D3030EEBC9}" srcOrd="0" destOrd="0" presId="urn:microsoft.com/office/officeart/2005/8/layout/default"/>
    <dgm:cxn modelId="{E822F718-AC4D-4B84-A17B-2E7A16283B1E}" type="presParOf" srcId="{9A9F98F5-C1AC-4721-9957-9C70AC077542}" destId="{52FF2873-3965-477A-AB53-87D3030EEBC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B69BE-1D49-49AF-BBBA-F3167F385C2B}">
      <dsp:nvSpPr>
        <dsp:cNvPr id="0" name=""/>
        <dsp:cNvSpPr/>
      </dsp:nvSpPr>
      <dsp:spPr>
        <a:xfrm>
          <a:off x="121505" y="0"/>
          <a:ext cx="4679950" cy="4679950"/>
        </a:xfrm>
        <a:prstGeom prst="triangle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shade val="50000"/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ADB9852-3CA7-4BB2-9CAB-E72B7283D797}">
      <dsp:nvSpPr>
        <dsp:cNvPr id="0" name=""/>
        <dsp:cNvSpPr/>
      </dsp:nvSpPr>
      <dsp:spPr>
        <a:xfrm>
          <a:off x="1853468" y="434906"/>
          <a:ext cx="6261646" cy="10985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latin typeface="Arial" pitchFamily="34" charset="0"/>
              <a:cs typeface="Arial" pitchFamily="34" charset="0"/>
            </a:rPr>
            <a:t>Руководство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Нуждается в достижении конкретных бизнес-целей</a:t>
          </a:r>
        </a:p>
      </dsp:txBody>
      <dsp:txXfrm>
        <a:off x="1907093" y="488531"/>
        <a:ext cx="6154396" cy="991264"/>
      </dsp:txXfrm>
    </dsp:sp>
    <dsp:sp modelId="{48E49353-7366-4539-8A61-328E8658B030}">
      <dsp:nvSpPr>
        <dsp:cNvPr id="0" name=""/>
        <dsp:cNvSpPr/>
      </dsp:nvSpPr>
      <dsp:spPr>
        <a:xfrm>
          <a:off x="1847384" y="1698361"/>
          <a:ext cx="6261646" cy="13467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-417066"/>
              <a:satOff val="12563"/>
              <a:lumOff val="2950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latin typeface="Arial" pitchFamily="34" charset="0"/>
              <a:cs typeface="Arial" pitchFamily="34" charset="0"/>
            </a:rPr>
            <a:t>Средний менеджмент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latin typeface="Arial" pitchFamily="34" charset="0"/>
              <a:cs typeface="Arial" pitchFamily="34" charset="0"/>
            </a:rPr>
            <a:t>Нуждается в информации для принятия решений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Нуждается в выполнении дополнительных функций для достижения целей</a:t>
          </a:r>
        </a:p>
      </dsp:txBody>
      <dsp:txXfrm>
        <a:off x="1913128" y="1764105"/>
        <a:ext cx="6130158" cy="1215280"/>
      </dsp:txXfrm>
    </dsp:sp>
    <dsp:sp modelId="{EA04489A-B522-40E6-8242-B6E9B6815EF8}">
      <dsp:nvSpPr>
        <dsp:cNvPr id="0" name=""/>
        <dsp:cNvSpPr/>
      </dsp:nvSpPr>
      <dsp:spPr>
        <a:xfrm>
          <a:off x="1853468" y="3236449"/>
          <a:ext cx="6261646" cy="10985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-417066"/>
              <a:satOff val="12563"/>
              <a:lumOff val="2950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latin typeface="Arial" pitchFamily="34" charset="0"/>
              <a:cs typeface="Arial" pitchFamily="34" charset="0"/>
            </a:rPr>
            <a:t>Исполнители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latin typeface="Arial" pitchFamily="34" charset="0"/>
              <a:cs typeface="Arial" pitchFamily="34" charset="0"/>
            </a:rPr>
            <a:t>Нуждаются в решении проблем с текущим состоянием процесса, функции или системы</a:t>
          </a:r>
        </a:p>
      </dsp:txBody>
      <dsp:txXfrm>
        <a:off x="1907093" y="3290074"/>
        <a:ext cx="6154396" cy="991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A6D3B-8DCB-407E-9B65-5096EC43BA6A}">
      <dsp:nvSpPr>
        <dsp:cNvPr id="0" name=""/>
        <dsp:cNvSpPr/>
      </dsp:nvSpPr>
      <dsp:spPr>
        <a:xfrm>
          <a:off x="492" y="1090237"/>
          <a:ext cx="1922673" cy="115360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hade val="86000"/>
                <a:satMod val="140000"/>
              </a:schemeClr>
            </a:gs>
            <a:gs pos="45000">
              <a:schemeClr val="accent6">
                <a:tint val="48000"/>
                <a:satMod val="150000"/>
              </a:schemeClr>
            </a:gs>
            <a:gs pos="100000">
              <a:schemeClr val="accent6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Упразднить</a:t>
          </a:r>
          <a:endParaRPr lang="ru-RU" sz="2500" kern="1200" dirty="0"/>
        </a:p>
      </dsp:txBody>
      <dsp:txXfrm>
        <a:off x="492" y="1090237"/>
        <a:ext cx="1922673" cy="1153604"/>
      </dsp:txXfrm>
    </dsp:sp>
    <dsp:sp modelId="{8FEAF7B1-61FB-4534-8564-12D7ED987410}">
      <dsp:nvSpPr>
        <dsp:cNvPr id="0" name=""/>
        <dsp:cNvSpPr/>
      </dsp:nvSpPr>
      <dsp:spPr>
        <a:xfrm>
          <a:off x="2115433" y="1090237"/>
          <a:ext cx="1922673" cy="115360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hade val="86000"/>
                <a:satMod val="140000"/>
              </a:schemeClr>
            </a:gs>
            <a:gs pos="45000">
              <a:schemeClr val="accent6">
                <a:tint val="48000"/>
                <a:satMod val="150000"/>
              </a:schemeClr>
            </a:gs>
            <a:gs pos="100000">
              <a:schemeClr val="accent6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Повысить</a:t>
          </a:r>
          <a:endParaRPr lang="ru-RU" sz="2500" kern="1200" dirty="0"/>
        </a:p>
      </dsp:txBody>
      <dsp:txXfrm>
        <a:off x="2115433" y="1090237"/>
        <a:ext cx="1922673" cy="1153604"/>
      </dsp:txXfrm>
    </dsp:sp>
    <dsp:sp modelId="{7E1F3580-6E64-405F-80B3-FE5FCC65FCC8}">
      <dsp:nvSpPr>
        <dsp:cNvPr id="0" name=""/>
        <dsp:cNvSpPr/>
      </dsp:nvSpPr>
      <dsp:spPr>
        <a:xfrm>
          <a:off x="492" y="2436108"/>
          <a:ext cx="1922673" cy="115360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hade val="86000"/>
                <a:satMod val="140000"/>
              </a:schemeClr>
            </a:gs>
            <a:gs pos="45000">
              <a:schemeClr val="accent6">
                <a:tint val="48000"/>
                <a:satMod val="150000"/>
              </a:schemeClr>
            </a:gs>
            <a:gs pos="100000">
              <a:schemeClr val="accent6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Снизить</a:t>
          </a:r>
          <a:endParaRPr lang="ru-RU" sz="2500" kern="1200" dirty="0"/>
        </a:p>
      </dsp:txBody>
      <dsp:txXfrm>
        <a:off x="492" y="2436108"/>
        <a:ext cx="1922673" cy="1153604"/>
      </dsp:txXfrm>
    </dsp:sp>
    <dsp:sp modelId="{F0EFC269-CBE5-490D-B737-4017B660599B}">
      <dsp:nvSpPr>
        <dsp:cNvPr id="0" name=""/>
        <dsp:cNvSpPr/>
      </dsp:nvSpPr>
      <dsp:spPr>
        <a:xfrm>
          <a:off x="2115433" y="2436108"/>
          <a:ext cx="1922673" cy="115360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hade val="86000"/>
                <a:satMod val="140000"/>
              </a:schemeClr>
            </a:gs>
            <a:gs pos="45000">
              <a:schemeClr val="accent6">
                <a:tint val="48000"/>
                <a:satMod val="150000"/>
              </a:schemeClr>
            </a:gs>
            <a:gs pos="100000">
              <a:schemeClr val="accent6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Создать</a:t>
          </a:r>
          <a:endParaRPr lang="ru-RU" sz="2500" kern="1200" dirty="0"/>
        </a:p>
      </dsp:txBody>
      <dsp:txXfrm>
        <a:off x="2115433" y="2436108"/>
        <a:ext cx="1922673" cy="11536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F2873-3965-477A-AB53-87D3030EEBC9}">
      <dsp:nvSpPr>
        <dsp:cNvPr id="0" name=""/>
        <dsp:cNvSpPr/>
      </dsp:nvSpPr>
      <dsp:spPr>
        <a:xfrm>
          <a:off x="682" y="792068"/>
          <a:ext cx="8217121" cy="936812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hade val="86000"/>
                <a:satMod val="140000"/>
              </a:schemeClr>
            </a:gs>
            <a:gs pos="45000">
              <a:schemeClr val="accent6">
                <a:tint val="48000"/>
                <a:satMod val="150000"/>
              </a:schemeClr>
            </a:gs>
            <a:gs pos="100000">
              <a:schemeClr val="accent6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kern="1200" dirty="0" smtClean="0"/>
            <a:t>Как &lt;роль пользователя&gt; я хочу &lt;что-то получить&gt;, чтобы &lt;с такой-то целью&gt; </a:t>
          </a:r>
          <a:endParaRPr lang="ru-RU" sz="2700" b="0" kern="1200" dirty="0"/>
        </a:p>
      </dsp:txBody>
      <dsp:txXfrm>
        <a:off x="682" y="792068"/>
        <a:ext cx="8217121" cy="936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06742"/>
            <a:ext cx="8219256" cy="2520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/>
          </p:nvPr>
        </p:nvSpPr>
        <p:spPr>
          <a:xfrm>
            <a:off x="467544" y="3717033"/>
            <a:ext cx="8219256" cy="2520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30BD90-5A09-4EA0-B43D-0905B61E5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948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A0FA358-2B42-43CA-BAB6-85CB6B6ADB55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39010BF-5EDF-4F83-BF11-933AB799CD8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ter-agile.com/2010/02/user-story-primer-invest.htm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Разработайте мне классный курс – 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270576" cy="1752600"/>
          </a:xfrm>
        </p:spPr>
        <p:txBody>
          <a:bodyPr/>
          <a:lstStyle/>
          <a:p>
            <a:r>
              <a:rPr lang="ru-RU" b="1" dirty="0" smtClean="0"/>
              <a:t>Международная зимняя школа </a:t>
            </a:r>
            <a:r>
              <a:rPr lang="en-US" b="1" dirty="0" smtClean="0"/>
              <a:t>e-learning</a:t>
            </a:r>
            <a:r>
              <a:rPr lang="ru-RU" b="1" dirty="0" smtClean="0"/>
              <a:t> 2014</a:t>
            </a:r>
          </a:p>
          <a:p>
            <a:r>
              <a:rPr lang="ru-RU" dirty="0" smtClean="0"/>
              <a:t>Минск, 31.01.2014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9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Определимся?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Что такое электронный курс?</a:t>
            </a:r>
          </a:p>
          <a:p>
            <a:pPr lvl="1"/>
            <a:r>
              <a:rPr lang="ru-RU" sz="2800" dirty="0" smtClean="0"/>
              <a:t>Запишите на </a:t>
            </a:r>
            <a:r>
              <a:rPr lang="ru-RU" sz="2800" dirty="0" err="1" smtClean="0"/>
              <a:t>стикер</a:t>
            </a:r>
            <a:endParaRPr lang="ru-RU" sz="2800" dirty="0" smtClean="0"/>
          </a:p>
          <a:p>
            <a:pPr lvl="1"/>
            <a:r>
              <a:rPr lang="ru-RU" sz="2800" dirty="0" smtClean="0"/>
              <a:t>Отдайте ведущему</a:t>
            </a:r>
            <a:endParaRPr lang="ru-RU" sz="2800" dirty="0"/>
          </a:p>
        </p:txBody>
      </p:sp>
      <p:pic>
        <p:nvPicPr>
          <p:cNvPr id="2050" name="Picture 2" descr="http://pngicon.ru/data/media/2/1_284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45024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pngicon.ru/data/media/2/1_284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4096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pngicon.ru/data/media/2/1_284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71239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Запишите название курса, который вы разрабатываете или планируете разрабатывать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55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</a:t>
            </a:r>
            <a:r>
              <a:rPr lang="en-US" dirty="0" smtClean="0"/>
              <a:t>BABOK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i="1" dirty="0"/>
              <a:t>Требование</a:t>
            </a:r>
            <a:r>
              <a:rPr lang="ru-RU" sz="2800" i="1" dirty="0"/>
              <a:t> </a:t>
            </a:r>
            <a:r>
              <a:rPr lang="en-US" sz="2800" i="1" dirty="0"/>
              <a:t>– </a:t>
            </a:r>
            <a:r>
              <a:rPr lang="ru-RU" sz="2800" i="1" dirty="0"/>
              <a:t>это </a:t>
            </a:r>
            <a:r>
              <a:rPr lang="en-US" sz="2800" dirty="0" smtClean="0"/>
              <a:t>:</a:t>
            </a:r>
            <a:endParaRPr lang="ru-RU" sz="2800" dirty="0"/>
          </a:p>
          <a:p>
            <a:pPr lvl="1"/>
            <a:r>
              <a:rPr lang="ru-RU" sz="2400" dirty="0"/>
              <a:t>условие или возможность, необходимые заинтересованному лицу для решения проблемы или достижения цели;</a:t>
            </a:r>
          </a:p>
          <a:p>
            <a:pPr lvl="1"/>
            <a:r>
              <a:rPr lang="ru-RU" sz="2400" dirty="0"/>
              <a:t>условие или характеристика, которые должны быть удовлетворены системой или системным компонентом, чтобы соответствовать контракту, стандарту, спецификации или другому формальному документу;</a:t>
            </a:r>
          </a:p>
          <a:p>
            <a:pPr lvl="1"/>
            <a:r>
              <a:rPr lang="ru-RU" sz="2400" dirty="0"/>
              <a:t>документальное представление условия или характеристики, определенных в пунктах 1 или </a:t>
            </a:r>
            <a:r>
              <a:rPr lang="ru-RU" sz="2400" dirty="0" smtClean="0"/>
              <a:t>2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7750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35360"/>
          </a:xfrm>
        </p:spPr>
        <p:txBody>
          <a:bodyPr>
            <a:normAutofit/>
          </a:bodyPr>
          <a:lstStyle/>
          <a:p>
            <a:r>
              <a:rPr lang="ru-RU" dirty="0" smtClean="0"/>
              <a:t>Типы требований</a:t>
            </a:r>
            <a:endParaRPr lang="ru-RU" dirty="0"/>
          </a:p>
        </p:txBody>
      </p:sp>
      <p:pic>
        <p:nvPicPr>
          <p:cNvPr id="7" name="Объект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0000"/>
            <a:ext cx="7190604" cy="540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Где искать бизнес-требования?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670395"/>
              </p:ext>
            </p:extLst>
          </p:nvPr>
        </p:nvGraphicFramePr>
        <p:xfrm>
          <a:off x="522288" y="1341438"/>
          <a:ext cx="8164512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136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FB69BE-1D49-49AF-BBBA-F3167F385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0FB69BE-1D49-49AF-BBBA-F3167F385C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DB9852-3CA7-4BB2-9CAB-E72B7283D7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4ADB9852-3CA7-4BB2-9CAB-E72B7283D7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E49353-7366-4539-8A61-328E8658B0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48E49353-7366-4539-8A61-328E8658B0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04489A-B522-40E6-8242-B6E9B6815E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EA04489A-B522-40E6-8242-B6E9B6815E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Сформулируйте 3 бизнес-проблемы, которые должен решить ваш курс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915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Бизнес-правило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556792"/>
            <a:ext cx="8579296" cy="4876800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Бизнес-правило</a:t>
            </a:r>
            <a:r>
              <a:rPr lang="ru-RU" sz="2800" i="1" dirty="0" smtClean="0"/>
              <a:t> </a:t>
            </a:r>
            <a:r>
              <a:rPr lang="ru-RU" sz="2800" i="1" dirty="0"/>
              <a:t>– это положение, определяющее или ограничивающее какие-либо стороны бизнеса; его назначение – защитить структуру бизнеса, </a:t>
            </a:r>
            <a:r>
              <a:rPr lang="ru-RU" sz="2800" i="1" dirty="0" smtClean="0"/>
              <a:t>контролировать </a:t>
            </a:r>
            <a:r>
              <a:rPr lang="ru-RU" sz="2800" i="1" dirty="0"/>
              <a:t>или влиять на его </a:t>
            </a:r>
            <a:r>
              <a:rPr lang="ru-RU" sz="2800" i="1" dirty="0" smtClean="0"/>
              <a:t>операции</a:t>
            </a:r>
            <a:r>
              <a:rPr lang="en-US" sz="2800" i="1" dirty="0" smtClean="0"/>
              <a:t> (</a:t>
            </a:r>
            <a:r>
              <a:rPr lang="ru-RU" sz="2800" i="1" dirty="0" err="1" smtClean="0"/>
              <a:t>К.Вигерс</a:t>
            </a:r>
            <a:r>
              <a:rPr lang="ru-RU" sz="2800" i="1" dirty="0" smtClean="0"/>
              <a:t>)</a:t>
            </a:r>
          </a:p>
          <a:p>
            <a:endParaRPr lang="ru-RU" sz="2800" dirty="0" smtClean="0"/>
          </a:p>
          <a:p>
            <a:r>
              <a:rPr lang="ru-RU" sz="2800" dirty="0" smtClean="0"/>
              <a:t>Бизнес-правила бывают:</a:t>
            </a:r>
          </a:p>
          <a:p>
            <a:pPr lvl="1"/>
            <a:r>
              <a:rPr lang="ru-RU" sz="2400" dirty="0" smtClean="0"/>
              <a:t>Снаружи и</a:t>
            </a:r>
            <a:r>
              <a:rPr lang="en-US" sz="2400" dirty="0" smtClean="0"/>
              <a:t>/</a:t>
            </a:r>
            <a:r>
              <a:rPr lang="ru-RU" sz="2400" dirty="0" smtClean="0"/>
              <a:t>или внутри</a:t>
            </a:r>
          </a:p>
          <a:p>
            <a:pPr lvl="1"/>
            <a:r>
              <a:rPr lang="ru-RU" sz="2400" dirty="0" smtClean="0"/>
              <a:t>Задокументированы и</a:t>
            </a:r>
            <a:r>
              <a:rPr lang="en-US" sz="2400" dirty="0" smtClean="0"/>
              <a:t>/</a:t>
            </a:r>
            <a:r>
              <a:rPr lang="ru-RU" sz="2400" dirty="0" smtClean="0"/>
              <a:t>или в головах</a:t>
            </a:r>
          </a:p>
        </p:txBody>
      </p:sp>
    </p:spTree>
    <p:extLst>
      <p:ext uri="{BB962C8B-B14F-4D97-AF65-F5344CB8AC3E}">
        <p14:creationId xmlns:p14="http://schemas.microsoft.com/office/powerpoint/2010/main" val="273072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3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smtClean="0"/>
              <a:t>Приведите по одному примеру на каждый тип бизнес-правил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17931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Методологии ориентируются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b="1" dirty="0" smtClean="0"/>
              <a:t>на </a:t>
            </a:r>
            <a:r>
              <a:rPr lang="ru-RU" sz="3600" b="1" dirty="0" smtClean="0"/>
              <a:t>план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Минимум неопределенности </a:t>
            </a:r>
            <a:r>
              <a:rPr lang="ru-RU" dirty="0"/>
              <a:t>решения до </a:t>
            </a:r>
            <a:r>
              <a:rPr lang="ru-RU" dirty="0" smtClean="0"/>
              <a:t>реализации</a:t>
            </a:r>
          </a:p>
          <a:p>
            <a:pPr lvl="0"/>
            <a:r>
              <a:rPr lang="ru-RU" dirty="0" smtClean="0"/>
              <a:t>Максимум </a:t>
            </a:r>
            <a:r>
              <a:rPr lang="ru-RU" dirty="0"/>
              <a:t>контроля и минимизации </a:t>
            </a:r>
            <a:r>
              <a:rPr lang="ru-RU" dirty="0" smtClean="0"/>
              <a:t>рисков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на </a:t>
            </a:r>
            <a:r>
              <a:rPr lang="ru-RU" sz="3600" b="1" dirty="0" smtClean="0"/>
              <a:t>изменения</a:t>
            </a:r>
            <a:endParaRPr lang="ru-RU" sz="3600" b="1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Б</a:t>
            </a:r>
            <a:r>
              <a:rPr lang="ru-RU" dirty="0" smtClean="0"/>
              <a:t>ыстрая поставка </a:t>
            </a:r>
            <a:r>
              <a:rPr lang="ru-RU" dirty="0"/>
              <a:t>бизнесу рабочего продукта </a:t>
            </a:r>
            <a:r>
              <a:rPr lang="ru-RU" dirty="0" smtClean="0"/>
              <a:t>за </a:t>
            </a:r>
            <a:r>
              <a:rPr lang="ru-RU" dirty="0"/>
              <a:t>короткие итерации в ситуациях, когда четкое видение будущего решения не определено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5229200"/>
            <a:ext cx="7776864" cy="13681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Приведите примеры курсов, которые лучше проектировать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с ориентацией на план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с ориентацией на изменения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3384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4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/>
              <a:t>Какой подход наиболее приемлем для разработки курса в вашей организации? По каким критериям?</a:t>
            </a:r>
          </a:p>
        </p:txBody>
      </p:sp>
    </p:spTree>
    <p:extLst>
      <p:ext uri="{BB962C8B-B14F-4D97-AF65-F5344CB8AC3E}">
        <p14:creationId xmlns:p14="http://schemas.microsoft.com/office/powerpoint/2010/main" val="42750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Матрица компромиссов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97749686"/>
              </p:ext>
            </p:extLst>
          </p:nvPr>
        </p:nvGraphicFramePr>
        <p:xfrm>
          <a:off x="467544" y="1556792"/>
          <a:ext cx="8217875" cy="1851597"/>
        </p:xfrm>
        <a:graphic>
          <a:graphicData uri="http://schemas.openxmlformats.org/drawingml/2006/table">
            <a:tbl>
              <a:tblPr firstRow="1" firstCol="1" bandRow="1"/>
              <a:tblGrid>
                <a:gridCol w="1618777"/>
                <a:gridCol w="2199038"/>
                <a:gridCol w="2200030"/>
                <a:gridCol w="2200030"/>
              </a:tblGrid>
              <a:tr h="43298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9263" marR="69263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Фиксируется</a:t>
                      </a:r>
                      <a:endParaRPr lang="ru-RU" sz="1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9263" marR="69263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Согласовывается</a:t>
                      </a:r>
                      <a:endParaRPr lang="ru-RU" sz="1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9263" marR="69263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Принимается</a:t>
                      </a:r>
                      <a:endParaRPr lang="ru-RU" sz="1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9263" marR="69263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7287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Ресурсы</a:t>
                      </a:r>
                      <a:r>
                        <a:rPr lang="ru-RU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9263" marR="69263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/>
                        <a:buChar char=""/>
                      </a:pPr>
                      <a:r>
                        <a:rPr lang="en-US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87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Время</a:t>
                      </a:r>
                      <a:r>
                        <a:rPr lang="ru-RU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9263" marR="69263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/>
                        <a:buChar char=""/>
                      </a:pPr>
                      <a:r>
                        <a:rPr lang="en-US" sz="1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87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Функции</a:t>
                      </a:r>
                      <a:endParaRPr lang="ru-RU" sz="1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9263" marR="69263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/>
                        <a:buChar char=""/>
                      </a:pPr>
                      <a:r>
                        <a:rPr lang="en-US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263" marR="69263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Объект 4"/>
          <p:cNvSpPr>
            <a:spLocks noGrp="1"/>
          </p:cNvSpPr>
          <p:nvPr>
            <p:ph sz="half" idx="10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Фиксируется </a:t>
            </a:r>
            <a:r>
              <a:rPr lang="ru-RU" dirty="0" smtClean="0"/>
              <a:t>проектное ограничение, воздействие на которое практически невозможно</a:t>
            </a:r>
          </a:p>
          <a:p>
            <a:r>
              <a:rPr lang="ru-RU" b="1" dirty="0" smtClean="0"/>
              <a:t>Согласовывается</a:t>
            </a:r>
            <a:r>
              <a:rPr lang="ru-RU" dirty="0" smtClean="0"/>
              <a:t> фактор, который является приоритетным для проекта</a:t>
            </a:r>
          </a:p>
          <a:p>
            <a:r>
              <a:rPr lang="ru-RU" b="1" dirty="0" smtClean="0"/>
              <a:t>Принимается</a:t>
            </a:r>
            <a:r>
              <a:rPr lang="ru-RU" dirty="0" smtClean="0"/>
              <a:t> результат, зависящий от первых двух параметров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97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5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Составьте матрицу компромиссов для </a:t>
            </a:r>
            <a:r>
              <a:rPr lang="ru-RU" dirty="0" smtClean="0"/>
              <a:t>разработки вашего курса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Запишите словесную формулировку </a:t>
            </a:r>
            <a:r>
              <a:rPr lang="ru-RU" dirty="0"/>
              <a:t>ваших компромиссов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79276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Заинтересованные лица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0"/>
            <a:ext cx="5554960" cy="4876800"/>
          </a:xfrm>
        </p:spPr>
        <p:txBody>
          <a:bodyPr>
            <a:normAutofit/>
          </a:bodyPr>
          <a:lstStyle/>
          <a:p>
            <a:r>
              <a:rPr lang="ru-RU" dirty="0" smtClean="0"/>
              <a:t>Это </a:t>
            </a:r>
            <a:r>
              <a:rPr lang="ru-RU" dirty="0"/>
              <a:t>те, кто:</a:t>
            </a:r>
          </a:p>
          <a:p>
            <a:pPr lvl="1"/>
            <a:r>
              <a:rPr lang="ru-RU" dirty="0"/>
              <a:t>выдвигает требования;</a:t>
            </a:r>
          </a:p>
          <a:p>
            <a:pPr lvl="1"/>
            <a:r>
              <a:rPr lang="ru-RU" dirty="0"/>
              <a:t>вовлечен в работу над проектом или осуществляет какие-либо действия в ходе его реализации;</a:t>
            </a:r>
          </a:p>
          <a:p>
            <a:pPr lvl="1"/>
            <a:r>
              <a:rPr lang="ru-RU" dirty="0"/>
              <a:t>несет ответственность перед организацией за успешность проекта;</a:t>
            </a:r>
          </a:p>
          <a:p>
            <a:pPr lvl="1"/>
            <a:r>
              <a:rPr lang="ru-RU" dirty="0"/>
              <a:t>налагает ограничения на осуществление проекта или инициативы;</a:t>
            </a:r>
          </a:p>
          <a:p>
            <a:pPr lvl="1"/>
            <a:r>
              <a:rPr lang="ru-RU" dirty="0"/>
              <a:t>почувствует на себе влияние результатов проекта.</a:t>
            </a:r>
          </a:p>
        </p:txBody>
      </p:sp>
      <p:pic>
        <p:nvPicPr>
          <p:cNvPr id="3074" name="Picture 2" descr="http://beamteam.ru/wp-content/uploads/2010/06/0228011420084988_p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114799"/>
            <a:ext cx="36576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72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Матрица интересов и влияния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84784"/>
            <a:ext cx="5695552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5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Матрица </a:t>
            </a:r>
            <a:r>
              <a:rPr lang="en-US" dirty="0" smtClean="0"/>
              <a:t>RACI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7544" y="1844824"/>
            <a:ext cx="8219256" cy="217824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marL="0" indent="0">
              <a:buNone/>
            </a:pPr>
            <a:r>
              <a:rPr lang="en-US" b="1" dirty="0"/>
              <a:t>R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en-US" dirty="0"/>
              <a:t>Responsible) – </a:t>
            </a:r>
            <a:r>
              <a:rPr lang="ru-RU" dirty="0"/>
              <a:t>выполняет </a:t>
            </a:r>
            <a:r>
              <a:rPr lang="ru-RU" dirty="0" smtClean="0"/>
              <a:t>работу</a:t>
            </a:r>
            <a:endParaRPr lang="ru-RU" dirty="0"/>
          </a:p>
          <a:p>
            <a:pPr marL="0" indent="0">
              <a:buNone/>
            </a:pPr>
            <a:r>
              <a:rPr lang="en-US" b="1" dirty="0"/>
              <a:t>A</a:t>
            </a:r>
            <a:r>
              <a:rPr lang="ru-RU" dirty="0"/>
              <a:t> (</a:t>
            </a:r>
            <a:r>
              <a:rPr lang="en-US" dirty="0"/>
              <a:t>Accountable</a:t>
            </a:r>
            <a:r>
              <a:rPr lang="ru-RU" dirty="0"/>
              <a:t>) </a:t>
            </a:r>
            <a:r>
              <a:rPr lang="ru-RU" dirty="0" smtClean="0"/>
              <a:t>– отвечает за </a:t>
            </a:r>
            <a:r>
              <a:rPr lang="ru-RU" dirty="0"/>
              <a:t>выполнение </a:t>
            </a:r>
            <a:r>
              <a:rPr lang="ru-RU" dirty="0" smtClean="0"/>
              <a:t>работы</a:t>
            </a:r>
            <a:endParaRPr lang="ru-RU" dirty="0"/>
          </a:p>
          <a:p>
            <a:pPr marL="0" indent="0">
              <a:buNone/>
            </a:pPr>
            <a:r>
              <a:rPr lang="en-US" b="1" dirty="0"/>
              <a:t>C </a:t>
            </a:r>
            <a:r>
              <a:rPr lang="ru-RU" dirty="0"/>
              <a:t>(</a:t>
            </a:r>
            <a:r>
              <a:rPr lang="en-US" dirty="0"/>
              <a:t>Consult</a:t>
            </a:r>
            <a:r>
              <a:rPr lang="ru-RU" dirty="0"/>
              <a:t>) – консультирует по выполнению работы</a:t>
            </a:r>
          </a:p>
          <a:p>
            <a:pPr marL="0" indent="0">
              <a:buNone/>
            </a:pPr>
            <a:r>
              <a:rPr lang="en-US" b="1" dirty="0"/>
              <a:t>I </a:t>
            </a:r>
            <a:r>
              <a:rPr lang="ru-RU" dirty="0"/>
              <a:t>(</a:t>
            </a:r>
            <a:r>
              <a:rPr lang="en-US" dirty="0"/>
              <a:t>Informed</a:t>
            </a:r>
            <a:r>
              <a:rPr lang="ru-RU" dirty="0"/>
              <a:t>) – информируется о ходе </a:t>
            </a:r>
            <a:r>
              <a:rPr lang="ru-RU" dirty="0" smtClean="0"/>
              <a:t>работ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0"/>
          </p:nvPr>
        </p:nvSpPr>
        <p:spPr>
          <a:xfrm>
            <a:off x="467544" y="4293095"/>
            <a:ext cx="8219256" cy="1944217"/>
          </a:xfrm>
        </p:spPr>
        <p:txBody>
          <a:bodyPr/>
          <a:lstStyle/>
          <a:p>
            <a:r>
              <a:rPr lang="ru-RU" dirty="0" smtClean="0"/>
              <a:t>Несколько правил:</a:t>
            </a:r>
          </a:p>
          <a:p>
            <a:pPr lvl="1"/>
            <a:r>
              <a:rPr lang="en-US" dirty="0" smtClean="0"/>
              <a:t>A – </a:t>
            </a:r>
            <a:r>
              <a:rPr lang="ru-RU" dirty="0" smtClean="0"/>
              <a:t>только один!</a:t>
            </a:r>
          </a:p>
          <a:p>
            <a:pPr lvl="1"/>
            <a:r>
              <a:rPr lang="en-US" dirty="0" smtClean="0"/>
              <a:t>R</a:t>
            </a:r>
            <a:r>
              <a:rPr lang="ru-RU" dirty="0" smtClean="0"/>
              <a:t> – как минимум один!</a:t>
            </a:r>
          </a:p>
          <a:p>
            <a:pPr lvl="1"/>
            <a:r>
              <a:rPr lang="en-US" dirty="0" smtClean="0"/>
              <a:t>AR</a:t>
            </a:r>
            <a:r>
              <a:rPr lang="ru-RU" dirty="0" smtClean="0"/>
              <a:t> обязательны для каждой работы</a:t>
            </a:r>
          </a:p>
          <a:p>
            <a:pPr lvl="1"/>
            <a:endParaRPr lang="ru-RU" dirty="0"/>
          </a:p>
        </p:txBody>
      </p:sp>
      <p:sp>
        <p:nvSpPr>
          <p:cNvPr id="5" name="AutoShape 2" descr="data:image/jpeg;base64,/9j/4AAQSkZJRgABAQAAAQABAAD/2wCEAAkGBxQSEhUUExQWFBUXGBgZGBcXGBgYHBgXHBgdGBoZGBcaHSggGBomHBgaITEhJSorLi4uGB8zODMsNyktLisBCgoKBQUFDgUFDisZExkrKysrKysrKysrKysrKysrKysrKysrKysrKysrKysrKysrKysrKysrKysrKysrKysrK//AABEIAMkA+wMBIgACEQEDEQH/xAAcAAACAwEBAQEAAAAAAAAAAAAABQIEBgMBBwj/xABUEAACAQMCAwIFCg8OBwEAAAABAgMABBESIQUTMQYiFEFRVHEjJDJhgZGTobHBFTM0QlJicnSSorKz0dLTByU1RFNjc4KUo8LD1PAWQ2SDhLTEpP/EABQBAQAAAAAAAAAAAAAAAAAAAAD/xAAUEQEAAAAAAAAAAAAAAAAAAAAA/9oADAMBAAIRAxEAPwD6Jwe+4hcc2RXtRGtxcRLG0UoYrFM8Y1SiUgE6R9Z7lNWS+PR7VfTHK3+YtVuw+8ErbYa7vSMeTwuVfmrQ0CLwfiPnFoP/ABpj/wDSKj4LxLzqz/sc3+rp/RQIhb8R84sz7fgsw+Lwn56Da8R85s/7JN/q6e1CaTSrMfECfeGaBILbiPnNmf8AxJh/9RqXg/EMj1xaAeP1rKT7nroYrH2vbviEsRuFswkS6tXdMoAXqTIjg42OdMbYwdj0ra9muPLeRswXQ6MFkTIYKxVXBVxs6MjqyttkMMgHIAe+CXeN7mIH7W3IGPQZj8tR8EvfOof7M37enFFAj8H4h5xaHyetZR/9Vex2/EPrri0PotZRt/aqt8f4l4NbyzY1FF7q/Zue6ielmKr7tfP4+33EI1EtxawCBhI6SI7eqxxbyaFJJDGJXkUN1C0G3SG+HWa1b0QSr/ntXTTefZW34En69NaKBOYr7+VtfgZfl51TC3n2Vv8AgSfJrplNKqKzMQqqCWYnAAAyST4gBWBi7fT3et7C0klgTIWYx5ErDqEUyR4XO2rJP2oxQato73xSWw9Mch/zBXMwX5/59qv/AI0rf/QKvcGuZJYInlj5UjIpeP7ByO8vuGrlAoFte+O5t/ctn+e4NTNrdecR+5Af2tNKyXFZeKCeXkpHyMqIwNBYjSNTNqdcZbIx4hQN3trz624g/rWzn5LgVHk338tan/sSj/PNZHhfG+LXSO9ssQ0tpPhACjOhXwOWzbYcb+5nx1u+FGXkx+EaOdoXmaM6deO9pzvjNBUCXv2dt8HJ+0rwR338pbfAy/tab0UCgR3v8pbfBy/tKmovMbm3J9Ei/OaaUUChpL0DaO2J8nOlUe/yj72KI3vT1S2T0PLJ/gWm9FAq03n2Vt+BJ+vXoF55bc/1ZB/iNNKKDOcevL2C2nmBtiYopJACshyUQtg98eSnlkWMaGQqXKrqKgqpbAyVUkkDPQEn0ml3bKPVw+8XONVtOM+TMTDNMbCTVFG2MZRTjyZANAl7C/UzffV97vr2atDWf7EN6hKPJeXw/wD2TH560FAUUUUBS/tA+m1uCNsQyn3kNMKpcct2ktpo0xreKRVycDUykDJwcDJoPlHDeG8QksZBExa11TjkrLGrOqyMHTQLfWdRDd0TLqDeyTxbT9zFka1ZwwaZ5MzkYC6tC8vlgdIeTyin2pGd80w7CcJltbNIpggkDzMQjFlGuV5AAxAzsw8QqlwfsvNb30kyTKts2rEWklmDHmaScgKElaRlwCdMpXoBgNbRWb4F2fnhupZ5blpVfmaUzJjDyB11KzsgMajQugLtknOdtJQfOP3WeKNmG1j1FyRIQm7ajlIu6ATtiSXODjweqHaDiRkhtYVtRHBFNDGDi6wqODasG1WgjC8uU5y+/TfpWn4Z2em+itxeT6dGAsGGycFVXvKV7pXS+N/+c9N+LwrfWMqRNkTROqPuMNghW33GGAPuUHnY66aWxtXfOswxh87eqBQr/jA05rGWPZy6bh3g8kkcMpneU6S8iaGuGm5RKmNtJ1aTgjbbpWm4LYmC3ihaRpTGiqZGzliBjJySfjNAg/dTmZeGy6N9TwIR1yrzxoy9DsQxXodiaa9kY41sbYRHUnJj0t9llQSx9snJPtk1e4jYxzxPFKupHGGGSPdBG4IO4I3BAIrHnsXPGx5Fz3DsRrmhYg/ZclhGzb+zCKxxuScmg3NFYu17FyC0ntzMvqs6zDIkkQBeWTHJzJC8qOYzq7wJ1sK0XZzhXglvHBrMmjV3iMeyYthV+tQZ0qviUAeKgZV5qHlr2sFb/uXQIoVZm2z3jBZs3UnvO0BLHfqcmg6fuV3aG3lAcHEke2R3c20O1bK8vI4UaSV1jjXdndgqgdN2Ow3rDXfYG1t4iXkfQCPYWdnIRk49iloWxk7nGBTHhvD7KWzSxhug/KKFSskRlR45OYhKY091wO6UxtjFBqrW4SRFeNldGAKspDKwPQgjYiutUOB8KS1hWFCzAF2LMQWZncu7HAABLMTgADfYVfoCiiigKKKKAooooF3aOLXaXKno0Mo99CK7cJbMER8saH8UVDjj4tpzjViKQ48vcO1e8ETTbwjOcRRjPlwg3oFnYkeoS/fl9/7ktaCs/wBifpEv35ff+5NTPiXFobcAzSrGGzjUcdOp9A8Z6Dx0F2iiigKXcQ4xHFlRmSXIVYk3ZnI1BRnYbbkkgAbnApjWXsuzvgtxPdNdMRLIXcOiHAICiMPjKoMINsE6VyTQOeFWjqC8zapXwWwToQDpHHn60Z6kZY5JxsBfqLuBuSBuBvtuTgD0kkD3alQFFFczOuvRqGsgsFyM6QQC2OuMkDPt0BPKqDU7BV23JAGScDc+2QKUdkZFFrBHqGtYhqXO+xKsdPXGoEZ8tN7iBZFZHUMrAhlYZBB2IIPUUs7OdnILJGWEMdTFmd2LuckkKXO5VckAenxkkg3orwmoxTKyh1YMrAMGByCpGQQfGMeOgnRUOauA2oaTjByMHPTB9vI9+p0C7jNrIyh4GxLHlkBJCSeWOT7VgMasEqcHfGD34dfJPGsidDkEHYqwOlkYeJlYFSPEQatVkuI9nrprpZElh8HaaOWaMoyseXuhDBirNlUBJAyFXybhraKKKAqlxLhEFwNM8MUw8kiK/wAoq7RQIDwGSIetLmSPHSOfVcxejDsJV8gCyADyGvfo+8OBeQPF/PRAzQ+Pcso1xbDJ1qFGcajT6uF5arKpRtWDj2DvGdvtkIPx0FLgvHorppViYHlMoyCrB1ZA6SIVJDIckZ8qMPFTSs9YcDsrO5VooAk0wcczLMTjDMGZmJOcZ9ymHGeItCI9CB3kkWNQW0DJDMSzBSQMKfEd8UDGioxMSASNJIGR1wfJkdalQFFFULXiivcTQYIaFYmJ8RWTVgj3UYe5QS424FtOScARSEnyAIaOCjFvDnryo/yBXPtIM2lyOnqMvX7g134T9Ii/o0/JFAq7FriGb78vfjupDSfttcaZ9DgCCeAxTzZ+kRF8OxX7E6wpfOE1BjsDTvsmBonx08Kuff5ravxs05eJT1AOxG4B2PUeg4G3tUGIi4/eFbshrZOVI6qjuqsirMACMkLhrcqwLkAu69FO0V7XuWBiljmBSJo4SoEsyMjapBhu6VdGyNOAEI9utjJbrGhMcKllTSqqFXKqO7GCdlXyDoKXW1tccxpdEURZETTrMgAQuRsEXB75+uIoMrfdqL1kjW2McpEc5eYJ3HMUMFwhAycatZiIB6sxBBXFMbjic/MuWWR3QrFLE6qQkSEx5jIKYZmBZtQZzgtkJhc6O3s5lGkSQqu5xHAVwSck7yEdST08dTNjIf4zKPQsOPjjNBip+IFWuYGeJ1E7ykDaSEpcRSK0hLEMpEikHC6cD2XUOeCceuJpxrFvHCZLiJUZzzy0Lso0r0bZNTA4wGHpOmFuuCCA2caiQO9jxttg1FLOMSNII0EjABnCgMwHQM2MkDyGg71gjdt9FjNyWKiRrPn605YQwJME06tevwgaclcd4b74re1z8HXfuruwY7DdhjDHynYb+0KDIcP7RT8uHwg8l3bTK0lvIqRTYTFupLAMGJcLNqKkgDcsM1k7cPoMhVXjGkMYVZmSZ4pCLVhk+riRY18XelRdIJraX0DumlJWhJ+vUIWA+11qy59INcF4WPrpZnPlMjL8UelfioMVwnjvEJBAZFPKeK05sgj73MnUxPysLpXRIvMbIYAMBgCqkHG5ba0tlilaZEhhmk1Ismu3I9VAKqAqJGhx1JZ1HtH6AeGkewnmT+sr/nFarcCFVAJBI8YGPi8VB824TxSRbRraRU5VtG+CurVCtlLGq88ttmRV5i+xOlejeyrRcN7QXEt06skMUCzyQYkcLKzKMqYwGbWWUa9LKh0kEFhudTIgYFWAIIwQRkEHqCPGK4eARczm8pObp08zQuvT9jrxnT7VBZrPcW5Ju1W608vlZhEmOW0mpubkN3S6oIyM7gFyPrsaGuc0KuMOoYeRgCPeNBjOJdrzDrNuiyxxxxuqKMZhJiCyI2w0trkVQfHESNga9btRcAxxvyVn1TxOqDXqliGpSsZcOsTRlHyNWnmrqwNzsLyEujKrtGSMB1CEr7YDqyk+kGqNvwUKO9NPIx6sZChY4xkiIIucADYeIUGbn7TmdnVCuiPwCRZBnD8yYCXfOGVQVyR0ywPSq8fGby0Ij0C7kluLhFRSsCIctPgySMSWIfZRuFRsA6d9WOzsAGArDbH0yQ7Z1YwzEY1b48tdI+DRaZEdeakranWUK4Y6Qu4IwdlHXyUGZ4nxkyXlsvMiXlXnLEIJMrg2zhnPeGlcSasaTlQrZGcVt6rScPiYqTGuUKlTjoVyFx6MmrNAj7T2TSG3KawRI4LJnKh7eWPVkbgBnU58WBWet+CXckMC36tcMssMhyUKjmJplR41OiQRvkgsG2Ixnet7VHiXBre4KmeCKYpnQZEV9OcZ06gcZwPeFBjuE2nECsUSyTIIpzHJLIqA8vkya2jUgLImvlaDhgC52IXA58RtuJSXLxiWWOFzLEHQDuxKqzLMpC4EhZ+SM+JDjpWxHZ+081g+Cj/Vqf0Gt+ghjH3KhfkoMjaycUkZ3OtGeJ+SuhOUrNDqjMrM+pCsndKhNWoncr0v9k+GSpdzzPDLCkkMCATSiaQtG0mWdg7qCeZsAxGADsSQNDBwxEOVMg36c2Rl9GlmKgegVcBoFfawesbvxet5vzbVd4f9Kj+4X8kVX7Qw67W4T7KGVffQiuvCGzBEfLGh/FFBQ7KppScf9Vcn8KVm+enVKOz38Y++ZPkXp7uab0BRRRQFFFFAVxurpI11OwUFlXJ+ydgij0lmA92u1JO2X1I5+xeF+uNkmRiPioI9qeKtbiELJFFzJChklVnC4jaTZFZc50Y67e3U27Qxo8cLFpJmUEiONlGjQXaYBjtEMYyC2GZV6kVY41wxp+UUlaFopNYZVVie48ZXDAjBDnxeKkkFjC84llu3acPyIidMTq0etpEVAArh1bJGnDKsZ+tUgLR7a2og5zFox6nhJAI3PMBaPAYhSGAbBzjusM5U47r2nidUEe8siI0cUgaJm15xq7pZR3Tk4IG3lFZTgRiSwMlw8ySW6RoZiEiKG312/qQYkFQ3MzqBDcxtsHSHdlNZxXEcrXXOmljSBXbSS4MjOCTGoVQWdVzgLnQOpGQZdkrq4lt0a45ZbSAWQk6mBKsSNCgbjxD3qdVl+Fdo7SOOVI5Hk5ZZz3TuJZ2CqjYCsNZ0Lv0CnocllB2gieVYgs2tkVyDBKAgfVpEh04jJ0Ns2OntigbVwsbtZkDocqc4OCOhKnY+2DXek3ZVvW2OumS4T8CeRB+TQTmuZZLh4Y2WMRxo7MV1lmkLgADI0qOWd986vFjcvOOpFPDAwZmkYIXXTpRijOofLZBYRtgAHpvisZxrtRqs2vBE8N6sQAiSUHmRMhuAdRXDxiNJWzpDKY5QpGSS24nBw9Z1EssweIgg65yokihLZMu+qbkZyCxYqc9Tmg7Tdu4wFxBMS+sovqWqRYyFflqJCxcMwXQQGznIABNa2sXFHw8rKimYtHKC0iPOsskszaO5OrB5AzR6Dg6RysHATa3L21t0thOqyPGqOznbVGkcnJYuXbJbWCAMktpOM4zQamiszP2yQSTosUriBGdpAO4SsayFdX1pKuMZ6lW8m7ThHFvCMssUqxkBo5XCBZVPjQBi4HQ99V2IoLbXaiURb6mRnG22lSqnfy5cfHXek831fF7dtP8AFLDj8o1xsxNcO8nhDxRpK6LFGsXeEb6G5rSIxJYo3sSuFYePegfUUguO19sgc5c6HaPGhhqdS64UkYbvxNHt9dgeMVGz7Tc140WIqXjWTEjhG3JDqi4Id4yuGAO2R5QaDQ0Vkb/tUsoRYC4b1hMTtgxXFwsbI2/shGckfbLUbDjFxC10JljKrcFIwJnY5eNJQCzooSJUZmJ30hSADgZDYUVh4v3Q15McjwMpeIysFOrlqjyJM7Bgh0R8sEnYnWBjPVj2NjmWS9SWVJAlwAAkRjwzwRTOwy7bEy9PFg7nOwaG9XMbjyqw+Kl/ZKXXY2jfZW8Le/GppjcnCMftT8lK+xaaeH2Q8ltAPeiWgl2cOVmP/UT/ABSEfKKau2ATvsM7Ak+4BuTSjssCI5gfObn3jMxHy1yvuOyR3PKEKtEOSGk5pDhpmZEAi5ZBGoDJ1jAbODigsnjg6LBcsfJyWX8Z9K/HXg403TwW5z9zH8okx8dLbHtrG8MUzxSRJLuC2k4QKOZKcHIiR2CliB1DY071K47RM/0pSoR4RITgkFrowNGV6DZXJbO22xzQMTxeTzO5Pu2/zzUDi0nmdz79t+3rPcS7UNHcrNpkFqIblMHR6rKkkaoUXVqBJ1qCwGcjyirf/FE4jV5LVYgXK6pJJEjA0Bldi0AkRS5KZdFAK58YyDVuLyeZXJ922+eekfbTispsbgG0nQcs99mt8Lgjc6Zifb2rYr0pH27/AIOvMdeRKB6dJx8dB2HFpvHZXHuNbH/OrPcQ4QZrkzNa3QVkPcHgu1xmPTcK/P2kVYUUbH2I9vO4ooMSOFepGPwe970MsLEm01MZX5jSn1XGvUWYbY7526VLifDDLI8vgt1rfwYEk2pAFvOJ9hzhgsQAfuV8m+0JooMZb2DpFJClrdrE6lVj1WJWJT9ailiCPF39W23SpQ8N0vA/gV2Xt1CoxnhyVAIw/q3eHeJx06eQVsaKBQOLy+ZXH4Vt+3pX2a4nIscg8EuDi4uT1t9tU7vj6d4tWK1dKeAdbkeS4f41RvnoEsfC4+WivZXDskD24c8gHkuACCOdpOwxk9O9j2RzUuOz4kYM8d6cMrAetvZ8tYpG2fcui6T5Nb4xmt3RQYp+DgLGIoLyIxxxxoyG2JATWA3fcgtiR9yPrs9apS9m9EaxwWkyhTLjmclgokYvsi3Kq2hiWXWGwTnY719CooMevDEGf3vuTlNO8sBH0vlFghn0CQp3S4GSPHTW2vpI0VFsrjCqFAL23QAAb87yU7ooMpPxKXw6E+CTA+D3Hd1W+T6pb7/TcYG3v17d2Mjs5WG6iWTeSOOeFA5xjOoMXjJAAJRlzgemmFwT9EYR4vBrj87b06oMpHwvDMzWJOpxJgzqwVw5lDIhIVSZGLnHVjk5qS8OXUjeASExu0iB5kKrIzs7Oq8wgNqdt8ZGcdK1NGaDJjhWPY8ORcnPdmVSTzFkydI370aH+qB02rvPbM5bXw9H1urtqljILqugNgjrpAHTpWlooMzJaOQynh0OllkVsypkrK2uVThOjN3jvud6vWs1xrz4JHGHIMj84Z2AXOFTvkAADJGwG4pxRQcL/wClSfcN8hql2WGLK1Gc+oQ7+X1NavXa+puPtT8lL+yL5sbQ9c28J/u18lBDs7IC12v2FywP9aOOT/Mrhb2Mct7JNhmAjg0EM3LLI8wOwOlmUnxjIyPar3gaEXHEQNtU8bA9dzaQLnHpTp7VZySS8hgiVJ+WpmuA8vI1aSkj4VkCuSjnJ+t6BQwLCg1N92ftSkYddKQhgO8yjQxDOjnPejYqpKnY6RmusXDbYm4RFUM7hp9JIJk0qQTjodIU7emsr2jlmk8Pik8JeIW7TRaEeNdkjYRlhGrM5YNhRI2cyBlXC5YX0FyMwWzSKnNhUP7IpbtCVdlkkyXZWBbLaiCVzkbUDCbsjbO7OyuSeYB6pIAgkB5gjAbuBixbbxhSPYrjq3ZuF1xMZJzuC0kjZZT1RgpAMZwMpjScAkE71mHteKKgMhllZ1UyJE8UZUqZVVYWLAKTmBnycEI+Oumu3gd+zvrkkVmeWBNBbQEa2aTnED2Pq4VQx6BQBjUchugKR9t/qC4/oyD6MjPxVS7MvO15cvNrTXFbkQlgwhOZRpGkldZUKzYJ9kBk4Bq923TPD7zy+DykekISPjFA7orxTkA17QZ7tdGrG1Dxc9OeQYsI2r1CXGVchTggHfyV52TjGu5Kx+DqJBH4OMdxlXUXwpKKXV1OF2wFPUkBxf2Yl0bldEiOCMfWnpv4iMj3a5x8OC3DThiNaKjptpYqSVfyhgCV9sYz0FBeooooCk/Avpt798j/ANaCnFKuDjE15/TIf/zwj5qBrSDtnxBI4ViaUQ+EPyterSVUgtIyt1DctWwR9cVp/VN7AGdZix7sbxhcDHfZWLZ657gFBU7K8R59up1B2QtGzDbUUYrqx4tQAb0MKb1Wt7JUkkkBOZSpYZ21KunUB4iVCg/cirNAUUUUCaYfvhF97T/FLDn5RTmk90PX9uf5i5H49ufmpxQFYztxxBOYkXOjjkhQ3SK0gQvMpxCuDuyNiUMB7VbOqdrZaZZpCwYyFcbY0qqABc5372tvF7Og6cPvEmiSWM5SRVdT5VYZHxGrFUeEWBgVk1alMkjptjSrsX0ddwCxA6bYHiq9QFFFFB465BHlpH2DP72WP3rb/mlp7SDsD/Btn/QRfkCg6cOfF/dp/N20n4XNT3/Uvkp3SGyH753X3rZ/nburnG+MC2CFo5JAxYephSVCo0jMQzAkBUOy5J8QNBWbtKgJAguyQSu1tNgkHGzFdJHkOcVJePE9LW6P/bUflOKpT9tYEjkkdXAjmMIB0DmS5JCxlmAYmMCTqBhgPZAqLkfaWIuqFJk1LCdTxsADNnlq/jRiRp7wGDt1oJnjMmNrO5PwC/lSivU4pMf4nOPS9v8ANKapN20tgZNWtUjELcwgaWjmdo0kTDaimtCvQE5UgEEGuc/bALIyC2uTojV3PLICF8FUZumcMCcE6R4tmwF+21x6jHaBC7a3zIg1MQBqJXOTgAe5XHjE8728ytbbGJxtIh6oR0IG1XuB8UFzEJBpByVZVcPpYHpke1g7gHBGwq3dJlGHlUj4qBPwvisrQxMLWQgxoQdcO4Kg5+mVZbiM3mkp9EkHzyCo9kjmxtD/ANPD+bWm1AqHE5vM5vw7f9rR9EpvM5fhIP2ldeIcaggOJZVQgajnOy+U46DY+9XsHFo3cIFmyc4LQTqu2+8jIFHuneg4Hik3mU3uPb/PLQOLS+OyuPwrc/51NqKBWOKv5pcf3H7WlfDeKuJ7o+C3G8ibARHHqKdfVK1FKuFfVF3/AEkf5iOggePY6210P+1q/JJr36Pr/IXPwEn6Kb1CaUIpZjhVBJJ8QAySfcoFn0cH8hc/AtR9HB/IXPwRpnDKHUMpyrAEEeMEZB96p0Cn6Nnza5+DH61A40fNrn8BR8r02ooMpdcWbw2A+DXG0FxtpjycvB07/QY+MU2HF381uPei/a1G5Pr+D73ufzlvTegV/RZ/Nbj+5/a14eMN5rcfgx/tKa1Xu72OIAySJGD0LsFz75oKB403mlz+DF+0rxuOMP4pdfgIfkkpurZGRuD469oE/wBHvLbXQ/7WfkJrva8XWRwgjnUnO7wyIowM7swAFMaKArPfuetnhlkf+ni/IFaGkHYED6G2WPN4fyB5aCdquOJXB+ytbX8WW5z+WK4droI5Hso5C2HuGXCs6lgbafUMpg4x19rNWhtxA/bWw/ElP7Sk/H7mTwiMukvqVzEYgsRZCjryWkaUA43mcEZBAXOMd6g0FzwSFwQVK+qc0MjMjLJp0alZSCp090gbEFgQQTlfDwRRdd4SvGIoipd2YGSN5T32Jy7DmAgMSOhAyowr4ZxG7aJOaLjAlUSsIMSD1DU6hNPejE/dEigjGwJHfo4le8RM2iGN9HqzByqAYaHXApz41lDI3k7ufZCgcW3ZK2RgQpYBVUh215COkkWS2W9TMa6RnAydiTmrt/wWCZizplipQsCykrhgAxUjVjW2M50liRg1mOE2fE+YXllcqrxaU9TAYSxr4QW8qxO2UGxHLIywNQsOCX3KVHmnMnMjEzvInLaMo8crW+hta5B1DXghtOAMUGk4YIYZZIA5aZtM0hc959QKBugBwIsYUbBR5d2RcMuQQQRsRuD7tYyLs44MoMJy0M8XNUxs5RZjyF1O2okxORucYTBI2rScBikW2QSxxxPhtSRAKoyxIOkEgMQQSASASdz1Icuxx9YWnj9bw+LH/LXxU4pP2NAFhaAdPB4fza04oFXao4s7g+SJz7wzTUUv4hwkTBw8kuh1KlFbSMEYPQat/TRFwhF04ebukEZnmPQ53BfBG24PWgYUUUUBSrhX0+7/AKSP8xHTWlXCz64u/u4z/cp+iga0j7YS+oCMI0hmdIii4JZCdUoGogfSlk6mnlVriyV3jc5zEWKjxZZShJ9xj79An7I3DgSW8kTRckjlq5QtyHyYwQjMBp0snU/S81oarGyTnCbfWEMfU4Klg269CQRseoyfLVmgKKKKBNcfwhD97XH523/RTmlDDN+PtbZvxpV/UpvQFZXtDpW8jdrVro+DTYCpGzDEkZwOYw65+KtVVOeyLTxShsaEkQrj2QcoeudsGMeXrQKOwVsVtiwCpFM7TQRIcrDC4UrGCAB11NgbLr0jIANaOqHDOGiAyaWPLdtax4GI2bd9J+xZstjxEny7X6AooooCkXYP+DbH71gPumJSTTxjgZpH2E/gyx+9bf8AMrQTlH74x/es352GnVJ7g/vhCPLbXHxS2/61WOO37QQmREDtriQKW0gmSVYx3sHHs/JQVZu0aqxUQXTYJGRby4OPGCQMj2/ar0cfz0tbr4LHysKo2/bONmKGKUFI5ZJCACqLDLLDKdWRqw8OABuRIpwBnHs3a2NFaQrKMKfUCg1CRSmxKlslhPEQBkY38ooLZ47L9bYXbe7bL+XOKknFrgnaxmX23kth+RK1VrXtFJJpUWzJIQ7sJm5ShEKrqBKljktsCo9ic42ydkpJ2M5lljkUTOFVFbu5CuMSM51LpcYGkdaC6t/cH+KkemWP5s16by4x9TD4Zf1aaV4aDLdkb2cWNri2yORFuJU+wHiPSm/hlx5sPdmX5hXLsd9Q2v8AQx/kinFApN1eHpbwgfbXLD8mBq8Nxe+b239ql/0tW73isMR0ySKjEZwTvjpnHk2NeWPFYZjiJw+2rbOCu24OMEbigom7v/Nbb3LuT57UUeF3/mtt/a5P9NTuigSeGX/mtv8A2t/9NS7h13eeEXPraDOYs+uW29THQ8jfb0VrKVcOPrq6Htwn+7x83xGggt5eeO1i9y5J+WEVPwy6z9TJj+nGfe0fPTWigW+Gz+be9Knz4qK385/irD0yRfMTTSigWi+n82b4SP8ATUfojP5pJ7kkPvbuN6aUUGSg4tKb6TNlcZFvFtqtc4Mkm/0/GDjHXO3QeNseLzeY3P4Vp/qK8iH74Sfe0X52WnFAnXi05z6xuBjyva5PoxP8uKkOLyeOyuR7tsfknNNqKBV9F380uP7j9rXv0XbzW496I/JJTSigUnjZ81ufwE/Xrw8bbzW5/Bj/AGlN6KCu8uYi2CuUzhtiNs4I8Rqh2Pi0WFovTTbQD3olFML/AOlSfcN8hqt2dObS3P8AMxfkCgr3Z9f2/l8Huh/eWx+ajtKqyQtCCrOTHhC6qT3ww6keJGI+5OOle3Z9fW4/mLk/j2/6aV9pOxaXkzyvIQTFHGmMgxlZS7OrAghmU6MjBAJ33IoHMFvbKYygiGYzHHpIw0WQSqqDhl6HalTcLg1IEFqtlGjs4BHSRSDlcaDGwOrUSMaPGDsmH7n0nNjYTxpHFOssaiMkoqXM0yxKS2Fj0TlTpAPcUZIGKtWfYLkpiOUaiCZGZD6q63CTQ69/YIqGPH2LUDZrXhzwgt4NJCjkBnZJFVyQSNbk7nbbPkqwOJ2sMugEK8zISURirMyhI9TqCikqgC5IyFGKRHstNHzZDcopllkldmXaPmwpC5jycalCYQt4mYHOa87MdnmWOCaHlrmKJRzYi7oiDQpjbUpUtDpU59PlBDRWHHoppOWmvVpZlLIyq6qwRmRiMHDEAjruDjBBpm3SlHBuCtBLK/N1CTT3AgQagWJkYA6TI2oaioUHSDjNOKBR2QHrG1/oIun3ApvSjsh9RW3tRIPeXFN6CE47reg/JVHs4c2lv/QxfkCut9FMSvKkjQb6tcbSE9MYIkXT4/LVLhvDJ4Y44hOjLGFXeE5KLjbPM66RjPu4NA5ooooCk3Dxi9uvbjtz+dH+GnNJ7T6vuPbgtj+PcCgcVnu2C58GBiedDPh4lK99TDKAGV3VHUNg4Y+LoTitDVW+sxLoySuh1cYxuVOcb+I9PdoFPZFBidlTkIZSq2+3qRQaWyqkqhY97CErgqerGtBVNeHgTmZWZSy4dBjS5GNLsCM6wBjIIyDg5wMXKAooooE0X8ISfe0P52X/AH7lOaTw/V8v3tB+dmpxQFIOPO8txDaK7RLIkksrodLmOMovLRgcoWaQZZdwFOCCQQ/qhxfhS3AXLPG6HMcsZw8bYwSCQQQR1VgVPjBoDhnCkt9XLMmGx3XlklAIzuvMZiuc74ONh485v0t4ZwtonaSS4mnZgF75VVVRuNMaKqg5Jy2CT0zgABlQFFFFBT4y+LeYjxRufxTRwdcQQjyRoPxRXHtJJptLlvJBKfejJq1w4YijHkRfyRQL7t/X9uPLBdbeh7f/AH7tOKSX/wDCFr/Q3X5VvTugKKKKCMkYYYYAjyEZ6bj46lRRQFFFFAl7Gvmzj9oyL+DIyfNTqoogUYAAHkG3t1KgKKKKAooooClECML+U6G0m3hAfHdLCSbKg+NgGBx7YpvRQFFFFAUUUUBRRRQKLeBxfzOQeWbeBVbbBdZJywHjyAy++Kb0UUBRRRQFFFFAUUUUCfti2LC8PTFtOf7pqaW64RR5APkpT21XPDr0dc20+3/aamtq2UU+VQfioEvFblEv7TWyrmG6xqIHjg6ZpvHfRN0kQ+hlPz1k/wB0H2UX+/rhXzztH+j56D7gb2P+UT8IfpoW8jPSRD/WH6a+ScI9h/VHyCs7x76nm9LfKKD7+blPsl98VxficI6zRj0uo+evzhF1X7tfmr6Pw3onuUH0ReNWx6XEJx/OJ+mucnaK0XrdW49M0Y/xVkrnr/vyUx4f0oHI7T2R6Xlt8NH+tXUcftfOYPhU/TSuX2HufppJceKg1z9oLQdbqAemWP8AWrz/AIhtPOrf4WP9as9Z9B6D8lSm9kP9+WgcydrLFet7aj0zxD/FXidrrBvY3tq3oniPyNXJOvufpp8tAoPamy86g+EX5c1D/jCw8+tfh4h/ip3RQJW7X2A631oP/Ii9P2VB7XWA/j1r/aIv1qdUUCU9r7Db19ab9PXEW/o71SPaux89tfh4v1qcUUCj/iiy88tvh4v1qg/a6wHW+tR6biL9anVeGgTDtdYHpfWn9oi/Wrp/xPZeeW3w0f61WuIdB6aWXdBbPaSz87t/ho/1qge1NiP45bfDxfrUrXxe78tW1oLadprM9Lu2PomjP+KrScUgPSaI+h1Pz0mvPYD+t8tZ688VBuzxKH+Vj/DX9Nc5ONW67tcQqPbkQfKawDVe4d1H+/JQN+OdqLB7eePw61y0brjwiHOWQgD2XWm3Zq5MtpbyFSheGNirDBGUBwR4qtWnsR7lWK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data:image/jpeg;base64,/9j/4AAQSkZJRgABAQAAAQABAAD/2wCEAAkGBxQSEhUUExQWFBUXGBgZGBcXGBgYHBgXHBgdGBoZGBcaHSggGBomHBgaITEhJSorLi4uGB8zODMsNyktLisBCgoKBQUFDgUFDisZExkrKysrKysrKysrKysrKysrKysrKysrKysrKysrKysrKysrKysrKysrKysrKysrKysrK//AABEIAMkA+wMBIgACEQEDEQH/xAAcAAACAwEBAQEAAAAAAAAAAAAABQIEBgMBBwj/xABUEAACAQMCAwIFCg8OBwEAAAABAgMABBESIQUTMQYiFEFRVHEjJDJhgZGTobHBFTM0QlJicnSSorKz0dLTByU1RFNjc4KUo8LD1PAWQ2SDhLTEpP/EABQBAQAAAAAAAAAAAAAAAAAAAAD/xAAUEQEAAAAAAAAAAAAAAAAAAAAA/9oADAMBAAIRAxEAPwD6Jwe+4hcc2RXtRGtxcRLG0UoYrFM8Y1SiUgE6R9Z7lNWS+PR7VfTHK3+YtVuw+8ErbYa7vSMeTwuVfmrQ0CLwfiPnFoP/ABpj/wDSKj4LxLzqz/sc3+rp/RQIhb8R84sz7fgsw+Lwn56Da8R85s/7JN/q6e1CaTSrMfECfeGaBILbiPnNmf8AxJh/9RqXg/EMj1xaAeP1rKT7nroYrH2vbviEsRuFswkS6tXdMoAXqTIjg42OdMbYwdj0ra9muPLeRswXQ6MFkTIYKxVXBVxs6MjqyttkMMgHIAe+CXeN7mIH7W3IGPQZj8tR8EvfOof7M37enFFAj8H4h5xaHyetZR/9Vex2/EPrri0PotZRt/aqt8f4l4NbyzY1FF7q/Zue6ielmKr7tfP4+33EI1EtxawCBhI6SI7eqxxbyaFJJDGJXkUN1C0G3SG+HWa1b0QSr/ntXTTefZW34En69NaKBOYr7+VtfgZfl51TC3n2Vv8AgSfJrplNKqKzMQqqCWYnAAAyST4gBWBi7fT3et7C0klgTIWYx5ErDqEUyR4XO2rJP2oxQato73xSWw9Mch/zBXMwX5/59qv/AI0rf/QKvcGuZJYInlj5UjIpeP7ByO8vuGrlAoFte+O5t/ctn+e4NTNrdecR+5Af2tNKyXFZeKCeXkpHyMqIwNBYjSNTNqdcZbIx4hQN3trz624g/rWzn5LgVHk338tan/sSj/PNZHhfG+LXSO9ssQ0tpPhACjOhXwOWzbYcb+5nx1u+FGXkx+EaOdoXmaM6deO9pzvjNBUCXv2dt8HJ+0rwR338pbfAy/tab0UCgR3v8pbfBy/tKmovMbm3J9Ei/OaaUUChpL0DaO2J8nOlUe/yj72KI3vT1S2T0PLJ/gWm9FAq03n2Vt+BJ+vXoF55bc/1ZB/iNNKKDOcevL2C2nmBtiYopJACshyUQtg98eSnlkWMaGQqXKrqKgqpbAyVUkkDPQEn0ml3bKPVw+8XONVtOM+TMTDNMbCTVFG2MZRTjyZANAl7C/UzffV97vr2atDWf7EN6hKPJeXw/wD2TH560FAUUUUBS/tA+m1uCNsQyn3kNMKpcct2ktpo0xreKRVycDUykDJwcDJoPlHDeG8QksZBExa11TjkrLGrOqyMHTQLfWdRDd0TLqDeyTxbT9zFka1ZwwaZ5MzkYC6tC8vlgdIeTyin2pGd80w7CcJltbNIpggkDzMQjFlGuV5AAxAzsw8QqlwfsvNb30kyTKts2rEWklmDHmaScgKElaRlwCdMpXoBgNbRWb4F2fnhupZ5blpVfmaUzJjDyB11KzsgMajQugLtknOdtJQfOP3WeKNmG1j1FyRIQm7ajlIu6ATtiSXODjweqHaDiRkhtYVtRHBFNDGDi6wqODasG1WgjC8uU5y+/TfpWn4Z2em+itxeT6dGAsGGycFVXvKV7pXS+N/+c9N+LwrfWMqRNkTROqPuMNghW33GGAPuUHnY66aWxtXfOswxh87eqBQr/jA05rGWPZy6bh3g8kkcMpneU6S8iaGuGm5RKmNtJ1aTgjbbpWm4LYmC3ihaRpTGiqZGzliBjJySfjNAg/dTmZeGy6N9TwIR1yrzxoy9DsQxXodiaa9kY41sbYRHUnJj0t9llQSx9snJPtk1e4jYxzxPFKupHGGGSPdBG4IO4I3BAIrHnsXPGx5Fz3DsRrmhYg/ZclhGzb+zCKxxuScmg3NFYu17FyC0ntzMvqs6zDIkkQBeWTHJzJC8qOYzq7wJ1sK0XZzhXglvHBrMmjV3iMeyYthV+tQZ0qviUAeKgZV5qHlr2sFb/uXQIoVZm2z3jBZs3UnvO0BLHfqcmg6fuV3aG3lAcHEke2R3c20O1bK8vI4UaSV1jjXdndgqgdN2Ow3rDXfYG1t4iXkfQCPYWdnIRk49iloWxk7nGBTHhvD7KWzSxhug/KKFSskRlR45OYhKY091wO6UxtjFBqrW4SRFeNldGAKspDKwPQgjYiutUOB8KS1hWFCzAF2LMQWZncu7HAABLMTgADfYVfoCiiigKKKKAooooF3aOLXaXKno0Mo99CK7cJbMER8saH8UVDjj4tpzjViKQ48vcO1e8ETTbwjOcRRjPlwg3oFnYkeoS/fl9/7ktaCs/wBifpEv35ff+5NTPiXFobcAzSrGGzjUcdOp9A8Z6Dx0F2iiigKXcQ4xHFlRmSXIVYk3ZnI1BRnYbbkkgAbnApjWXsuzvgtxPdNdMRLIXcOiHAICiMPjKoMINsE6VyTQOeFWjqC8zapXwWwToQDpHHn60Z6kZY5JxsBfqLuBuSBuBvtuTgD0kkD3alQFFFczOuvRqGsgsFyM6QQC2OuMkDPt0BPKqDU7BV23JAGScDc+2QKUdkZFFrBHqGtYhqXO+xKsdPXGoEZ8tN7iBZFZHUMrAhlYZBB2IIPUUs7OdnILJGWEMdTFmd2LuckkKXO5VckAenxkkg3orwmoxTKyh1YMrAMGByCpGQQfGMeOgnRUOauA2oaTjByMHPTB9vI9+p0C7jNrIyh4GxLHlkBJCSeWOT7VgMasEqcHfGD34dfJPGsidDkEHYqwOlkYeJlYFSPEQatVkuI9nrprpZElh8HaaOWaMoyseXuhDBirNlUBJAyFXybhraKKKAqlxLhEFwNM8MUw8kiK/wAoq7RQIDwGSIetLmSPHSOfVcxejDsJV8gCyADyGvfo+8OBeQPF/PRAzQ+Pcso1xbDJ1qFGcajT6uF5arKpRtWDj2DvGdvtkIPx0FLgvHorppViYHlMoyCrB1ZA6SIVJDIckZ8qMPFTSs9YcDsrO5VooAk0wcczLMTjDMGZmJOcZ9ymHGeItCI9CB3kkWNQW0DJDMSzBSQMKfEd8UDGioxMSASNJIGR1wfJkdalQFFFULXiivcTQYIaFYmJ8RWTVgj3UYe5QS424FtOScARSEnyAIaOCjFvDnryo/yBXPtIM2lyOnqMvX7g134T9Ii/o0/JFAq7FriGb78vfjupDSfttcaZ9DgCCeAxTzZ+kRF8OxX7E6wpfOE1BjsDTvsmBonx08Kuff5ravxs05eJT1AOxG4B2PUeg4G3tUGIi4/eFbshrZOVI6qjuqsirMACMkLhrcqwLkAu69FO0V7XuWBiljmBSJo4SoEsyMjapBhu6VdGyNOAEI9utjJbrGhMcKllTSqqFXKqO7GCdlXyDoKXW1tccxpdEURZETTrMgAQuRsEXB75+uIoMrfdqL1kjW2McpEc5eYJ3HMUMFwhAycatZiIB6sxBBXFMbjic/MuWWR3QrFLE6qQkSEx5jIKYZmBZtQZzgtkJhc6O3s5lGkSQqu5xHAVwSck7yEdST08dTNjIf4zKPQsOPjjNBip+IFWuYGeJ1E7ykDaSEpcRSK0hLEMpEikHC6cD2XUOeCceuJpxrFvHCZLiJUZzzy0Lso0r0bZNTA4wGHpOmFuuCCA2caiQO9jxttg1FLOMSNII0EjABnCgMwHQM2MkDyGg71gjdt9FjNyWKiRrPn605YQwJME06tevwgaclcd4b74re1z8HXfuruwY7DdhjDHynYb+0KDIcP7RT8uHwg8l3bTK0lvIqRTYTFupLAMGJcLNqKkgDcsM1k7cPoMhVXjGkMYVZmSZ4pCLVhk+riRY18XelRdIJraX0DumlJWhJ+vUIWA+11qy59INcF4WPrpZnPlMjL8UelfioMVwnjvEJBAZFPKeK05sgj73MnUxPysLpXRIvMbIYAMBgCqkHG5ba0tlilaZEhhmk1Ismu3I9VAKqAqJGhx1JZ1HtH6AeGkewnmT+sr/nFarcCFVAJBI8YGPi8VB824TxSRbRraRU5VtG+CurVCtlLGq88ttmRV5i+xOlejeyrRcN7QXEt06skMUCzyQYkcLKzKMqYwGbWWUa9LKh0kEFhudTIgYFWAIIwQRkEHqCPGK4eARczm8pObp08zQuvT9jrxnT7VBZrPcW5Ju1W608vlZhEmOW0mpubkN3S6oIyM7gFyPrsaGuc0KuMOoYeRgCPeNBjOJdrzDrNuiyxxxxuqKMZhJiCyI2w0trkVQfHESNga9btRcAxxvyVn1TxOqDXqliGpSsZcOsTRlHyNWnmrqwNzsLyEujKrtGSMB1CEr7YDqyk+kGqNvwUKO9NPIx6sZChY4xkiIIucADYeIUGbn7TmdnVCuiPwCRZBnD8yYCXfOGVQVyR0ywPSq8fGby0Ij0C7kluLhFRSsCIctPgySMSWIfZRuFRsA6d9WOzsAGArDbH0yQ7Z1YwzEY1b48tdI+DRaZEdeakranWUK4Y6Qu4IwdlHXyUGZ4nxkyXlsvMiXlXnLEIJMrg2zhnPeGlcSasaTlQrZGcVt6rScPiYqTGuUKlTjoVyFx6MmrNAj7T2TSG3KawRI4LJnKh7eWPVkbgBnU58WBWet+CXckMC36tcMssMhyUKjmJplR41OiQRvkgsG2Ixnet7VHiXBre4KmeCKYpnQZEV9OcZ06gcZwPeFBjuE2nECsUSyTIIpzHJLIqA8vkya2jUgLImvlaDhgC52IXA58RtuJSXLxiWWOFzLEHQDuxKqzLMpC4EhZ+SM+JDjpWxHZ+081g+Cj/Vqf0Gt+ghjH3KhfkoMjaycUkZ3OtGeJ+SuhOUrNDqjMrM+pCsndKhNWoncr0v9k+GSpdzzPDLCkkMCATSiaQtG0mWdg7qCeZsAxGADsSQNDBwxEOVMg36c2Rl9GlmKgegVcBoFfawesbvxet5vzbVd4f9Kj+4X8kVX7Qw67W4T7KGVffQiuvCGzBEfLGh/FFBQ7KppScf9Vcn8KVm+enVKOz38Y++ZPkXp7uab0BRRRQFFFFAVxurpI11OwUFlXJ+ydgij0lmA92u1JO2X1I5+xeF+uNkmRiPioI9qeKtbiELJFFzJChklVnC4jaTZFZc50Y67e3U27Qxo8cLFpJmUEiONlGjQXaYBjtEMYyC2GZV6kVY41wxp+UUlaFopNYZVVie48ZXDAjBDnxeKkkFjC84llu3acPyIidMTq0etpEVAArh1bJGnDKsZ+tUgLR7a2og5zFox6nhJAI3PMBaPAYhSGAbBzjusM5U47r2nidUEe8siI0cUgaJm15xq7pZR3Tk4IG3lFZTgRiSwMlw8ySW6RoZiEiKG312/qQYkFQ3MzqBDcxtsHSHdlNZxXEcrXXOmljSBXbSS4MjOCTGoVQWdVzgLnQOpGQZdkrq4lt0a45ZbSAWQk6mBKsSNCgbjxD3qdVl+Fdo7SOOVI5Hk5ZZz3TuJZ2CqjYCsNZ0Lv0CnocllB2gieVYgs2tkVyDBKAgfVpEh04jJ0Ns2OntigbVwsbtZkDocqc4OCOhKnY+2DXek3ZVvW2OumS4T8CeRB+TQTmuZZLh4Y2WMRxo7MV1lmkLgADI0qOWd986vFjcvOOpFPDAwZmkYIXXTpRijOofLZBYRtgAHpvisZxrtRqs2vBE8N6sQAiSUHmRMhuAdRXDxiNJWzpDKY5QpGSS24nBw9Z1EssweIgg65yokihLZMu+qbkZyCxYqc9Tmg7Tdu4wFxBMS+sovqWqRYyFflqJCxcMwXQQGznIABNa2sXFHw8rKimYtHKC0iPOsskszaO5OrB5AzR6Dg6RysHATa3L21t0thOqyPGqOznbVGkcnJYuXbJbWCAMktpOM4zQamiszP2yQSTosUriBGdpAO4SsayFdX1pKuMZ6lW8m7ThHFvCMssUqxkBo5XCBZVPjQBi4HQ99V2IoLbXaiURb6mRnG22lSqnfy5cfHXek831fF7dtP8AFLDj8o1xsxNcO8nhDxRpK6LFGsXeEb6G5rSIxJYo3sSuFYePegfUUguO19sgc5c6HaPGhhqdS64UkYbvxNHt9dgeMVGz7Tc140WIqXjWTEjhG3JDqi4Id4yuGAO2R5QaDQ0Vkb/tUsoRYC4b1hMTtgxXFwsbI2/shGckfbLUbDjFxC10JljKrcFIwJnY5eNJQCzooSJUZmJ30hSADgZDYUVh4v3Q15McjwMpeIysFOrlqjyJM7Bgh0R8sEnYnWBjPVj2NjmWS9SWVJAlwAAkRjwzwRTOwy7bEy9PFg7nOwaG9XMbjyqw+Kl/ZKXXY2jfZW8Le/GppjcnCMftT8lK+xaaeH2Q8ltAPeiWgl2cOVmP/UT/ABSEfKKau2ATvsM7Ak+4BuTSjssCI5gfObn3jMxHy1yvuOyR3PKEKtEOSGk5pDhpmZEAi5ZBGoDJ1jAbODigsnjg6LBcsfJyWX8Z9K/HXg403TwW5z9zH8okx8dLbHtrG8MUzxSRJLuC2k4QKOZKcHIiR2CliB1DY071K47RM/0pSoR4RITgkFrowNGV6DZXJbO22xzQMTxeTzO5Pu2/zzUDi0nmdz79t+3rPcS7UNHcrNpkFqIblMHR6rKkkaoUXVqBJ1qCwGcjyirf/FE4jV5LVYgXK6pJJEjA0Bldi0AkRS5KZdFAK58YyDVuLyeZXJ922+eekfbTispsbgG0nQcs99mt8Lgjc6Zifb2rYr0pH27/AIOvMdeRKB6dJx8dB2HFpvHZXHuNbH/OrPcQ4QZrkzNa3QVkPcHgu1xmPTcK/P2kVYUUbH2I9vO4ooMSOFepGPwe970MsLEm01MZX5jSn1XGvUWYbY7526VLifDDLI8vgt1rfwYEk2pAFvOJ9hzhgsQAfuV8m+0JooMZb2DpFJClrdrE6lVj1WJWJT9ailiCPF39W23SpQ8N0vA/gV2Xt1CoxnhyVAIw/q3eHeJx06eQVsaKBQOLy+ZXH4Vt+3pX2a4nIscg8EuDi4uT1t9tU7vj6d4tWK1dKeAdbkeS4f41RvnoEsfC4+WivZXDskD24c8gHkuACCOdpOwxk9O9j2RzUuOz4kYM8d6cMrAetvZ8tYpG2fcui6T5Nb4xmt3RQYp+DgLGIoLyIxxxxoyG2JATWA3fcgtiR9yPrs9apS9m9EaxwWkyhTLjmclgokYvsi3Kq2hiWXWGwTnY719CooMevDEGf3vuTlNO8sBH0vlFghn0CQp3S4GSPHTW2vpI0VFsrjCqFAL23QAAb87yU7ooMpPxKXw6E+CTA+D3Hd1W+T6pb7/TcYG3v17d2Mjs5WG6iWTeSOOeFA5xjOoMXjJAAJRlzgemmFwT9EYR4vBrj87b06oMpHwvDMzWJOpxJgzqwVw5lDIhIVSZGLnHVjk5qS8OXUjeASExu0iB5kKrIzs7Oq8wgNqdt8ZGcdK1NGaDJjhWPY8ORcnPdmVSTzFkydI370aH+qB02rvPbM5bXw9H1urtqljILqugNgjrpAHTpWlooMzJaOQynh0OllkVsypkrK2uVThOjN3jvud6vWs1xrz4JHGHIMj84Z2AXOFTvkAADJGwG4pxRQcL/wClSfcN8hql2WGLK1Gc+oQ7+X1NavXa+puPtT8lL+yL5sbQ9c28J/u18lBDs7IC12v2FywP9aOOT/Mrhb2Mct7JNhmAjg0EM3LLI8wOwOlmUnxjIyPar3gaEXHEQNtU8bA9dzaQLnHpTp7VZySS8hgiVJ+WpmuA8vI1aSkj4VkCuSjnJ+t6BQwLCg1N92ftSkYddKQhgO8yjQxDOjnPejYqpKnY6RmusXDbYm4RFUM7hp9JIJk0qQTjodIU7emsr2jlmk8Pik8JeIW7TRaEeNdkjYRlhGrM5YNhRI2cyBlXC5YX0FyMwWzSKnNhUP7IpbtCVdlkkyXZWBbLaiCVzkbUDCbsjbO7OyuSeYB6pIAgkB5gjAbuBixbbxhSPYrjq3ZuF1xMZJzuC0kjZZT1RgpAMZwMpjScAkE71mHteKKgMhllZ1UyJE8UZUqZVVYWLAKTmBnycEI+Oumu3gd+zvrkkVmeWBNBbQEa2aTnED2Pq4VQx6BQBjUchugKR9t/qC4/oyD6MjPxVS7MvO15cvNrTXFbkQlgwhOZRpGkldZUKzYJ9kBk4Bq923TPD7zy+DykekISPjFA7orxTkA17QZ7tdGrG1Dxc9OeQYsI2r1CXGVchTggHfyV52TjGu5Kx+DqJBH4OMdxlXUXwpKKXV1OF2wFPUkBxf2Yl0bldEiOCMfWnpv4iMj3a5x8OC3DThiNaKjptpYqSVfyhgCV9sYz0FBeooooCk/Avpt798j/ANaCnFKuDjE15/TIf/zwj5qBrSDtnxBI4ViaUQ+EPyterSVUgtIyt1DctWwR9cVp/VN7AGdZix7sbxhcDHfZWLZ657gFBU7K8R59up1B2QtGzDbUUYrqx4tQAb0MKb1Wt7JUkkkBOZSpYZ21KunUB4iVCg/cirNAUUUUCaYfvhF97T/FLDn5RTmk90PX9uf5i5H49ufmpxQFYztxxBOYkXOjjkhQ3SK0gQvMpxCuDuyNiUMB7VbOqdrZaZZpCwYyFcbY0qqABc5372tvF7Og6cPvEmiSWM5SRVdT5VYZHxGrFUeEWBgVk1alMkjptjSrsX0ddwCxA6bYHiq9QFFFFB465BHlpH2DP72WP3rb/mlp7SDsD/Btn/QRfkCg6cOfF/dp/N20n4XNT3/Uvkp3SGyH753X3rZ/nburnG+MC2CFo5JAxYephSVCo0jMQzAkBUOy5J8QNBWbtKgJAguyQSu1tNgkHGzFdJHkOcVJePE9LW6P/bUflOKpT9tYEjkkdXAjmMIB0DmS5JCxlmAYmMCTqBhgPZAqLkfaWIuqFJk1LCdTxsADNnlq/jRiRp7wGDt1oJnjMmNrO5PwC/lSivU4pMf4nOPS9v8ANKapN20tgZNWtUjELcwgaWjmdo0kTDaimtCvQE5UgEEGuc/bALIyC2uTojV3PLICF8FUZumcMCcE6R4tmwF+21x6jHaBC7a3zIg1MQBqJXOTgAe5XHjE8728ytbbGJxtIh6oR0IG1XuB8UFzEJBpByVZVcPpYHpke1g7gHBGwq3dJlGHlUj4qBPwvisrQxMLWQgxoQdcO4Kg5+mVZbiM3mkp9EkHzyCo9kjmxtD/ANPD+bWm1AqHE5vM5vw7f9rR9EpvM5fhIP2ldeIcaggOJZVQgajnOy+U46DY+9XsHFo3cIFmyc4LQTqu2+8jIFHuneg4Hik3mU3uPb/PLQOLS+OyuPwrc/51NqKBWOKv5pcf3H7WlfDeKuJ7o+C3G8ibARHHqKdfVK1FKuFfVF3/AEkf5iOggePY6210P+1q/JJr36Pr/IXPwEn6Kb1CaUIpZjhVBJJ8QAySfcoFn0cH8hc/AtR9HB/IXPwRpnDKHUMpyrAEEeMEZB96p0Cn6Nnza5+DH61A40fNrn8BR8r02ooMpdcWbw2A+DXG0FxtpjycvB07/QY+MU2HF381uPei/a1G5Pr+D73ufzlvTegV/RZ/Nbj+5/a14eMN5rcfgx/tKa1Xu72OIAySJGD0LsFz75oKB403mlz+DF+0rxuOMP4pdfgIfkkpurZGRuD469oE/wBHvLbXQ/7WfkJrva8XWRwgjnUnO7wyIowM7swAFMaKArPfuetnhlkf+ni/IFaGkHYED6G2WPN4fyB5aCdquOJXB+ytbX8WW5z+WK4droI5Hso5C2HuGXCs6lgbafUMpg4x19rNWhtxA/bWw/ElP7Sk/H7mTwiMukvqVzEYgsRZCjryWkaUA43mcEZBAXOMd6g0FzwSFwQVK+qc0MjMjLJp0alZSCp090gbEFgQQTlfDwRRdd4SvGIoipd2YGSN5T32Jy7DmAgMSOhAyowr4ZxG7aJOaLjAlUSsIMSD1DU6hNPejE/dEigjGwJHfo4le8RM2iGN9HqzByqAYaHXApz41lDI3k7ufZCgcW3ZK2RgQpYBVUh215COkkWS2W9TMa6RnAydiTmrt/wWCZizplipQsCykrhgAxUjVjW2M50liRg1mOE2fE+YXllcqrxaU9TAYSxr4QW8qxO2UGxHLIywNQsOCX3KVHmnMnMjEzvInLaMo8crW+hta5B1DXghtOAMUGk4YIYZZIA5aZtM0hc959QKBugBwIsYUbBR5d2RcMuQQQRsRuD7tYyLs44MoMJy0M8XNUxs5RZjyF1O2okxORucYTBI2rScBikW2QSxxxPhtSRAKoyxIOkEgMQQSASASdz1Icuxx9YWnj9bw+LH/LXxU4pP2NAFhaAdPB4fza04oFXao4s7g+SJz7wzTUUv4hwkTBw8kuh1KlFbSMEYPQat/TRFwhF04ebukEZnmPQ53BfBG24PWgYUUUUBSrhX0+7/AKSP8xHTWlXCz64u/u4z/cp+iga0j7YS+oCMI0hmdIii4JZCdUoGogfSlk6mnlVriyV3jc5zEWKjxZZShJ9xj79An7I3DgSW8kTRckjlq5QtyHyYwQjMBp0snU/S81oarGyTnCbfWEMfU4Klg269CQRseoyfLVmgKKKKBNcfwhD97XH523/RTmlDDN+PtbZvxpV/UpvQFZXtDpW8jdrVro+DTYCpGzDEkZwOYw65+KtVVOeyLTxShsaEkQrj2QcoeudsGMeXrQKOwVsVtiwCpFM7TQRIcrDC4UrGCAB11NgbLr0jIANaOqHDOGiAyaWPLdtax4GI2bd9J+xZstjxEny7X6AooooCkXYP+DbH71gPumJSTTxjgZpH2E/gyx+9bf8AMrQTlH74x/es352GnVJ7g/vhCPLbXHxS2/61WOO37QQmREDtriQKW0gmSVYx3sHHs/JQVZu0aqxUQXTYJGRby4OPGCQMj2/ar0cfz0tbr4LHysKo2/bONmKGKUFI5ZJCACqLDLLDKdWRqw8OABuRIpwBnHs3a2NFaQrKMKfUCg1CRSmxKlslhPEQBkY38ooLZ47L9bYXbe7bL+XOKknFrgnaxmX23kth+RK1VrXtFJJpUWzJIQ7sJm5ShEKrqBKljktsCo9ic42ydkpJ2M5lljkUTOFVFbu5CuMSM51LpcYGkdaC6t/cH+KkemWP5s16by4x9TD4Zf1aaV4aDLdkb2cWNri2yORFuJU+wHiPSm/hlx5sPdmX5hXLsd9Q2v8AQx/kinFApN1eHpbwgfbXLD8mBq8Nxe+b239ql/0tW73isMR0ySKjEZwTvjpnHk2NeWPFYZjiJw+2rbOCu24OMEbigom7v/Nbb3LuT57UUeF3/mtt/a5P9NTuigSeGX/mtv8A2t/9NS7h13eeEXPraDOYs+uW29THQ8jfb0VrKVcOPrq6Htwn+7x83xGggt5eeO1i9y5J+WEVPwy6z9TJj+nGfe0fPTWigW+Gz+be9Knz4qK385/irD0yRfMTTSigWi+n82b4SP8ATUfojP5pJ7kkPvbuN6aUUGSg4tKb6TNlcZFvFtqtc4Mkm/0/GDjHXO3QeNseLzeY3P4Vp/qK8iH74Sfe0X52WnFAnXi05z6xuBjyva5PoxP8uKkOLyeOyuR7tsfknNNqKBV9F380uP7j9rXv0XbzW496I/JJTSigUnjZ81ufwE/Xrw8bbzW5/Bj/AGlN6KCu8uYi2CuUzhtiNs4I8Rqh2Pi0WFovTTbQD3olFML/AOlSfcN8hqt2dObS3P8AMxfkCgr3Z9f2/l8Huh/eWx+ajtKqyQtCCrOTHhC6qT3ww6keJGI+5OOle3Z9fW4/mLk/j2/6aV9pOxaXkzyvIQTFHGmMgxlZS7OrAghmU6MjBAJ33IoHMFvbKYygiGYzHHpIw0WQSqqDhl6HalTcLg1IEFqtlGjs4BHSRSDlcaDGwOrUSMaPGDsmH7n0nNjYTxpHFOssaiMkoqXM0yxKS2Fj0TlTpAPcUZIGKtWfYLkpiOUaiCZGZD6q63CTQ69/YIqGPH2LUDZrXhzwgt4NJCjkBnZJFVyQSNbk7nbbPkqwOJ2sMugEK8zISURirMyhI9TqCikqgC5IyFGKRHstNHzZDcopllkldmXaPmwpC5jycalCYQt4mYHOa87MdnmWOCaHlrmKJRzYi7oiDQpjbUpUtDpU59PlBDRWHHoppOWmvVpZlLIyq6qwRmRiMHDEAjruDjBBpm3SlHBuCtBLK/N1CTT3AgQagWJkYA6TI2oaioUHSDjNOKBR2QHrG1/oIun3ApvSjsh9RW3tRIPeXFN6CE47reg/JVHs4c2lv/QxfkCut9FMSvKkjQb6tcbSE9MYIkXT4/LVLhvDJ4Y44hOjLGFXeE5KLjbPM66RjPu4NA5ooooCk3Dxi9uvbjtz+dH+GnNJ7T6vuPbgtj+PcCgcVnu2C58GBiedDPh4lK99TDKAGV3VHUNg4Y+LoTitDVW+sxLoySuh1cYxuVOcb+I9PdoFPZFBidlTkIZSq2+3qRQaWyqkqhY97CErgqerGtBVNeHgTmZWZSy4dBjS5GNLsCM6wBjIIyDg5wMXKAooooE0X8ISfe0P52X/AH7lOaTw/V8v3tB+dmpxQFIOPO8txDaK7RLIkksrodLmOMovLRgcoWaQZZdwFOCCQQ/qhxfhS3AXLPG6HMcsZw8bYwSCQQQR1VgVPjBoDhnCkt9XLMmGx3XlklAIzuvMZiuc74ONh485v0t4ZwtonaSS4mnZgF75VVVRuNMaKqg5Jy2CT0zgABlQFFFFBT4y+LeYjxRufxTRwdcQQjyRoPxRXHtJJptLlvJBKfejJq1w4YijHkRfyRQL7t/X9uPLBdbeh7f/AH7tOKSX/wDCFr/Q3X5VvTugKKKKCMkYYYYAjyEZ6bj46lRRQFFFFAl7Gvmzj9oyL+DIyfNTqoogUYAAHkG3t1KgKKKKAooooClECML+U6G0m3hAfHdLCSbKg+NgGBx7YpvRQFFFFAUUUUBRRRQKLeBxfzOQeWbeBVbbBdZJywHjyAy++Kb0UUBRRRQFFFFAUUUUCfti2LC8PTFtOf7pqaW64RR5APkpT21XPDr0dc20+3/aamtq2UU+VQfioEvFblEv7TWyrmG6xqIHjg6ZpvHfRN0kQ+hlPz1k/wB0H2UX+/rhXzztH+j56D7gb2P+UT8IfpoW8jPSRD/WH6a+ScI9h/VHyCs7x76nm9LfKKD7+blPsl98VxficI6zRj0uo+evzhF1X7tfmr6Pw3onuUH0ReNWx6XEJx/OJ+mucnaK0XrdW49M0Y/xVkrnr/vyUx4f0oHI7T2R6Xlt8NH+tXUcftfOYPhU/TSuX2HufppJceKg1z9oLQdbqAemWP8AWrz/AIhtPOrf4WP9as9Z9B6D8lSm9kP9+WgcydrLFet7aj0zxD/FXidrrBvY3tq3oniPyNXJOvufpp8tAoPamy86g+EX5c1D/jCw8+tfh4h/ip3RQJW7X2A631oP/Ii9P2VB7XWA/j1r/aIv1qdUUCU9r7Db19ab9PXEW/o71SPaux89tfh4v1qcUUCj/iiy88tvh4v1qg/a6wHW+tR6biL9anVeGgTDtdYHpfWn9oi/Wrp/xPZeeW3w0f61WuIdB6aWXdBbPaSz87t/ho/1qge1NiP45bfDxfrUrXxe78tW1oLadprM9Lu2PomjP+KrScUgPSaI+h1Pz0mvPYD+t8tZ688VBuzxKH+Vj/DX9Nc5ONW67tcQqPbkQfKawDVe4d1H+/JQN+OdqLB7eePw61y0brjwiHOWQgD2XWm3Zq5MtpbyFSheGNirDBGUBwR4qtWnsR7lWKD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data:image/jpeg;base64,/9j/4AAQSkZJRgABAQAAAQABAAD/2wCEAAkGBxQSEhUUExQWFBUXGBgZGBcXGBgYHBgXHBgdGBoZGBcaHSggGBomHBgaITEhJSorLi4uGB8zODMsNyktLisBCgoKBQUFDgUFDisZExkrKysrKysrKysrKysrKysrKysrKysrKysrKysrKysrKysrKysrKysrKysrKysrKysrK//AABEIAMkA+wMBIgACEQEDEQH/xAAcAAACAwEBAQEAAAAAAAAAAAAABQIEBgMBBwj/xABUEAACAQMCAwIFCg8OBwEAAAABAgMABBESIQUTMQYiFEFRVHEjJDJhgZGTobHBFTM0QlJicnSSorKz0dLTByU1RFNjc4KUo8LD1PAWQ2SDhLTEpP/EABQBAQAAAAAAAAAAAAAAAAAAAAD/xAAUEQEAAAAAAAAAAAAAAAAAAAAA/9oADAMBAAIRAxEAPwD6Jwe+4hcc2RXtRGtxcRLG0UoYrFM8Y1SiUgE6R9Z7lNWS+PR7VfTHK3+YtVuw+8ErbYa7vSMeTwuVfmrQ0CLwfiPnFoP/ABpj/wDSKj4LxLzqz/sc3+rp/RQIhb8R84sz7fgsw+Lwn56Da8R85s/7JN/q6e1CaTSrMfECfeGaBILbiPnNmf8AxJh/9RqXg/EMj1xaAeP1rKT7nroYrH2vbviEsRuFswkS6tXdMoAXqTIjg42OdMbYwdj0ra9muPLeRswXQ6MFkTIYKxVXBVxs6MjqyttkMMgHIAe+CXeN7mIH7W3IGPQZj8tR8EvfOof7M37enFFAj8H4h5xaHyetZR/9Vex2/EPrri0PotZRt/aqt8f4l4NbyzY1FF7q/Zue6ielmKr7tfP4+33EI1EtxawCBhI6SI7eqxxbyaFJJDGJXkUN1C0G3SG+HWa1b0QSr/ntXTTefZW34En69NaKBOYr7+VtfgZfl51TC3n2Vv8AgSfJrplNKqKzMQqqCWYnAAAyST4gBWBi7fT3et7C0klgTIWYx5ErDqEUyR4XO2rJP2oxQato73xSWw9Mch/zBXMwX5/59qv/AI0rf/QKvcGuZJYInlj5UjIpeP7ByO8vuGrlAoFte+O5t/ctn+e4NTNrdecR+5Af2tNKyXFZeKCeXkpHyMqIwNBYjSNTNqdcZbIx4hQN3trz624g/rWzn5LgVHk338tan/sSj/PNZHhfG+LXSO9ssQ0tpPhACjOhXwOWzbYcb+5nx1u+FGXkx+EaOdoXmaM6deO9pzvjNBUCXv2dt8HJ+0rwR338pbfAy/tab0UCgR3v8pbfBy/tKmovMbm3J9Ei/OaaUUChpL0DaO2J8nOlUe/yj72KI3vT1S2T0PLJ/gWm9FAq03n2Vt+BJ+vXoF55bc/1ZB/iNNKKDOcevL2C2nmBtiYopJACshyUQtg98eSnlkWMaGQqXKrqKgqpbAyVUkkDPQEn0ml3bKPVw+8XONVtOM+TMTDNMbCTVFG2MZRTjyZANAl7C/UzffV97vr2atDWf7EN6hKPJeXw/wD2TH560FAUUUUBS/tA+m1uCNsQyn3kNMKpcct2ktpo0xreKRVycDUykDJwcDJoPlHDeG8QksZBExa11TjkrLGrOqyMHTQLfWdRDd0TLqDeyTxbT9zFka1ZwwaZ5MzkYC6tC8vlgdIeTyin2pGd80w7CcJltbNIpggkDzMQjFlGuV5AAxAzsw8QqlwfsvNb30kyTKts2rEWklmDHmaScgKElaRlwCdMpXoBgNbRWb4F2fnhupZ5blpVfmaUzJjDyB11KzsgMajQugLtknOdtJQfOP3WeKNmG1j1FyRIQm7ajlIu6ATtiSXODjweqHaDiRkhtYVtRHBFNDGDi6wqODasG1WgjC8uU5y+/TfpWn4Z2em+itxeT6dGAsGGycFVXvKV7pXS+N/+c9N+LwrfWMqRNkTROqPuMNghW33GGAPuUHnY66aWxtXfOswxh87eqBQr/jA05rGWPZy6bh3g8kkcMpneU6S8iaGuGm5RKmNtJ1aTgjbbpWm4LYmC3ihaRpTGiqZGzliBjJySfjNAg/dTmZeGy6N9TwIR1yrzxoy9DsQxXodiaa9kY41sbYRHUnJj0t9llQSx9snJPtk1e4jYxzxPFKupHGGGSPdBG4IO4I3BAIrHnsXPGx5Fz3DsRrmhYg/ZclhGzb+zCKxxuScmg3NFYu17FyC0ntzMvqs6zDIkkQBeWTHJzJC8qOYzq7wJ1sK0XZzhXglvHBrMmjV3iMeyYthV+tQZ0qviUAeKgZV5qHlr2sFb/uXQIoVZm2z3jBZs3UnvO0BLHfqcmg6fuV3aG3lAcHEke2R3c20O1bK8vI4UaSV1jjXdndgqgdN2Ow3rDXfYG1t4iXkfQCPYWdnIRk49iloWxk7nGBTHhvD7KWzSxhug/KKFSskRlR45OYhKY091wO6UxtjFBqrW4SRFeNldGAKspDKwPQgjYiutUOB8KS1hWFCzAF2LMQWZncu7HAABLMTgADfYVfoCiiigKKKKAooooF3aOLXaXKno0Mo99CK7cJbMER8saH8UVDjj4tpzjViKQ48vcO1e8ETTbwjOcRRjPlwg3oFnYkeoS/fl9/7ktaCs/wBifpEv35ff+5NTPiXFobcAzSrGGzjUcdOp9A8Z6Dx0F2iiigKXcQ4xHFlRmSXIVYk3ZnI1BRnYbbkkgAbnApjWXsuzvgtxPdNdMRLIXcOiHAICiMPjKoMINsE6VyTQOeFWjqC8zapXwWwToQDpHHn60Z6kZY5JxsBfqLuBuSBuBvtuTgD0kkD3alQFFFczOuvRqGsgsFyM6QQC2OuMkDPt0BPKqDU7BV23JAGScDc+2QKUdkZFFrBHqGtYhqXO+xKsdPXGoEZ8tN7iBZFZHUMrAhlYZBB2IIPUUs7OdnILJGWEMdTFmd2LuckkKXO5VckAenxkkg3orwmoxTKyh1YMrAMGByCpGQQfGMeOgnRUOauA2oaTjByMHPTB9vI9+p0C7jNrIyh4GxLHlkBJCSeWOT7VgMasEqcHfGD34dfJPGsidDkEHYqwOlkYeJlYFSPEQatVkuI9nrprpZElh8HaaOWaMoyseXuhDBirNlUBJAyFXybhraKKKAqlxLhEFwNM8MUw8kiK/wAoq7RQIDwGSIetLmSPHSOfVcxejDsJV8gCyADyGvfo+8OBeQPF/PRAzQ+Pcso1xbDJ1qFGcajT6uF5arKpRtWDj2DvGdvtkIPx0FLgvHorppViYHlMoyCrB1ZA6SIVJDIckZ8qMPFTSs9YcDsrO5VooAk0wcczLMTjDMGZmJOcZ9ymHGeItCI9CB3kkWNQW0DJDMSzBSQMKfEd8UDGioxMSASNJIGR1wfJkdalQFFFULXiivcTQYIaFYmJ8RWTVgj3UYe5QS424FtOScARSEnyAIaOCjFvDnryo/yBXPtIM2lyOnqMvX7g134T9Ii/o0/JFAq7FriGb78vfjupDSfttcaZ9DgCCeAxTzZ+kRF8OxX7E6wpfOE1BjsDTvsmBonx08Kuff5ravxs05eJT1AOxG4B2PUeg4G3tUGIi4/eFbshrZOVI6qjuqsirMACMkLhrcqwLkAu69FO0V7XuWBiljmBSJo4SoEsyMjapBhu6VdGyNOAEI9utjJbrGhMcKllTSqqFXKqO7GCdlXyDoKXW1tccxpdEURZETTrMgAQuRsEXB75+uIoMrfdqL1kjW2McpEc5eYJ3HMUMFwhAycatZiIB6sxBBXFMbjic/MuWWR3QrFLE6qQkSEx5jIKYZmBZtQZzgtkJhc6O3s5lGkSQqu5xHAVwSck7yEdST08dTNjIf4zKPQsOPjjNBip+IFWuYGeJ1E7ykDaSEpcRSK0hLEMpEikHC6cD2XUOeCceuJpxrFvHCZLiJUZzzy0Lso0r0bZNTA4wGHpOmFuuCCA2caiQO9jxttg1FLOMSNII0EjABnCgMwHQM2MkDyGg71gjdt9FjNyWKiRrPn605YQwJME06tevwgaclcd4b74re1z8HXfuruwY7DdhjDHynYb+0KDIcP7RT8uHwg8l3bTK0lvIqRTYTFupLAMGJcLNqKkgDcsM1k7cPoMhVXjGkMYVZmSZ4pCLVhk+riRY18XelRdIJraX0DumlJWhJ+vUIWA+11qy59INcF4WPrpZnPlMjL8UelfioMVwnjvEJBAZFPKeK05sgj73MnUxPysLpXRIvMbIYAMBgCqkHG5ba0tlilaZEhhmk1Ismu3I9VAKqAqJGhx1JZ1HtH6AeGkewnmT+sr/nFarcCFVAJBI8YGPi8VB824TxSRbRraRU5VtG+CurVCtlLGq88ttmRV5i+xOlejeyrRcN7QXEt06skMUCzyQYkcLKzKMqYwGbWWUa9LKh0kEFhudTIgYFWAIIwQRkEHqCPGK4eARczm8pObp08zQuvT9jrxnT7VBZrPcW5Ju1W608vlZhEmOW0mpubkN3S6oIyM7gFyPrsaGuc0KuMOoYeRgCPeNBjOJdrzDrNuiyxxxxuqKMZhJiCyI2w0trkVQfHESNga9btRcAxxvyVn1TxOqDXqliGpSsZcOsTRlHyNWnmrqwNzsLyEujKrtGSMB1CEr7YDqyk+kGqNvwUKO9NPIx6sZChY4xkiIIucADYeIUGbn7TmdnVCuiPwCRZBnD8yYCXfOGVQVyR0ywPSq8fGby0Ij0C7kluLhFRSsCIctPgySMSWIfZRuFRsA6d9WOzsAGArDbH0yQ7Z1YwzEY1b48tdI+DRaZEdeakranWUK4Y6Qu4IwdlHXyUGZ4nxkyXlsvMiXlXnLEIJMrg2zhnPeGlcSasaTlQrZGcVt6rScPiYqTGuUKlTjoVyFx6MmrNAj7T2TSG3KawRI4LJnKh7eWPVkbgBnU58WBWet+CXckMC36tcMssMhyUKjmJplR41OiQRvkgsG2Ixnet7VHiXBre4KmeCKYpnQZEV9OcZ06gcZwPeFBjuE2nECsUSyTIIpzHJLIqA8vkya2jUgLImvlaDhgC52IXA58RtuJSXLxiWWOFzLEHQDuxKqzLMpC4EhZ+SM+JDjpWxHZ+081g+Cj/Vqf0Gt+ghjH3KhfkoMjaycUkZ3OtGeJ+SuhOUrNDqjMrM+pCsndKhNWoncr0v9k+GSpdzzPDLCkkMCATSiaQtG0mWdg7qCeZsAxGADsSQNDBwxEOVMg36c2Rl9GlmKgegVcBoFfawesbvxet5vzbVd4f9Kj+4X8kVX7Qw67W4T7KGVffQiuvCGzBEfLGh/FFBQ7KppScf9Vcn8KVm+enVKOz38Y++ZPkXp7uab0BRRRQFFFFAVxurpI11OwUFlXJ+ydgij0lmA92u1JO2X1I5+xeF+uNkmRiPioI9qeKtbiELJFFzJChklVnC4jaTZFZc50Y67e3U27Qxo8cLFpJmUEiONlGjQXaYBjtEMYyC2GZV6kVY41wxp+UUlaFopNYZVVie48ZXDAjBDnxeKkkFjC84llu3acPyIidMTq0etpEVAArh1bJGnDKsZ+tUgLR7a2og5zFox6nhJAI3PMBaPAYhSGAbBzjusM5U47r2nidUEe8siI0cUgaJm15xq7pZR3Tk4IG3lFZTgRiSwMlw8ySW6RoZiEiKG312/qQYkFQ3MzqBDcxtsHSHdlNZxXEcrXXOmljSBXbSS4MjOCTGoVQWdVzgLnQOpGQZdkrq4lt0a45ZbSAWQk6mBKsSNCgbjxD3qdVl+Fdo7SOOVI5Hk5ZZz3TuJZ2CqjYCsNZ0Lv0CnocllB2gieVYgs2tkVyDBKAgfVpEh04jJ0Ns2OntigbVwsbtZkDocqc4OCOhKnY+2DXek3ZVvW2OumS4T8CeRB+TQTmuZZLh4Y2WMRxo7MV1lmkLgADI0qOWd986vFjcvOOpFPDAwZmkYIXXTpRijOofLZBYRtgAHpvisZxrtRqs2vBE8N6sQAiSUHmRMhuAdRXDxiNJWzpDKY5QpGSS24nBw9Z1EssweIgg65yokihLZMu+qbkZyCxYqc9Tmg7Tdu4wFxBMS+sovqWqRYyFflqJCxcMwXQQGznIABNa2sXFHw8rKimYtHKC0iPOsskszaO5OrB5AzR6Dg6RysHATa3L21t0thOqyPGqOznbVGkcnJYuXbJbWCAMktpOM4zQamiszP2yQSTosUriBGdpAO4SsayFdX1pKuMZ6lW8m7ThHFvCMssUqxkBo5XCBZVPjQBi4HQ99V2IoLbXaiURb6mRnG22lSqnfy5cfHXek831fF7dtP8AFLDj8o1xsxNcO8nhDxRpK6LFGsXeEb6G5rSIxJYo3sSuFYePegfUUguO19sgc5c6HaPGhhqdS64UkYbvxNHt9dgeMVGz7Tc140WIqXjWTEjhG3JDqi4Id4yuGAO2R5QaDQ0Vkb/tUsoRYC4b1hMTtgxXFwsbI2/shGckfbLUbDjFxC10JljKrcFIwJnY5eNJQCzooSJUZmJ30hSADgZDYUVh4v3Q15McjwMpeIysFOrlqjyJM7Bgh0R8sEnYnWBjPVj2NjmWS9SWVJAlwAAkRjwzwRTOwy7bEy9PFg7nOwaG9XMbjyqw+Kl/ZKXXY2jfZW8Le/GppjcnCMftT8lK+xaaeH2Q8ltAPeiWgl2cOVmP/UT/ABSEfKKau2ATvsM7Ak+4BuTSjssCI5gfObn3jMxHy1yvuOyR3PKEKtEOSGk5pDhpmZEAi5ZBGoDJ1jAbODigsnjg6LBcsfJyWX8Z9K/HXg403TwW5z9zH8okx8dLbHtrG8MUzxSRJLuC2k4QKOZKcHIiR2CliB1DY071K47RM/0pSoR4RITgkFrowNGV6DZXJbO22xzQMTxeTzO5Pu2/zzUDi0nmdz79t+3rPcS7UNHcrNpkFqIblMHR6rKkkaoUXVqBJ1qCwGcjyirf/FE4jV5LVYgXK6pJJEjA0Bldi0AkRS5KZdFAK58YyDVuLyeZXJ922+eekfbTispsbgG0nQcs99mt8Lgjc6Zifb2rYr0pH27/AIOvMdeRKB6dJx8dB2HFpvHZXHuNbH/OrPcQ4QZrkzNa3QVkPcHgu1xmPTcK/P2kVYUUbH2I9vO4ooMSOFepGPwe970MsLEm01MZX5jSn1XGvUWYbY7526VLifDDLI8vgt1rfwYEk2pAFvOJ9hzhgsQAfuV8m+0JooMZb2DpFJClrdrE6lVj1WJWJT9ailiCPF39W23SpQ8N0vA/gV2Xt1CoxnhyVAIw/q3eHeJx06eQVsaKBQOLy+ZXH4Vt+3pX2a4nIscg8EuDi4uT1t9tU7vj6d4tWK1dKeAdbkeS4f41RvnoEsfC4+WivZXDskD24c8gHkuACCOdpOwxk9O9j2RzUuOz4kYM8d6cMrAetvZ8tYpG2fcui6T5Nb4xmt3RQYp+DgLGIoLyIxxxxoyG2JATWA3fcgtiR9yPrs9apS9m9EaxwWkyhTLjmclgokYvsi3Kq2hiWXWGwTnY719CooMevDEGf3vuTlNO8sBH0vlFghn0CQp3S4GSPHTW2vpI0VFsrjCqFAL23QAAb87yU7ooMpPxKXw6E+CTA+D3Hd1W+T6pb7/TcYG3v17d2Mjs5WG6iWTeSOOeFA5xjOoMXjJAAJRlzgemmFwT9EYR4vBrj87b06oMpHwvDMzWJOpxJgzqwVw5lDIhIVSZGLnHVjk5qS8OXUjeASExu0iB5kKrIzs7Oq8wgNqdt8ZGcdK1NGaDJjhWPY8ORcnPdmVSTzFkydI370aH+qB02rvPbM5bXw9H1urtqljILqugNgjrpAHTpWlooMzJaOQynh0OllkVsypkrK2uVThOjN3jvud6vWs1xrz4JHGHIMj84Z2AXOFTvkAADJGwG4pxRQcL/wClSfcN8hql2WGLK1Gc+oQ7+X1NavXa+puPtT8lL+yL5sbQ9c28J/u18lBDs7IC12v2FywP9aOOT/Mrhb2Mct7JNhmAjg0EM3LLI8wOwOlmUnxjIyPar3gaEXHEQNtU8bA9dzaQLnHpTp7VZySS8hgiVJ+WpmuA8vI1aSkj4VkCuSjnJ+t6BQwLCg1N92ftSkYddKQhgO8yjQxDOjnPejYqpKnY6RmusXDbYm4RFUM7hp9JIJk0qQTjodIU7emsr2jlmk8Pik8JeIW7TRaEeNdkjYRlhGrM5YNhRI2cyBlXC5YX0FyMwWzSKnNhUP7IpbtCVdlkkyXZWBbLaiCVzkbUDCbsjbO7OyuSeYB6pIAgkB5gjAbuBixbbxhSPYrjq3ZuF1xMZJzuC0kjZZT1RgpAMZwMpjScAkE71mHteKKgMhllZ1UyJE8UZUqZVVYWLAKTmBnycEI+Oumu3gd+zvrkkVmeWBNBbQEa2aTnED2Pq4VQx6BQBjUchugKR9t/qC4/oyD6MjPxVS7MvO15cvNrTXFbkQlgwhOZRpGkldZUKzYJ9kBk4Bq923TPD7zy+DykekISPjFA7orxTkA17QZ7tdGrG1Dxc9OeQYsI2r1CXGVchTggHfyV52TjGu5Kx+DqJBH4OMdxlXUXwpKKXV1OF2wFPUkBxf2Yl0bldEiOCMfWnpv4iMj3a5x8OC3DThiNaKjptpYqSVfyhgCV9sYz0FBeooooCk/Avpt798j/ANaCnFKuDjE15/TIf/zwj5qBrSDtnxBI4ViaUQ+EPyterSVUgtIyt1DctWwR9cVp/VN7AGdZix7sbxhcDHfZWLZ657gFBU7K8R59up1B2QtGzDbUUYrqx4tQAb0MKb1Wt7JUkkkBOZSpYZ21KunUB4iVCg/cirNAUUUUCaYfvhF97T/FLDn5RTmk90PX9uf5i5H49ufmpxQFYztxxBOYkXOjjkhQ3SK0gQvMpxCuDuyNiUMB7VbOqdrZaZZpCwYyFcbY0qqABc5372tvF7Og6cPvEmiSWM5SRVdT5VYZHxGrFUeEWBgVk1alMkjptjSrsX0ddwCxA6bYHiq9QFFFFB465BHlpH2DP72WP3rb/mlp7SDsD/Btn/QRfkCg6cOfF/dp/N20n4XNT3/Uvkp3SGyH753X3rZ/nburnG+MC2CFo5JAxYephSVCo0jMQzAkBUOy5J8QNBWbtKgJAguyQSu1tNgkHGzFdJHkOcVJePE9LW6P/bUflOKpT9tYEjkkdXAjmMIB0DmS5JCxlmAYmMCTqBhgPZAqLkfaWIuqFJk1LCdTxsADNnlq/jRiRp7wGDt1oJnjMmNrO5PwC/lSivU4pMf4nOPS9v8ANKapN20tgZNWtUjELcwgaWjmdo0kTDaimtCvQE5UgEEGuc/bALIyC2uTojV3PLICF8FUZumcMCcE6R4tmwF+21x6jHaBC7a3zIg1MQBqJXOTgAe5XHjE8728ytbbGJxtIh6oR0IG1XuB8UFzEJBpByVZVcPpYHpke1g7gHBGwq3dJlGHlUj4qBPwvisrQxMLWQgxoQdcO4Kg5+mVZbiM3mkp9EkHzyCo9kjmxtD/ANPD+bWm1AqHE5vM5vw7f9rR9EpvM5fhIP2ldeIcaggOJZVQgajnOy+U46DY+9XsHFo3cIFmyc4LQTqu2+8jIFHuneg4Hik3mU3uPb/PLQOLS+OyuPwrc/51NqKBWOKv5pcf3H7WlfDeKuJ7o+C3G8ibARHHqKdfVK1FKuFfVF3/AEkf5iOggePY6210P+1q/JJr36Pr/IXPwEn6Kb1CaUIpZjhVBJJ8QAySfcoFn0cH8hc/AtR9HB/IXPwRpnDKHUMpyrAEEeMEZB96p0Cn6Nnza5+DH61A40fNrn8BR8r02ooMpdcWbw2A+DXG0FxtpjycvB07/QY+MU2HF381uPei/a1G5Pr+D73ufzlvTegV/RZ/Nbj+5/a14eMN5rcfgx/tKa1Xu72OIAySJGD0LsFz75oKB403mlz+DF+0rxuOMP4pdfgIfkkpurZGRuD469oE/wBHvLbXQ/7WfkJrva8XWRwgjnUnO7wyIowM7swAFMaKArPfuetnhlkf+ni/IFaGkHYED6G2WPN4fyB5aCdquOJXB+ytbX8WW5z+WK4droI5Hso5C2HuGXCs6lgbafUMpg4x19rNWhtxA/bWw/ElP7Sk/H7mTwiMukvqVzEYgsRZCjryWkaUA43mcEZBAXOMd6g0FzwSFwQVK+qc0MjMjLJp0alZSCp090gbEFgQQTlfDwRRdd4SvGIoipd2YGSN5T32Jy7DmAgMSOhAyowr4ZxG7aJOaLjAlUSsIMSD1DU6hNPejE/dEigjGwJHfo4le8RM2iGN9HqzByqAYaHXApz41lDI3k7ufZCgcW3ZK2RgQpYBVUh215COkkWS2W9TMa6RnAydiTmrt/wWCZizplipQsCykrhgAxUjVjW2M50liRg1mOE2fE+YXllcqrxaU9TAYSxr4QW8qxO2UGxHLIywNQsOCX3KVHmnMnMjEzvInLaMo8crW+hta5B1DXghtOAMUGk4YIYZZIA5aZtM0hc959QKBugBwIsYUbBR5d2RcMuQQQRsRuD7tYyLs44MoMJy0M8XNUxs5RZjyF1O2okxORucYTBI2rScBikW2QSxxxPhtSRAKoyxIOkEgMQQSASASdz1Icuxx9YWnj9bw+LH/LXxU4pP2NAFhaAdPB4fza04oFXao4s7g+SJz7wzTUUv4hwkTBw8kuh1KlFbSMEYPQat/TRFwhF04ebukEZnmPQ53BfBG24PWgYUUUUBSrhX0+7/AKSP8xHTWlXCz64u/u4z/cp+iga0j7YS+oCMI0hmdIii4JZCdUoGogfSlk6mnlVriyV3jc5zEWKjxZZShJ9xj79An7I3DgSW8kTRckjlq5QtyHyYwQjMBp0snU/S81oarGyTnCbfWEMfU4Klg269CQRseoyfLVmgKKKKBNcfwhD97XH523/RTmlDDN+PtbZvxpV/UpvQFZXtDpW8jdrVro+DTYCpGzDEkZwOYw65+KtVVOeyLTxShsaEkQrj2QcoeudsGMeXrQKOwVsVtiwCpFM7TQRIcrDC4UrGCAB11NgbLr0jIANaOqHDOGiAyaWPLdtax4GI2bd9J+xZstjxEny7X6AooooCkXYP+DbH71gPumJSTTxjgZpH2E/gyx+9bf8AMrQTlH74x/es352GnVJ7g/vhCPLbXHxS2/61WOO37QQmREDtriQKW0gmSVYx3sHHs/JQVZu0aqxUQXTYJGRby4OPGCQMj2/ar0cfz0tbr4LHysKo2/bONmKGKUFI5ZJCACqLDLLDKdWRqw8OABuRIpwBnHs3a2NFaQrKMKfUCg1CRSmxKlslhPEQBkY38ooLZ47L9bYXbe7bL+XOKknFrgnaxmX23kth+RK1VrXtFJJpUWzJIQ7sJm5ShEKrqBKljktsCo9ic42ydkpJ2M5lljkUTOFVFbu5CuMSM51LpcYGkdaC6t/cH+KkemWP5s16by4x9TD4Zf1aaV4aDLdkb2cWNri2yORFuJU+wHiPSm/hlx5sPdmX5hXLsd9Q2v8AQx/kinFApN1eHpbwgfbXLD8mBq8Nxe+b239ql/0tW73isMR0ySKjEZwTvjpnHk2NeWPFYZjiJw+2rbOCu24OMEbigom7v/Nbb3LuT57UUeF3/mtt/a5P9NTuigSeGX/mtv8A2t/9NS7h13eeEXPraDOYs+uW29THQ8jfb0VrKVcOPrq6Htwn+7x83xGggt5eeO1i9y5J+WEVPwy6z9TJj+nGfe0fPTWigW+Gz+be9Knz4qK385/irD0yRfMTTSigWi+n82b4SP8ATUfojP5pJ7kkPvbuN6aUUGSg4tKb6TNlcZFvFtqtc4Mkm/0/GDjHXO3QeNseLzeY3P4Vp/qK8iH74Sfe0X52WnFAnXi05z6xuBjyva5PoxP8uKkOLyeOyuR7tsfknNNqKBV9F380uP7j9rXv0XbzW496I/JJTSigUnjZ81ufwE/Xrw8bbzW5/Bj/AGlN6KCu8uYi2CuUzhtiNs4I8Rqh2Pi0WFovTTbQD3olFML/AOlSfcN8hqt2dObS3P8AMxfkCgr3Z9f2/l8Huh/eWx+ajtKqyQtCCrOTHhC6qT3ww6keJGI+5OOle3Z9fW4/mLk/j2/6aV9pOxaXkzyvIQTFHGmMgxlZS7OrAghmU6MjBAJ33IoHMFvbKYygiGYzHHpIw0WQSqqDhl6HalTcLg1IEFqtlGjs4BHSRSDlcaDGwOrUSMaPGDsmH7n0nNjYTxpHFOssaiMkoqXM0yxKS2Fj0TlTpAPcUZIGKtWfYLkpiOUaiCZGZD6q63CTQ69/YIqGPH2LUDZrXhzwgt4NJCjkBnZJFVyQSNbk7nbbPkqwOJ2sMugEK8zISURirMyhI9TqCikqgC5IyFGKRHstNHzZDcopllkldmXaPmwpC5jycalCYQt4mYHOa87MdnmWOCaHlrmKJRzYi7oiDQpjbUpUtDpU59PlBDRWHHoppOWmvVpZlLIyq6qwRmRiMHDEAjruDjBBpm3SlHBuCtBLK/N1CTT3AgQagWJkYA6TI2oaioUHSDjNOKBR2QHrG1/oIun3ApvSjsh9RW3tRIPeXFN6CE47reg/JVHs4c2lv/QxfkCut9FMSvKkjQb6tcbSE9MYIkXT4/LVLhvDJ4Y44hOjLGFXeE5KLjbPM66RjPu4NA5ooooCk3Dxi9uvbjtz+dH+GnNJ7T6vuPbgtj+PcCgcVnu2C58GBiedDPh4lK99TDKAGV3VHUNg4Y+LoTitDVW+sxLoySuh1cYxuVOcb+I9PdoFPZFBidlTkIZSq2+3qRQaWyqkqhY97CErgqerGtBVNeHgTmZWZSy4dBjS5GNLsCM6wBjIIyDg5wMXKAooooE0X8ISfe0P52X/AH7lOaTw/V8v3tB+dmpxQFIOPO8txDaK7RLIkksrodLmOMovLRgcoWaQZZdwFOCCQQ/qhxfhS3AXLPG6HMcsZw8bYwSCQQQR1VgVPjBoDhnCkt9XLMmGx3XlklAIzuvMZiuc74ONh485v0t4ZwtonaSS4mnZgF75VVVRuNMaKqg5Jy2CT0zgABlQFFFFBT4y+LeYjxRufxTRwdcQQjyRoPxRXHtJJptLlvJBKfejJq1w4YijHkRfyRQL7t/X9uPLBdbeh7f/AH7tOKSX/wDCFr/Q3X5VvTugKKKKCMkYYYYAjyEZ6bj46lRRQFFFFAl7Gvmzj9oyL+DIyfNTqoogUYAAHkG3t1KgKKKKAooooClECML+U6G0m3hAfHdLCSbKg+NgGBx7YpvRQFFFFAUUUUBRRRQKLeBxfzOQeWbeBVbbBdZJywHjyAy++Kb0UUBRRRQFFFFAUUUUCfti2LC8PTFtOf7pqaW64RR5APkpT21XPDr0dc20+3/aamtq2UU+VQfioEvFblEv7TWyrmG6xqIHjg6ZpvHfRN0kQ+hlPz1k/wB0H2UX+/rhXzztH+j56D7gb2P+UT8IfpoW8jPSRD/WH6a+ScI9h/VHyCs7x76nm9LfKKD7+blPsl98VxficI6zRj0uo+evzhF1X7tfmr6Pw3onuUH0ReNWx6XEJx/OJ+mucnaK0XrdW49M0Y/xVkrnr/vyUx4f0oHI7T2R6Xlt8NH+tXUcftfOYPhU/TSuX2HufppJceKg1z9oLQdbqAemWP8AWrz/AIhtPOrf4WP9as9Z9B6D8lSm9kP9+WgcydrLFet7aj0zxD/FXidrrBvY3tq3oniPyNXJOvufpp8tAoPamy86g+EX5c1D/jCw8+tfh4h/ip3RQJW7X2A631oP/Ii9P2VB7XWA/j1r/aIv1qdUUCU9r7Db19ab9PXEW/o71SPaux89tfh4v1qcUUCj/iiy88tvh4v1qg/a6wHW+tR6biL9anVeGgTDtdYHpfWn9oi/Wrp/xPZeeW3w0f61WuIdB6aWXdBbPaSz87t/ho/1qge1NiP45bfDxfrUrXxe78tW1oLadprM9Lu2PomjP+KrScUgPSaI+h1Pz0mvPYD+t8tZ688VBuzxKH+Vj/DX9Nc5ONW67tcQqPbkQfKawDVe4d1H+/JQN+OdqLB7eePw61y0brjwiHOWQgD2XWm3Zq5MtpbyFSheGNirDBGUBwR4qtWnsR7lWKD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data:image/jpeg;base64,/9j/4AAQSkZJRgABAQAAAQABAAD/2wCEAAkGBxQSEhUUExQWFBUXGBgZGBcXGBgYHBgXHBgdGBoZGBcaHSggGBomHBgaITEhJSorLi4uGB8zODMsNyktLisBCgoKBQUFDgUFDisZExkrKysrKysrKysrKysrKysrKysrKysrKysrKysrKysrKysrKysrKysrKysrKysrKysrK//AABEIAMkA+wMBIgACEQEDEQH/xAAcAAACAwEBAQEAAAAAAAAAAAAABQIEBgMBBwj/xABUEAACAQMCAwIFCg8OBwEAAAABAgMABBESIQUTMQYiFEFRVHEjJDJhgZGTobHBFTM0QlJicnSSorKz0dLTByU1RFNjc4KUo8LD1PAWQ2SDhLTEpP/EABQBAQAAAAAAAAAAAAAAAAAAAAD/xAAUEQEAAAAAAAAAAAAAAAAAAAAA/9oADAMBAAIRAxEAPwD6Jwe+4hcc2RXtRGtxcRLG0UoYrFM8Y1SiUgE6R9Z7lNWS+PR7VfTHK3+YtVuw+8ErbYa7vSMeTwuVfmrQ0CLwfiPnFoP/ABpj/wDSKj4LxLzqz/sc3+rp/RQIhb8R84sz7fgsw+Lwn56Da8R85s/7JN/q6e1CaTSrMfECfeGaBILbiPnNmf8AxJh/9RqXg/EMj1xaAeP1rKT7nroYrH2vbviEsRuFswkS6tXdMoAXqTIjg42OdMbYwdj0ra9muPLeRswXQ6MFkTIYKxVXBVxs6MjqyttkMMgHIAe+CXeN7mIH7W3IGPQZj8tR8EvfOof7M37enFFAj8H4h5xaHyetZR/9Vex2/EPrri0PotZRt/aqt8f4l4NbyzY1FF7q/Zue6ielmKr7tfP4+33EI1EtxawCBhI6SI7eqxxbyaFJJDGJXkUN1C0G3SG+HWa1b0QSr/ntXTTefZW34En69NaKBOYr7+VtfgZfl51TC3n2Vv8AgSfJrplNKqKzMQqqCWYnAAAyST4gBWBi7fT3et7C0klgTIWYx5ErDqEUyR4XO2rJP2oxQato73xSWw9Mch/zBXMwX5/59qv/AI0rf/QKvcGuZJYInlj5UjIpeP7ByO8vuGrlAoFte+O5t/ctn+e4NTNrdecR+5Af2tNKyXFZeKCeXkpHyMqIwNBYjSNTNqdcZbIx4hQN3trz624g/rWzn5LgVHk338tan/sSj/PNZHhfG+LXSO9ssQ0tpPhACjOhXwOWzbYcb+5nx1u+FGXkx+EaOdoXmaM6deO9pzvjNBUCXv2dt8HJ+0rwR338pbfAy/tab0UCgR3v8pbfBy/tKmovMbm3J9Ei/OaaUUChpL0DaO2J8nOlUe/yj72KI3vT1S2T0PLJ/gWm9FAq03n2Vt+BJ+vXoF55bc/1ZB/iNNKKDOcevL2C2nmBtiYopJACshyUQtg98eSnlkWMaGQqXKrqKgqpbAyVUkkDPQEn0ml3bKPVw+8XONVtOM+TMTDNMbCTVFG2MZRTjyZANAl7C/UzffV97vr2atDWf7EN6hKPJeXw/wD2TH560FAUUUUBS/tA+m1uCNsQyn3kNMKpcct2ktpo0xreKRVycDUykDJwcDJoPlHDeG8QksZBExa11TjkrLGrOqyMHTQLfWdRDd0TLqDeyTxbT9zFka1ZwwaZ5MzkYC6tC8vlgdIeTyin2pGd80w7CcJltbNIpggkDzMQjFlGuV5AAxAzsw8QqlwfsvNb30kyTKts2rEWklmDHmaScgKElaRlwCdMpXoBgNbRWb4F2fnhupZ5blpVfmaUzJjDyB11KzsgMajQugLtknOdtJQfOP3WeKNmG1j1FyRIQm7ajlIu6ATtiSXODjweqHaDiRkhtYVtRHBFNDGDi6wqODasG1WgjC8uU5y+/TfpWn4Z2em+itxeT6dGAsGGycFVXvKV7pXS+N/+c9N+LwrfWMqRNkTROqPuMNghW33GGAPuUHnY66aWxtXfOswxh87eqBQr/jA05rGWPZy6bh3g8kkcMpneU6S8iaGuGm5RKmNtJ1aTgjbbpWm4LYmC3ihaRpTGiqZGzliBjJySfjNAg/dTmZeGy6N9TwIR1yrzxoy9DsQxXodiaa9kY41sbYRHUnJj0t9llQSx9snJPtk1e4jYxzxPFKupHGGGSPdBG4IO4I3BAIrHnsXPGx5Fz3DsRrmhYg/ZclhGzb+zCKxxuScmg3NFYu17FyC0ntzMvqs6zDIkkQBeWTHJzJC8qOYzq7wJ1sK0XZzhXglvHBrMmjV3iMeyYthV+tQZ0qviUAeKgZV5qHlr2sFb/uXQIoVZm2z3jBZs3UnvO0BLHfqcmg6fuV3aG3lAcHEke2R3c20O1bK8vI4UaSV1jjXdndgqgdN2Ow3rDXfYG1t4iXkfQCPYWdnIRk49iloWxk7nGBTHhvD7KWzSxhug/KKFSskRlR45OYhKY091wO6UxtjFBqrW4SRFeNldGAKspDKwPQgjYiutUOB8KS1hWFCzAF2LMQWZncu7HAABLMTgADfYVfoCiiigKKKKAooooF3aOLXaXKno0Mo99CK7cJbMER8saH8UVDjj4tpzjViKQ48vcO1e8ETTbwjOcRRjPlwg3oFnYkeoS/fl9/7ktaCs/wBifpEv35ff+5NTPiXFobcAzSrGGzjUcdOp9A8Z6Dx0F2iiigKXcQ4xHFlRmSXIVYk3ZnI1BRnYbbkkgAbnApjWXsuzvgtxPdNdMRLIXcOiHAICiMPjKoMINsE6VyTQOeFWjqC8zapXwWwToQDpHHn60Z6kZY5JxsBfqLuBuSBuBvtuTgD0kkD3alQFFFczOuvRqGsgsFyM6QQC2OuMkDPt0BPKqDU7BV23JAGScDc+2QKUdkZFFrBHqGtYhqXO+xKsdPXGoEZ8tN7iBZFZHUMrAhlYZBB2IIPUUs7OdnILJGWEMdTFmd2LuckkKXO5VckAenxkkg3orwmoxTKyh1YMrAMGByCpGQQfGMeOgnRUOauA2oaTjByMHPTB9vI9+p0C7jNrIyh4GxLHlkBJCSeWOT7VgMasEqcHfGD34dfJPGsidDkEHYqwOlkYeJlYFSPEQatVkuI9nrprpZElh8HaaOWaMoyseXuhDBirNlUBJAyFXybhraKKKAqlxLhEFwNM8MUw8kiK/wAoq7RQIDwGSIetLmSPHSOfVcxejDsJV8gCyADyGvfo+8OBeQPF/PRAzQ+Pcso1xbDJ1qFGcajT6uF5arKpRtWDj2DvGdvtkIPx0FLgvHorppViYHlMoyCrB1ZA6SIVJDIckZ8qMPFTSs9YcDsrO5VooAk0wcczLMTjDMGZmJOcZ9ymHGeItCI9CB3kkWNQW0DJDMSzBSQMKfEd8UDGioxMSASNJIGR1wfJkdalQFFFULXiivcTQYIaFYmJ8RWTVgj3UYe5QS424FtOScARSEnyAIaOCjFvDnryo/yBXPtIM2lyOnqMvX7g134T9Ii/o0/JFAq7FriGb78vfjupDSfttcaZ9DgCCeAxTzZ+kRF8OxX7E6wpfOE1BjsDTvsmBonx08Kuff5ravxs05eJT1AOxG4B2PUeg4G3tUGIi4/eFbshrZOVI6qjuqsirMACMkLhrcqwLkAu69FO0V7XuWBiljmBSJo4SoEsyMjapBhu6VdGyNOAEI9utjJbrGhMcKllTSqqFXKqO7GCdlXyDoKXW1tccxpdEURZETTrMgAQuRsEXB75+uIoMrfdqL1kjW2McpEc5eYJ3HMUMFwhAycatZiIB6sxBBXFMbjic/MuWWR3QrFLE6qQkSEx5jIKYZmBZtQZzgtkJhc6O3s5lGkSQqu5xHAVwSck7yEdST08dTNjIf4zKPQsOPjjNBip+IFWuYGeJ1E7ykDaSEpcRSK0hLEMpEikHC6cD2XUOeCceuJpxrFvHCZLiJUZzzy0Lso0r0bZNTA4wGHpOmFuuCCA2caiQO9jxttg1FLOMSNII0EjABnCgMwHQM2MkDyGg71gjdt9FjNyWKiRrPn605YQwJME06tevwgaclcd4b74re1z8HXfuruwY7DdhjDHynYb+0KDIcP7RT8uHwg8l3bTK0lvIqRTYTFupLAMGJcLNqKkgDcsM1k7cPoMhVXjGkMYVZmSZ4pCLVhk+riRY18XelRdIJraX0DumlJWhJ+vUIWA+11qy59INcF4WPrpZnPlMjL8UelfioMVwnjvEJBAZFPKeK05sgj73MnUxPysLpXRIvMbIYAMBgCqkHG5ba0tlilaZEhhmk1Ismu3I9VAKqAqJGhx1JZ1HtH6AeGkewnmT+sr/nFarcCFVAJBI8YGPi8VB824TxSRbRraRU5VtG+CurVCtlLGq88ttmRV5i+xOlejeyrRcN7QXEt06skMUCzyQYkcLKzKMqYwGbWWUa9LKh0kEFhudTIgYFWAIIwQRkEHqCPGK4eARczm8pObp08zQuvT9jrxnT7VBZrPcW5Ju1W608vlZhEmOW0mpubkN3S6oIyM7gFyPrsaGuc0KuMOoYeRgCPeNBjOJdrzDrNuiyxxxxuqKMZhJiCyI2w0trkVQfHESNga9btRcAxxvyVn1TxOqDXqliGpSsZcOsTRlHyNWnmrqwNzsLyEujKrtGSMB1CEr7YDqyk+kGqNvwUKO9NPIx6sZChY4xkiIIucADYeIUGbn7TmdnVCuiPwCRZBnD8yYCXfOGVQVyR0ywPSq8fGby0Ij0C7kluLhFRSsCIctPgySMSWIfZRuFRsA6d9WOzsAGArDbH0yQ7Z1YwzEY1b48tdI+DRaZEdeakranWUK4Y6Qu4IwdlHXyUGZ4nxkyXlsvMiXlXnLEIJMrg2zhnPeGlcSasaTlQrZGcVt6rScPiYqTGuUKlTjoVyFx6MmrNAj7T2TSG3KawRI4LJnKh7eWPVkbgBnU58WBWet+CXckMC36tcMssMhyUKjmJplR41OiQRvkgsG2Ixnet7VHiXBre4KmeCKYpnQZEV9OcZ06gcZwPeFBjuE2nECsUSyTIIpzHJLIqA8vkya2jUgLImvlaDhgC52IXA58RtuJSXLxiWWOFzLEHQDuxKqzLMpC4EhZ+SM+JDjpWxHZ+081g+Cj/Vqf0Gt+ghjH3KhfkoMjaycUkZ3OtGeJ+SuhOUrNDqjMrM+pCsndKhNWoncr0v9k+GSpdzzPDLCkkMCATSiaQtG0mWdg7qCeZsAxGADsSQNDBwxEOVMg36c2Rl9GlmKgegVcBoFfawesbvxet5vzbVd4f9Kj+4X8kVX7Qw67W4T7KGVffQiuvCGzBEfLGh/FFBQ7KppScf9Vcn8KVm+enVKOz38Y++ZPkXp7uab0BRRRQFFFFAVxurpI11OwUFlXJ+ydgij0lmA92u1JO2X1I5+xeF+uNkmRiPioI9qeKtbiELJFFzJChklVnC4jaTZFZc50Y67e3U27Qxo8cLFpJmUEiONlGjQXaYBjtEMYyC2GZV6kVY41wxp+UUlaFopNYZVVie48ZXDAjBDnxeKkkFjC84llu3acPyIidMTq0etpEVAArh1bJGnDKsZ+tUgLR7a2og5zFox6nhJAI3PMBaPAYhSGAbBzjusM5U47r2nidUEe8siI0cUgaJm15xq7pZR3Tk4IG3lFZTgRiSwMlw8ySW6RoZiEiKG312/qQYkFQ3MzqBDcxtsHSHdlNZxXEcrXXOmljSBXbSS4MjOCTGoVQWdVzgLnQOpGQZdkrq4lt0a45ZbSAWQk6mBKsSNCgbjxD3qdVl+Fdo7SOOVI5Hk5ZZz3TuJZ2CqjYCsNZ0Lv0CnocllB2gieVYgs2tkVyDBKAgfVpEh04jJ0Ns2OntigbVwsbtZkDocqc4OCOhKnY+2DXek3ZVvW2OumS4T8CeRB+TQTmuZZLh4Y2WMRxo7MV1lmkLgADI0qOWd986vFjcvOOpFPDAwZmkYIXXTpRijOofLZBYRtgAHpvisZxrtRqs2vBE8N6sQAiSUHmRMhuAdRXDxiNJWzpDKY5QpGSS24nBw9Z1EssweIgg65yokihLZMu+qbkZyCxYqc9Tmg7Tdu4wFxBMS+sovqWqRYyFflqJCxcMwXQQGznIABNa2sXFHw8rKimYtHKC0iPOsskszaO5OrB5AzR6Dg6RysHATa3L21t0thOqyPGqOznbVGkcnJYuXbJbWCAMktpOM4zQamiszP2yQSTosUriBGdpAO4SsayFdX1pKuMZ6lW8m7ThHFvCMssUqxkBo5XCBZVPjQBi4HQ99V2IoLbXaiURb6mRnG22lSqnfy5cfHXek831fF7dtP8AFLDj8o1xsxNcO8nhDxRpK6LFGsXeEb6G5rSIxJYo3sSuFYePegfUUguO19sgc5c6HaPGhhqdS64UkYbvxNHt9dgeMVGz7Tc140WIqXjWTEjhG3JDqi4Id4yuGAO2R5QaDQ0Vkb/tUsoRYC4b1hMTtgxXFwsbI2/shGckfbLUbDjFxC10JljKrcFIwJnY5eNJQCzooSJUZmJ30hSADgZDYUVh4v3Q15McjwMpeIysFOrlqjyJM7Bgh0R8sEnYnWBjPVj2NjmWS9SWVJAlwAAkRjwzwRTOwy7bEy9PFg7nOwaG9XMbjyqw+Kl/ZKXXY2jfZW8Le/GppjcnCMftT8lK+xaaeH2Q8ltAPeiWgl2cOVmP/UT/ABSEfKKau2ATvsM7Ak+4BuTSjssCI5gfObn3jMxHy1yvuOyR3PKEKtEOSGk5pDhpmZEAi5ZBGoDJ1jAbODigsnjg6LBcsfJyWX8Z9K/HXg403TwW5z9zH8okx8dLbHtrG8MUzxSRJLuC2k4QKOZKcHIiR2CliB1DY071K47RM/0pSoR4RITgkFrowNGV6DZXJbO22xzQMTxeTzO5Pu2/zzUDi0nmdz79t+3rPcS7UNHcrNpkFqIblMHR6rKkkaoUXVqBJ1qCwGcjyirf/FE4jV5LVYgXK6pJJEjA0Bldi0AkRS5KZdFAK58YyDVuLyeZXJ922+eekfbTispsbgG0nQcs99mt8Lgjc6Zifb2rYr0pH27/AIOvMdeRKB6dJx8dB2HFpvHZXHuNbH/OrPcQ4QZrkzNa3QVkPcHgu1xmPTcK/P2kVYUUbH2I9vO4ooMSOFepGPwe970MsLEm01MZX5jSn1XGvUWYbY7526VLifDDLI8vgt1rfwYEk2pAFvOJ9hzhgsQAfuV8m+0JooMZb2DpFJClrdrE6lVj1WJWJT9ailiCPF39W23SpQ8N0vA/gV2Xt1CoxnhyVAIw/q3eHeJx06eQVsaKBQOLy+ZXH4Vt+3pX2a4nIscg8EuDi4uT1t9tU7vj6d4tWK1dKeAdbkeS4f41RvnoEsfC4+WivZXDskD24c8gHkuACCOdpOwxk9O9j2RzUuOz4kYM8d6cMrAetvZ8tYpG2fcui6T5Nb4xmt3RQYp+DgLGIoLyIxxxxoyG2JATWA3fcgtiR9yPrs9apS9m9EaxwWkyhTLjmclgokYvsi3Kq2hiWXWGwTnY719CooMevDEGf3vuTlNO8sBH0vlFghn0CQp3S4GSPHTW2vpI0VFsrjCqFAL23QAAb87yU7ooMpPxKXw6E+CTA+D3Hd1W+T6pb7/TcYG3v17d2Mjs5WG6iWTeSOOeFA5xjOoMXjJAAJRlzgemmFwT9EYR4vBrj87b06oMpHwvDMzWJOpxJgzqwVw5lDIhIVSZGLnHVjk5qS8OXUjeASExu0iB5kKrIzs7Oq8wgNqdt8ZGcdK1NGaDJjhWPY8ORcnPdmVSTzFkydI370aH+qB02rvPbM5bXw9H1urtqljILqugNgjrpAHTpWlooMzJaOQynh0OllkVsypkrK2uVThOjN3jvud6vWs1xrz4JHGHIMj84Z2AXOFTvkAADJGwG4pxRQcL/wClSfcN8hql2WGLK1Gc+oQ7+X1NavXa+puPtT8lL+yL5sbQ9c28J/u18lBDs7IC12v2FywP9aOOT/Mrhb2Mct7JNhmAjg0EM3LLI8wOwOlmUnxjIyPar3gaEXHEQNtU8bA9dzaQLnHpTp7VZySS8hgiVJ+WpmuA8vI1aSkj4VkCuSjnJ+t6BQwLCg1N92ftSkYddKQhgO8yjQxDOjnPejYqpKnY6RmusXDbYm4RFUM7hp9JIJk0qQTjodIU7emsr2jlmk8Pik8JeIW7TRaEeNdkjYRlhGrM5YNhRI2cyBlXC5YX0FyMwWzSKnNhUP7IpbtCVdlkkyXZWBbLaiCVzkbUDCbsjbO7OyuSeYB6pIAgkB5gjAbuBixbbxhSPYrjq3ZuF1xMZJzuC0kjZZT1RgpAMZwMpjScAkE71mHteKKgMhllZ1UyJE8UZUqZVVYWLAKTmBnycEI+Oumu3gd+zvrkkVmeWBNBbQEa2aTnED2Pq4VQx6BQBjUchugKR9t/qC4/oyD6MjPxVS7MvO15cvNrTXFbkQlgwhOZRpGkldZUKzYJ9kBk4Bq923TPD7zy+DykekISPjFA7orxTkA17QZ7tdGrG1Dxc9OeQYsI2r1CXGVchTggHfyV52TjGu5Kx+DqJBH4OMdxlXUXwpKKXV1OF2wFPUkBxf2Yl0bldEiOCMfWnpv4iMj3a5x8OC3DThiNaKjptpYqSVfyhgCV9sYz0FBeooooCk/Avpt798j/ANaCnFKuDjE15/TIf/zwj5qBrSDtnxBI4ViaUQ+EPyterSVUgtIyt1DctWwR9cVp/VN7AGdZix7sbxhcDHfZWLZ657gFBU7K8R59up1B2QtGzDbUUYrqx4tQAb0MKb1Wt7JUkkkBOZSpYZ21KunUB4iVCg/cirNAUUUUCaYfvhF97T/FLDn5RTmk90PX9uf5i5H49ufmpxQFYztxxBOYkXOjjkhQ3SK0gQvMpxCuDuyNiUMB7VbOqdrZaZZpCwYyFcbY0qqABc5372tvF7Og6cPvEmiSWM5SRVdT5VYZHxGrFUeEWBgVk1alMkjptjSrsX0ddwCxA6bYHiq9QFFFFB465BHlpH2DP72WP3rb/mlp7SDsD/Btn/QRfkCg6cOfF/dp/N20n4XNT3/Uvkp3SGyH753X3rZ/nburnG+MC2CFo5JAxYephSVCo0jMQzAkBUOy5J8QNBWbtKgJAguyQSu1tNgkHGzFdJHkOcVJePE9LW6P/bUflOKpT9tYEjkkdXAjmMIB0DmS5JCxlmAYmMCTqBhgPZAqLkfaWIuqFJk1LCdTxsADNnlq/jRiRp7wGDt1oJnjMmNrO5PwC/lSivU4pMf4nOPS9v8ANKapN20tgZNWtUjELcwgaWjmdo0kTDaimtCvQE5UgEEGuc/bALIyC2uTojV3PLICF8FUZumcMCcE6R4tmwF+21x6jHaBC7a3zIg1MQBqJXOTgAe5XHjE8728ytbbGJxtIh6oR0IG1XuB8UFzEJBpByVZVcPpYHpke1g7gHBGwq3dJlGHlUj4qBPwvisrQxMLWQgxoQdcO4Kg5+mVZbiM3mkp9EkHzyCo9kjmxtD/ANPD+bWm1AqHE5vM5vw7f9rR9EpvM5fhIP2ldeIcaggOJZVQgajnOy+U46DY+9XsHFo3cIFmyc4LQTqu2+8jIFHuneg4Hik3mU3uPb/PLQOLS+OyuPwrc/51NqKBWOKv5pcf3H7WlfDeKuJ7o+C3G8ibARHHqKdfVK1FKuFfVF3/AEkf5iOggePY6210P+1q/JJr36Pr/IXPwEn6Kb1CaUIpZjhVBJJ8QAySfcoFn0cH8hc/AtR9HB/IXPwRpnDKHUMpyrAEEeMEZB96p0Cn6Nnza5+DH61A40fNrn8BR8r02ooMpdcWbw2A+DXG0FxtpjycvB07/QY+MU2HF381uPei/a1G5Pr+D73ufzlvTegV/RZ/Nbj+5/a14eMN5rcfgx/tKa1Xu72OIAySJGD0LsFz75oKB403mlz+DF+0rxuOMP4pdfgIfkkpurZGRuD469oE/wBHvLbXQ/7WfkJrva8XWRwgjnUnO7wyIowM7swAFMaKArPfuetnhlkf+ni/IFaGkHYED6G2WPN4fyB5aCdquOJXB+ytbX8WW5z+WK4droI5Hso5C2HuGXCs6lgbafUMpg4x19rNWhtxA/bWw/ElP7Sk/H7mTwiMukvqVzEYgsRZCjryWkaUA43mcEZBAXOMd6g0FzwSFwQVK+qc0MjMjLJp0alZSCp090gbEFgQQTlfDwRRdd4SvGIoipd2YGSN5T32Jy7DmAgMSOhAyowr4ZxG7aJOaLjAlUSsIMSD1DU6hNPejE/dEigjGwJHfo4le8RM2iGN9HqzByqAYaHXApz41lDI3k7ufZCgcW3ZK2RgQpYBVUh215COkkWS2W9TMa6RnAydiTmrt/wWCZizplipQsCykrhgAxUjVjW2M50liRg1mOE2fE+YXllcqrxaU9TAYSxr4QW8qxO2UGxHLIywNQsOCX3KVHmnMnMjEzvInLaMo8crW+hta5B1DXghtOAMUGk4YIYZZIA5aZtM0hc959QKBugBwIsYUbBR5d2RcMuQQQRsRuD7tYyLs44MoMJy0M8XNUxs5RZjyF1O2okxORucYTBI2rScBikW2QSxxxPhtSRAKoyxIOkEgMQQSASASdz1Icuxx9YWnj9bw+LH/LXxU4pP2NAFhaAdPB4fza04oFXao4s7g+SJz7wzTUUv4hwkTBw8kuh1KlFbSMEYPQat/TRFwhF04ebukEZnmPQ53BfBG24PWgYUUUUBSrhX0+7/AKSP8xHTWlXCz64u/u4z/cp+iga0j7YS+oCMI0hmdIii4JZCdUoGogfSlk6mnlVriyV3jc5zEWKjxZZShJ9xj79An7I3DgSW8kTRckjlq5QtyHyYwQjMBp0snU/S81oarGyTnCbfWEMfU4Klg269CQRseoyfLVmgKKKKBNcfwhD97XH523/RTmlDDN+PtbZvxpV/UpvQFZXtDpW8jdrVro+DTYCpGzDEkZwOYw65+KtVVOeyLTxShsaEkQrj2QcoeudsGMeXrQKOwVsVtiwCpFM7TQRIcrDC4UrGCAB11NgbLr0jIANaOqHDOGiAyaWPLdtax4GI2bd9J+xZstjxEny7X6AooooCkXYP+DbH71gPumJSTTxjgZpH2E/gyx+9bf8AMrQTlH74x/es352GnVJ7g/vhCPLbXHxS2/61WOO37QQmREDtriQKW0gmSVYx3sHHs/JQVZu0aqxUQXTYJGRby4OPGCQMj2/ar0cfz0tbr4LHysKo2/bONmKGKUFI5ZJCACqLDLLDKdWRqw8OABuRIpwBnHs3a2NFaQrKMKfUCg1CRSmxKlslhPEQBkY38ooLZ47L9bYXbe7bL+XOKknFrgnaxmX23kth+RK1VrXtFJJpUWzJIQ7sJm5ShEKrqBKljktsCo9ic42ydkpJ2M5lljkUTOFVFbu5CuMSM51LpcYGkdaC6t/cH+KkemWP5s16by4x9TD4Zf1aaV4aDLdkb2cWNri2yORFuJU+wHiPSm/hlx5sPdmX5hXLsd9Q2v8AQx/kinFApN1eHpbwgfbXLD8mBq8Nxe+b239ql/0tW73isMR0ySKjEZwTvjpnHk2NeWPFYZjiJw+2rbOCu24OMEbigom7v/Nbb3LuT57UUeF3/mtt/a5P9NTuigSeGX/mtv8A2t/9NS7h13eeEXPraDOYs+uW29THQ8jfb0VrKVcOPrq6Htwn+7x83xGggt5eeO1i9y5J+WEVPwy6z9TJj+nGfe0fPTWigW+Gz+be9Knz4qK385/irD0yRfMTTSigWi+n82b4SP8ATUfojP5pJ7kkPvbuN6aUUGSg4tKb6TNlcZFvFtqtc4Mkm/0/GDjHXO3QeNseLzeY3P4Vp/qK8iH74Sfe0X52WnFAnXi05z6xuBjyva5PoxP8uKkOLyeOyuR7tsfknNNqKBV9F380uP7j9rXv0XbzW496I/JJTSigUnjZ81ufwE/Xrw8bbzW5/Bj/AGlN6KCu8uYi2CuUzhtiNs4I8Rqh2Pi0WFovTTbQD3olFML/AOlSfcN8hqt2dObS3P8AMxfkCgr3Z9f2/l8Huh/eWx+ajtKqyQtCCrOTHhC6qT3ww6keJGI+5OOle3Z9fW4/mLk/j2/6aV9pOxaXkzyvIQTFHGmMgxlZS7OrAghmU6MjBAJ33IoHMFvbKYygiGYzHHpIw0WQSqqDhl6HalTcLg1IEFqtlGjs4BHSRSDlcaDGwOrUSMaPGDsmH7n0nNjYTxpHFOssaiMkoqXM0yxKS2Fj0TlTpAPcUZIGKtWfYLkpiOUaiCZGZD6q63CTQ69/YIqGPH2LUDZrXhzwgt4NJCjkBnZJFVyQSNbk7nbbPkqwOJ2sMugEK8zISURirMyhI9TqCikqgC5IyFGKRHstNHzZDcopllkldmXaPmwpC5jycalCYQt4mYHOa87MdnmWOCaHlrmKJRzYi7oiDQpjbUpUtDpU59PlBDRWHHoppOWmvVpZlLIyq6qwRmRiMHDEAjruDjBBpm3SlHBuCtBLK/N1CTT3AgQagWJkYA6TI2oaioUHSDjNOKBR2QHrG1/oIun3ApvSjsh9RW3tRIPeXFN6CE47reg/JVHs4c2lv/QxfkCut9FMSvKkjQb6tcbSE9MYIkXT4/LVLhvDJ4Y44hOjLGFXeE5KLjbPM66RjPu4NA5ooooCk3Dxi9uvbjtz+dH+GnNJ7T6vuPbgtj+PcCgcVnu2C58GBiedDPh4lK99TDKAGV3VHUNg4Y+LoTitDVW+sxLoySuh1cYxuVOcb+I9PdoFPZFBidlTkIZSq2+3qRQaWyqkqhY97CErgqerGtBVNeHgTmZWZSy4dBjS5GNLsCM6wBjIIyDg5wMXKAooooE0X8ISfe0P52X/AH7lOaTw/V8v3tB+dmpxQFIOPO8txDaK7RLIkksrodLmOMovLRgcoWaQZZdwFOCCQQ/qhxfhS3AXLPG6HMcsZw8bYwSCQQQR1VgVPjBoDhnCkt9XLMmGx3XlklAIzuvMZiuc74ONh485v0t4ZwtonaSS4mnZgF75VVVRuNMaKqg5Jy2CT0zgABlQFFFFBT4y+LeYjxRufxTRwdcQQjyRoPxRXHtJJptLlvJBKfejJq1w4YijHkRfyRQL7t/X9uPLBdbeh7f/AH7tOKSX/wDCFr/Q3X5VvTugKKKKCMkYYYYAjyEZ6bj46lRRQFFFFAl7Gvmzj9oyL+DIyfNTqoogUYAAHkG3t1KgKKKKAooooClECML+U6G0m3hAfHdLCSbKg+NgGBx7YpvRQFFFFAUUUUBRRRQKLeBxfzOQeWbeBVbbBdZJywHjyAy++Kb0UUBRRRQFFFFAUUUUCfti2LC8PTFtOf7pqaW64RR5APkpT21XPDr0dc20+3/aamtq2UU+VQfioEvFblEv7TWyrmG6xqIHjg6ZpvHfRN0kQ+hlPz1k/wB0H2UX+/rhXzztH+j56D7gb2P+UT8IfpoW8jPSRD/WH6a+ScI9h/VHyCs7x76nm9LfKKD7+blPsl98VxficI6zRj0uo+evzhF1X7tfmr6Pw3onuUH0ReNWx6XEJx/OJ+mucnaK0XrdW49M0Y/xVkrnr/vyUx4f0oHI7T2R6Xlt8NH+tXUcftfOYPhU/TSuX2HufppJceKg1z9oLQdbqAemWP8AWrz/AIhtPOrf4WP9as9Z9B6D8lSm9kP9+WgcydrLFet7aj0zxD/FXidrrBvY3tq3oniPyNXJOvufpp8tAoPamy86g+EX5c1D/jCw8+tfh4h/ip3RQJW7X2A631oP/Ii9P2VB7XWA/j1r/aIv1qdUUCU9r7Db19ab9PXEW/o71SPaux89tfh4v1qcUUCj/iiy88tvh4v1qg/a6wHW+tR6biL9anVeGgTDtdYHpfWn9oi/Wrp/xPZeeW3w0f61WuIdB6aWXdBbPaSz87t/ho/1qge1NiP45bfDxfrUrXxe78tW1oLadprM9Lu2PomjP+KrScUgPSaI+h1Pz0mvPYD+t8tZ688VBuzxKH+Vj/DX9Nc5ONW67tcQqPbkQfKawDVe4d1H+/JQN+OdqLB7eePw61y0brjwiHOWQgD2XWm3Zq5MtpbyFSheGNirDBGUBwR4qtWnsR7lWKD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6.1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Перечислите заинтересованных лиц проекта по разработке вашего курса</a:t>
            </a:r>
          </a:p>
        </p:txBody>
      </p:sp>
    </p:spTree>
    <p:extLst>
      <p:ext uri="{BB962C8B-B14F-4D97-AF65-F5344CB8AC3E}">
        <p14:creationId xmlns:p14="http://schemas.microsoft.com/office/powerpoint/2010/main" val="65744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6.2-6.3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Составьте матрицу интересов и влияния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Сформулируйте стратегию взаимодействия с каждой группой матрицы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85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бизнес-показатели проекта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60848"/>
          </a:xfrm>
        </p:spPr>
        <p:txBody>
          <a:bodyPr anchor="ctr">
            <a:normAutofit/>
          </a:bodyPr>
          <a:lstStyle/>
          <a:p>
            <a:r>
              <a:rPr lang="ru-RU" sz="2800" dirty="0"/>
              <a:t>С</a:t>
            </a:r>
            <a:r>
              <a:rPr lang="ru-RU" sz="2800" dirty="0" smtClean="0"/>
              <a:t>тоимость </a:t>
            </a:r>
            <a:r>
              <a:rPr lang="ru-RU" sz="2800" dirty="0"/>
              <a:t>проекта (</a:t>
            </a:r>
            <a:r>
              <a:rPr lang="en-US" sz="2800" dirty="0"/>
              <a:t>Cost</a:t>
            </a:r>
            <a:r>
              <a:rPr lang="en-US" sz="2800" dirty="0" smtClean="0"/>
              <a:t>)</a:t>
            </a:r>
            <a:endParaRPr lang="ru-RU" sz="2800" dirty="0"/>
          </a:p>
          <a:p>
            <a:pPr lvl="0"/>
            <a:r>
              <a:rPr lang="ru-RU" sz="2800" dirty="0"/>
              <a:t>В</a:t>
            </a:r>
            <a:r>
              <a:rPr lang="ru-RU" sz="2800" dirty="0" smtClean="0"/>
              <a:t>ремя </a:t>
            </a:r>
            <a:r>
              <a:rPr lang="ru-RU" sz="2800" dirty="0"/>
              <a:t>выполнения </a:t>
            </a:r>
            <a:r>
              <a:rPr lang="ru-RU" sz="2800" dirty="0" smtClean="0"/>
              <a:t>(</a:t>
            </a:r>
            <a:r>
              <a:rPr lang="en-US" sz="2800" dirty="0"/>
              <a:t>Time</a:t>
            </a:r>
            <a:r>
              <a:rPr lang="en-US" sz="2800" dirty="0" smtClean="0"/>
              <a:t>)</a:t>
            </a:r>
            <a:endParaRPr lang="ru-RU" sz="2800" dirty="0"/>
          </a:p>
          <a:p>
            <a:pPr lvl="0"/>
            <a:r>
              <a:rPr lang="ru-RU" sz="2800" dirty="0"/>
              <a:t>О</a:t>
            </a:r>
            <a:r>
              <a:rPr lang="ru-RU" sz="2800" dirty="0" smtClean="0"/>
              <a:t>бъем результата (</a:t>
            </a:r>
            <a:r>
              <a:rPr lang="en-US" sz="2800" dirty="0"/>
              <a:t>Volume</a:t>
            </a:r>
            <a:r>
              <a:rPr lang="en-US" sz="2800" dirty="0" smtClean="0"/>
              <a:t>)</a:t>
            </a:r>
            <a:endParaRPr lang="ru-RU" sz="2800" dirty="0"/>
          </a:p>
          <a:p>
            <a:pPr lvl="0"/>
            <a:r>
              <a:rPr lang="ru-RU" sz="2800" dirty="0" smtClean="0"/>
              <a:t>Качество результата (</a:t>
            </a:r>
            <a:r>
              <a:rPr lang="en-US" sz="2800" dirty="0"/>
              <a:t>Quality</a:t>
            </a:r>
            <a:r>
              <a:rPr lang="en-US" sz="2800" dirty="0" smtClean="0"/>
              <a:t>)</a:t>
            </a:r>
            <a:endParaRPr lang="ru-RU" sz="28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67544" y="4221088"/>
            <a:ext cx="8219256" cy="18902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Из чего складывается стоимость вашего проекта?</a:t>
            </a:r>
          </a:p>
          <a:p>
            <a:r>
              <a:rPr lang="ru-RU" sz="2000" dirty="0" smtClean="0"/>
              <a:t>На выполнение каких работ может уйти больше всего времени?</a:t>
            </a:r>
          </a:p>
          <a:p>
            <a:r>
              <a:rPr lang="ru-RU" sz="2000" dirty="0" smtClean="0"/>
              <a:t>Как вы определите нужный объем результата?</a:t>
            </a:r>
          </a:p>
          <a:p>
            <a:r>
              <a:rPr lang="ru-RU" sz="2000" dirty="0" smtClean="0"/>
              <a:t>Как будете мерять качество результата?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1056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7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50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Положение об образе решения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24" y="1556792"/>
            <a:ext cx="6927240" cy="424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6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Расшифровка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Целевой потребитель</a:t>
            </a:r>
            <a:r>
              <a:rPr lang="ru-RU" dirty="0" smtClean="0"/>
              <a:t> – ради кого создается </a:t>
            </a:r>
            <a:r>
              <a:rPr lang="ru-RU" dirty="0" smtClean="0"/>
              <a:t>решение?</a:t>
            </a:r>
            <a:endParaRPr lang="ru-RU" dirty="0" smtClean="0"/>
          </a:p>
          <a:p>
            <a:r>
              <a:rPr lang="ru-RU" b="1" dirty="0" smtClean="0"/>
              <a:t>Потребности</a:t>
            </a:r>
            <a:r>
              <a:rPr lang="ru-RU" dirty="0" smtClean="0"/>
              <a:t> – в чем он нуждается?</a:t>
            </a:r>
          </a:p>
          <a:p>
            <a:r>
              <a:rPr lang="ru-RU" b="1" dirty="0" smtClean="0"/>
              <a:t>Услуга</a:t>
            </a:r>
            <a:r>
              <a:rPr lang="en-US" b="1" dirty="0" smtClean="0"/>
              <a:t>/</a:t>
            </a:r>
            <a:r>
              <a:rPr lang="ru-RU" b="1" dirty="0" smtClean="0"/>
              <a:t>продукт</a:t>
            </a:r>
            <a:r>
              <a:rPr lang="ru-RU" dirty="0" smtClean="0"/>
              <a:t> – название услуги</a:t>
            </a:r>
            <a:r>
              <a:rPr lang="en-US" dirty="0" smtClean="0"/>
              <a:t>/</a:t>
            </a:r>
            <a:r>
              <a:rPr lang="ru-RU" dirty="0" smtClean="0"/>
              <a:t>продукта</a:t>
            </a:r>
          </a:p>
          <a:p>
            <a:r>
              <a:rPr lang="ru-RU" b="1" dirty="0" smtClean="0"/>
              <a:t>Сегмент рынка</a:t>
            </a:r>
            <a:r>
              <a:rPr lang="ru-RU" dirty="0" smtClean="0"/>
              <a:t> – тип услуги</a:t>
            </a:r>
            <a:r>
              <a:rPr lang="en-US" dirty="0" smtClean="0"/>
              <a:t>/</a:t>
            </a:r>
            <a:r>
              <a:rPr lang="ru-RU" dirty="0" smtClean="0"/>
              <a:t>продукта</a:t>
            </a:r>
          </a:p>
          <a:p>
            <a:r>
              <a:rPr lang="ru-RU" b="1" dirty="0" smtClean="0"/>
              <a:t>Ключевое преимущество</a:t>
            </a:r>
            <a:r>
              <a:rPr lang="ru-RU" dirty="0" smtClean="0"/>
              <a:t> – главная выгода, за которую потребитель готов это использовать</a:t>
            </a:r>
          </a:p>
          <a:p>
            <a:r>
              <a:rPr lang="ru-RU" b="1" dirty="0" smtClean="0"/>
              <a:t>Основной конкурент</a:t>
            </a:r>
            <a:r>
              <a:rPr lang="ru-RU" dirty="0" smtClean="0"/>
              <a:t> – с кем тягаемся?</a:t>
            </a:r>
          </a:p>
          <a:p>
            <a:r>
              <a:rPr lang="ru-RU" b="1" dirty="0" smtClean="0"/>
              <a:t>Уникальное отличие</a:t>
            </a:r>
            <a:r>
              <a:rPr lang="ru-RU" dirty="0" smtClean="0"/>
              <a:t> – чем от него отличаемся?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14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</a:t>
            </a:r>
            <a:r>
              <a:rPr lang="ru-RU" dirty="0" smtClean="0"/>
              <a:t>слушателей ИТ-курсов</a:t>
            </a:r>
            <a:r>
              <a:rPr lang="ru-RU" dirty="0" smtClean="0"/>
              <a:t>, </a:t>
            </a:r>
            <a:r>
              <a:rPr lang="ru-RU" dirty="0" smtClean="0"/>
              <a:t>которые </a:t>
            </a:r>
            <a:r>
              <a:rPr lang="ru-RU" dirty="0" smtClean="0"/>
              <a:t>хотят систематизировать знания по английскому языку, «</a:t>
            </a:r>
            <a:r>
              <a:rPr lang="en-US" dirty="0" smtClean="0"/>
              <a:t>English for IT</a:t>
            </a:r>
            <a:r>
              <a:rPr lang="ru-RU" dirty="0" smtClean="0"/>
              <a:t>» – </a:t>
            </a:r>
            <a:r>
              <a:rPr lang="ru-RU" dirty="0" smtClean="0"/>
              <a:t>это </a:t>
            </a:r>
            <a:r>
              <a:rPr lang="ru-RU" dirty="0" smtClean="0"/>
              <a:t>электронный курс, </a:t>
            </a:r>
            <a:r>
              <a:rPr lang="ru-RU" dirty="0" smtClean="0"/>
              <a:t>который, в отличие от </a:t>
            </a:r>
            <a:r>
              <a:rPr lang="ru-RU" dirty="0" smtClean="0"/>
              <a:t>традиционных курсов языковых школ, дает возможность закрепить имеющиеся знания, расширить словарный запас по ИТ-тематике, учиться бесплатно, в удобное время и в удобном месте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095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искать ключевые преимущества?</a:t>
            </a:r>
            <a:endParaRPr lang="ru-RU" dirty="0"/>
          </a:p>
        </p:txBody>
      </p:sp>
      <p:pic>
        <p:nvPicPr>
          <p:cNvPr id="8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31" y="1700809"/>
            <a:ext cx="7614738" cy="467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создавать ключевые преимущества?</a:t>
            </a:r>
            <a:endParaRPr lang="ru-RU" dirty="0"/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21634130"/>
              </p:ext>
            </p:extLst>
          </p:nvPr>
        </p:nvGraphicFramePr>
        <p:xfrm>
          <a:off x="4648200" y="1341438"/>
          <a:ext cx="40386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Объект 3"/>
          <p:cNvPicPr>
            <a:picLocks noGrp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41527"/>
            <a:ext cx="4038600" cy="247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3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8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Зафиксируйте образ вашего будущего курса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996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</a:t>
            </a:r>
            <a:r>
              <a:rPr lang="ru-RU" dirty="0" err="1" smtClean="0"/>
              <a:t>Вигерсу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Пользователь</a:t>
            </a:r>
            <a:r>
              <a:rPr lang="ru-RU" sz="2800" dirty="0" smtClean="0"/>
              <a:t> (</a:t>
            </a:r>
            <a:r>
              <a:rPr lang="en-US" sz="2800" dirty="0" smtClean="0"/>
              <a:t>User</a:t>
            </a:r>
            <a:r>
              <a:rPr lang="ru-RU" sz="2800" dirty="0" smtClean="0"/>
              <a:t>) – клиент, который взаимодействует с системой непосредственно или косвенно</a:t>
            </a:r>
          </a:p>
          <a:p>
            <a:r>
              <a:rPr lang="ru-RU" sz="2800" b="1" dirty="0" smtClean="0"/>
              <a:t>Пользовательские требования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smtClean="0"/>
              <a:t>(</a:t>
            </a:r>
            <a:r>
              <a:rPr lang="en-US" sz="2800" dirty="0" smtClean="0"/>
              <a:t>User Requirements)</a:t>
            </a:r>
            <a:r>
              <a:rPr lang="ru-RU" sz="2800" dirty="0" smtClean="0"/>
              <a:t>:</a:t>
            </a:r>
          </a:p>
          <a:p>
            <a:pPr lvl="1"/>
            <a:r>
              <a:rPr lang="ru-RU" sz="2400" dirty="0" smtClean="0"/>
              <a:t>цели и задачи, которые пользователи имеют возможность выполнять, используя систему</a:t>
            </a:r>
          </a:p>
          <a:p>
            <a:pPr lvl="1"/>
            <a:r>
              <a:rPr lang="ru-RU" sz="2400" dirty="0" smtClean="0"/>
              <a:t>положения об ожиданиях пользователей о качестве системы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8806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 Story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r>
              <a:rPr lang="ru-RU" sz="2800" b="1" dirty="0" smtClean="0"/>
              <a:t>Пользовательская история </a:t>
            </a:r>
            <a:r>
              <a:rPr lang="en-US" sz="2800" dirty="0" smtClean="0"/>
              <a:t>(User Story) - </a:t>
            </a:r>
            <a:r>
              <a:rPr lang="ru-RU" sz="2800" dirty="0" smtClean="0"/>
              <a:t>текстовое </a:t>
            </a:r>
            <a:r>
              <a:rPr lang="ru-RU" sz="2800" dirty="0"/>
              <a:t>выражение </a:t>
            </a:r>
            <a:r>
              <a:rPr lang="ru-RU" sz="2800" dirty="0" smtClean="0"/>
              <a:t>нужд пользователя</a:t>
            </a:r>
            <a:endParaRPr lang="ru-RU" sz="28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089677958"/>
              </p:ext>
            </p:extLst>
          </p:nvPr>
        </p:nvGraphicFramePr>
        <p:xfrm>
          <a:off x="468313" y="3716338"/>
          <a:ext cx="8218487" cy="2520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7F3893F-EC99-4240-8699-F5E4F0F98D32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6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Техника </a:t>
            </a:r>
            <a:r>
              <a:rPr lang="en-US" dirty="0" smtClean="0"/>
              <a:t>INVEST</a:t>
            </a:r>
            <a:r>
              <a:rPr lang="ru-RU" dirty="0" smtClean="0"/>
              <a:t> для </a:t>
            </a:r>
            <a:r>
              <a:rPr lang="en-US" dirty="0" smtClean="0"/>
              <a:t>U</a:t>
            </a:r>
            <a:r>
              <a:rPr lang="en-US" dirty="0" smtClean="0"/>
              <a:t>ser </a:t>
            </a:r>
            <a:r>
              <a:rPr lang="en-US" dirty="0" smtClean="0"/>
              <a:t>Story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4"/>
                </a:solidFill>
              </a:rPr>
              <a:t>I</a:t>
            </a:r>
            <a:r>
              <a:rPr lang="en-US" sz="3200" b="1" dirty="0" smtClean="0"/>
              <a:t>ndependent </a:t>
            </a:r>
            <a:r>
              <a:rPr lang="en-US" sz="3200" dirty="0" smtClean="0"/>
              <a:t>(</a:t>
            </a:r>
            <a:r>
              <a:rPr lang="ru-RU" sz="3200" dirty="0" smtClean="0"/>
              <a:t>Независимая) </a:t>
            </a:r>
            <a:endParaRPr lang="en-US" sz="3200" dirty="0" smtClean="0"/>
          </a:p>
          <a:p>
            <a:r>
              <a:rPr lang="en-US" sz="3200" b="1" dirty="0" smtClean="0">
                <a:solidFill>
                  <a:schemeClr val="accent4"/>
                </a:solidFill>
              </a:rPr>
              <a:t>N</a:t>
            </a:r>
            <a:r>
              <a:rPr lang="en-US" sz="3200" b="1" dirty="0" smtClean="0"/>
              <a:t>egotiable </a:t>
            </a:r>
            <a:r>
              <a:rPr lang="en-US" sz="3200" dirty="0" smtClean="0"/>
              <a:t>(</a:t>
            </a:r>
            <a:r>
              <a:rPr lang="ru-RU" sz="3200" dirty="0" smtClean="0"/>
              <a:t>Обсуждаемая)</a:t>
            </a:r>
            <a:endParaRPr lang="en-US" sz="3200" dirty="0" smtClean="0"/>
          </a:p>
          <a:p>
            <a:r>
              <a:rPr lang="en-US" sz="3200" b="1" dirty="0" smtClean="0">
                <a:solidFill>
                  <a:schemeClr val="accent4"/>
                </a:solidFill>
              </a:rPr>
              <a:t>V</a:t>
            </a:r>
            <a:r>
              <a:rPr lang="en-US" sz="3200" b="1" dirty="0" smtClean="0"/>
              <a:t>aluable </a:t>
            </a:r>
            <a:r>
              <a:rPr lang="en-US" sz="3200" dirty="0" smtClean="0"/>
              <a:t>(</a:t>
            </a:r>
            <a:r>
              <a:rPr lang="ru-RU" sz="3200" dirty="0" smtClean="0"/>
              <a:t>Полезная)</a:t>
            </a:r>
          </a:p>
          <a:p>
            <a:r>
              <a:rPr lang="en-US" sz="3200" b="1" dirty="0" smtClean="0">
                <a:solidFill>
                  <a:schemeClr val="accent4"/>
                </a:solidFill>
              </a:rPr>
              <a:t>E</a:t>
            </a:r>
            <a:r>
              <a:rPr lang="en-US" sz="3200" b="1" dirty="0" smtClean="0"/>
              <a:t>stimable</a:t>
            </a:r>
            <a:r>
              <a:rPr lang="en-US" sz="3200" dirty="0" smtClean="0"/>
              <a:t> (</a:t>
            </a:r>
            <a:r>
              <a:rPr lang="ru-RU" sz="3200" dirty="0" smtClean="0"/>
              <a:t>Оцениваемая)</a:t>
            </a:r>
          </a:p>
          <a:p>
            <a:r>
              <a:rPr lang="en-US" sz="3200" b="1" dirty="0" smtClean="0">
                <a:solidFill>
                  <a:schemeClr val="accent4"/>
                </a:solidFill>
              </a:rPr>
              <a:t>S</a:t>
            </a:r>
            <a:r>
              <a:rPr lang="en-US" sz="3200" b="1" dirty="0" smtClean="0"/>
              <a:t>mall</a:t>
            </a:r>
            <a:r>
              <a:rPr lang="en-US" sz="3200" dirty="0" smtClean="0"/>
              <a:t> (</a:t>
            </a:r>
            <a:r>
              <a:rPr lang="ru-RU" sz="3200" dirty="0" smtClean="0"/>
              <a:t>Компактная)</a:t>
            </a:r>
          </a:p>
          <a:p>
            <a:r>
              <a:rPr lang="en-US" sz="3200" b="1" dirty="0" smtClean="0">
                <a:solidFill>
                  <a:schemeClr val="accent4"/>
                </a:solidFill>
              </a:rPr>
              <a:t>T</a:t>
            </a:r>
            <a:r>
              <a:rPr lang="en-US" sz="3200" b="1" dirty="0" smtClean="0"/>
              <a:t>estable</a:t>
            </a:r>
            <a:r>
              <a:rPr lang="ru-RU" sz="3200" dirty="0" smtClean="0"/>
              <a:t> (Тестируемая)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551723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hlinkClick r:id="rId2"/>
              </a:rPr>
              <a:t>http://www.enter-agile.com/2010/02/user-story-primer-invest.html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07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9.1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Опишите пользовательскую историю для роли «Обучаемый»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02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9.2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Опишите пользовательскую историю для роли «Преподаватель»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Расставляем приоритеты =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… определяем критические требования, которые необходимо реализовать в первую очередь</a:t>
            </a:r>
          </a:p>
          <a:p>
            <a:r>
              <a:rPr lang="ru-RU" sz="2800" dirty="0" smtClean="0"/>
              <a:t>… выявляем, какие требования нуждаются в дополнительном анализе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1933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Чем руководствуемся?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Ценность для бизнеса</a:t>
            </a:r>
          </a:p>
          <a:p>
            <a:r>
              <a:rPr lang="ru-RU" dirty="0" smtClean="0"/>
              <a:t>Технические и бизнес-риски (начинаем со сложных)</a:t>
            </a:r>
          </a:p>
          <a:p>
            <a:r>
              <a:rPr lang="ru-RU" dirty="0" smtClean="0"/>
              <a:t>Сложность реализации (начинаем с простых)</a:t>
            </a:r>
          </a:p>
          <a:p>
            <a:r>
              <a:rPr lang="ru-RU" dirty="0" smtClean="0"/>
              <a:t>Вероятность успеха</a:t>
            </a:r>
          </a:p>
          <a:p>
            <a:r>
              <a:rPr lang="ru-RU" dirty="0" smtClean="0"/>
              <a:t>Соблюдение нормативов</a:t>
            </a:r>
          </a:p>
          <a:p>
            <a:r>
              <a:rPr lang="ru-RU" dirty="0" smtClean="0"/>
              <a:t>Отношения с другими требованиями</a:t>
            </a:r>
          </a:p>
          <a:p>
            <a:r>
              <a:rPr lang="ru-RU" dirty="0" smtClean="0"/>
              <a:t>Срочность</a:t>
            </a:r>
          </a:p>
          <a:p>
            <a:r>
              <a:rPr lang="ru-RU" dirty="0" smtClean="0"/>
              <a:t>Соглашение со </a:t>
            </a:r>
            <a:r>
              <a:rPr lang="ru-RU" dirty="0" err="1" smtClean="0"/>
              <a:t>стейкхолдерами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35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Две </a:t>
            </a:r>
            <a:r>
              <a:rPr lang="ru-RU" dirty="0" smtClean="0"/>
              <a:t>опасности приоритизации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Стейкхолдеры</a:t>
            </a:r>
            <a:r>
              <a:rPr lang="ru-RU" sz="3200" dirty="0" smtClean="0"/>
              <a:t> считают, что все требования важные</a:t>
            </a:r>
          </a:p>
          <a:p>
            <a:r>
              <a:rPr lang="ru-RU" sz="3200" dirty="0" smtClean="0"/>
              <a:t>Разработчики </a:t>
            </a:r>
            <a:r>
              <a:rPr lang="ru-RU" sz="3200" dirty="0" smtClean="0"/>
              <a:t>могут сознательно (или несознательно) «накручивать» сложность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4786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 что впереди?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Описание вариантов использования</a:t>
            </a:r>
          </a:p>
          <a:p>
            <a:r>
              <a:rPr lang="ru-RU" dirty="0" smtClean="0"/>
              <a:t>Функциональные требования</a:t>
            </a:r>
          </a:p>
          <a:p>
            <a:r>
              <a:rPr lang="ru-RU" dirty="0" smtClean="0"/>
              <a:t>Нефункциональные требования</a:t>
            </a:r>
          </a:p>
          <a:p>
            <a:r>
              <a:rPr lang="ru-RU" dirty="0" smtClean="0"/>
              <a:t>Визуальный дизайн и </a:t>
            </a:r>
            <a:r>
              <a:rPr lang="ru-RU" dirty="0" err="1" smtClean="0"/>
              <a:t>юзабилити</a:t>
            </a:r>
            <a:endParaRPr lang="ru-RU" dirty="0" smtClean="0"/>
          </a:p>
          <a:p>
            <a:r>
              <a:rPr lang="ru-RU" dirty="0" smtClean="0"/>
              <a:t>Разработка</a:t>
            </a:r>
          </a:p>
          <a:p>
            <a:r>
              <a:rPr lang="ru-RU" dirty="0" smtClean="0"/>
              <a:t>Тестирование</a:t>
            </a:r>
          </a:p>
          <a:p>
            <a:r>
              <a:rPr lang="ru-RU" dirty="0" smtClean="0"/>
              <a:t>Внедрение</a:t>
            </a:r>
          </a:p>
          <a:p>
            <a:r>
              <a:rPr lang="ru-RU" dirty="0" smtClean="0"/>
              <a:t>Техническая поддержка</a:t>
            </a:r>
          </a:p>
          <a:p>
            <a:r>
              <a:rPr lang="ru-RU" dirty="0" smtClean="0"/>
              <a:t>Методическая поддержка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5805264"/>
            <a:ext cx="7632848" cy="7200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Все то, с чего мы почему-то начинаем!..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3793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Elena.Lokteva@gmail.com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312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645bc77e5d595f1ec2933605447f6dc987ab44"/>
  <p:tag name="ISPRING_RESOURCE_PATHS_HASH_2" val="1493e940b36c168ed14ce8a1ae44da2391c0612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Другая 1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465E9C"/>
      </a:hlink>
      <a:folHlink>
        <a:srgbClr val="ED7D27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152</TotalTime>
  <Words>850</Words>
  <Application>Microsoft Office PowerPoint</Application>
  <PresentationFormat>Экран (4:3)</PresentationFormat>
  <Paragraphs>167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Ясность</vt:lpstr>
      <vt:lpstr>Разработайте мне классный курс – 3</vt:lpstr>
      <vt:lpstr>Определимся?</vt:lpstr>
      <vt:lpstr>Задание 1</vt:lpstr>
      <vt:lpstr>По BABOK</vt:lpstr>
      <vt:lpstr>Типы требований</vt:lpstr>
      <vt:lpstr>Где искать бизнес-требования?</vt:lpstr>
      <vt:lpstr>Задание 2</vt:lpstr>
      <vt:lpstr>Бизнес-правило</vt:lpstr>
      <vt:lpstr>Задание 3</vt:lpstr>
      <vt:lpstr>Методологии ориентируются</vt:lpstr>
      <vt:lpstr>Задание 4</vt:lpstr>
      <vt:lpstr>Матрица компромиссов</vt:lpstr>
      <vt:lpstr>Задание 5</vt:lpstr>
      <vt:lpstr>Заинтересованные лица</vt:lpstr>
      <vt:lpstr>Матрица интересов и влияния</vt:lpstr>
      <vt:lpstr>Матрица RACI</vt:lpstr>
      <vt:lpstr>Задание 6.1</vt:lpstr>
      <vt:lpstr>Задание 6.2-6.3</vt:lpstr>
      <vt:lpstr>Основные бизнес-показатели проекта</vt:lpstr>
      <vt:lpstr>Задание 7</vt:lpstr>
      <vt:lpstr>Положение об образе решения</vt:lpstr>
      <vt:lpstr>Расшифровка</vt:lpstr>
      <vt:lpstr>Пример</vt:lpstr>
      <vt:lpstr>Как искать ключевые преимущества?</vt:lpstr>
      <vt:lpstr>Как создавать ключевые преимущества?</vt:lpstr>
      <vt:lpstr>Задание 8</vt:lpstr>
      <vt:lpstr>По Вигерсу</vt:lpstr>
      <vt:lpstr>User Story</vt:lpstr>
      <vt:lpstr>Техника INVEST для User Story</vt:lpstr>
      <vt:lpstr>Задание 9.1</vt:lpstr>
      <vt:lpstr>Задание 9.2</vt:lpstr>
      <vt:lpstr>Расставляем приоритеты =</vt:lpstr>
      <vt:lpstr>Чем руководствуемся?</vt:lpstr>
      <vt:lpstr>Две опасности приоритизации</vt:lpstr>
      <vt:lpstr>А что впереди?</vt:lpstr>
      <vt:lpstr>Спасибо за внимание!</vt:lpstr>
    </vt:vector>
  </TitlesOfParts>
  <Company>Education Center of HTP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Разработайте мне классный курс – 3</dc:title>
  <dc:creator>Elena Lokteva</dc:creator>
  <cp:lastModifiedBy>Elena Lokteva</cp:lastModifiedBy>
  <cp:revision>18</cp:revision>
  <dcterms:created xsi:type="dcterms:W3CDTF">2014-01-30T20:38:26Z</dcterms:created>
  <dcterms:modified xsi:type="dcterms:W3CDTF">2014-01-30T23:10:55Z</dcterms:modified>
</cp:coreProperties>
</file>