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rawings/legacyDiagramText1.bin" ContentType="application/vnd.ms-office.legacyDiagramText"/>
  <Override PartName="/ppt/drawings/legacyDiagramText2.bin" ContentType="application/vnd.ms-office.legacyDiagramText"/>
  <Override PartName="/ppt/drawings/legacyDiagramText3.bin" ContentType="application/vnd.ms-office.legacyDiagramText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0"/>
  </p:notesMasterIdLst>
  <p:sldIdLst>
    <p:sldId id="256" r:id="rId2"/>
    <p:sldId id="359" r:id="rId3"/>
    <p:sldId id="383" r:id="rId4"/>
    <p:sldId id="317" r:id="rId5"/>
    <p:sldId id="320" r:id="rId6"/>
    <p:sldId id="337" r:id="rId7"/>
    <p:sldId id="393" r:id="rId8"/>
    <p:sldId id="313" r:id="rId9"/>
    <p:sldId id="380" r:id="rId10"/>
    <p:sldId id="395" r:id="rId11"/>
    <p:sldId id="366" r:id="rId12"/>
    <p:sldId id="297" r:id="rId13"/>
    <p:sldId id="323" r:id="rId14"/>
    <p:sldId id="385" r:id="rId15"/>
    <p:sldId id="345" r:id="rId16"/>
    <p:sldId id="316" r:id="rId17"/>
    <p:sldId id="388" r:id="rId18"/>
    <p:sldId id="386" r:id="rId19"/>
  </p:sldIdLst>
  <p:sldSz cx="9144000" cy="6858000" type="screen4x3"/>
  <p:notesSz cx="6858000" cy="9144000"/>
  <p:embeddedFontLst>
    <p:embeddedFont>
      <p:font typeface="Arial Narrow" pitchFamily="34" charset="0"/>
      <p:regular r:id="rId21"/>
      <p:bold r:id="rId22"/>
      <p:italic r:id="rId23"/>
      <p:boldItalic r:id="rId24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EB57"/>
    <a:srgbClr val="ED5555"/>
    <a:srgbClr val="F0F0F0"/>
    <a:srgbClr val="C8C8C8"/>
    <a:srgbClr val="134919"/>
    <a:srgbClr val="59D368"/>
    <a:srgbClr val="124618"/>
    <a:srgbClr val="1C6A2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235" autoAdjust="0"/>
    <p:restoredTop sz="94305" autoAdjust="0"/>
  </p:normalViewPr>
  <p:slideViewPr>
    <p:cSldViewPr>
      <p:cViewPr>
        <p:scale>
          <a:sx n="75" d="100"/>
          <a:sy n="75" d="100"/>
        </p:scale>
        <p:origin x="-1116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microsoft.com/office/2006/relationships/legacyDocTextInfo" Target="legacyDocTextInfo.bin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3948B514-259C-4EF3-925F-34461456EB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7BEF54-256F-4E8C-9AC0-1B73420EC32C}" type="slidenum">
              <a:rPr lang="ru-RU" smtClean="0">
                <a:latin typeface="Arial" pitchFamily="34" charset="0"/>
              </a:rPr>
              <a:pPr/>
              <a:t>1</a:t>
            </a:fld>
            <a:endParaRPr lang="ru-RU" dirty="0" smtClean="0">
              <a:latin typeface="Arial" pitchFamily="34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dirty="0" smtClean="0">
                <a:latin typeface="Arial" pitchFamily="34" charset="0"/>
              </a:rPr>
              <a:t>Слайд_1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3E112BC-974F-45DF-9F75-5A249A8D9FED}" type="slidenum">
              <a:rPr lang="ru-RU" sz="1200" b="0"/>
              <a:pPr algn="r"/>
              <a:t>5</a:t>
            </a:fld>
            <a:endParaRPr lang="ru-RU" sz="1200" b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>
                <a:latin typeface="Arial" pitchFamily="34" charset="0"/>
              </a:rPr>
              <a:t>Слайд_1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2B5CA-00C1-4A11-936A-5F6E9A6E74B3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0EEB27-FE79-4D86-BDC4-FD989815F3CE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29BDE43-0208-4493-9A28-AE3B7CD4A17B}" type="slidenum">
              <a:rPr lang="ru-RU" smtClean="0">
                <a:latin typeface="Arial" pitchFamily="34" charset="0"/>
                <a:cs typeface="Arial" pitchFamily="34" charset="0"/>
              </a:rPr>
              <a:pPr/>
              <a:t>14</a:t>
            </a:fld>
            <a:endParaRPr lang="ru-RU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81075"/>
            <a:ext cx="2057400" cy="51450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81075"/>
            <a:ext cx="6019800" cy="51450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981075"/>
            <a:ext cx="5832475" cy="2087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981075"/>
            <a:ext cx="8229600" cy="51450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0113" y="981075"/>
            <a:ext cx="5832475" cy="2087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00113" y="981075"/>
            <a:ext cx="5832475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слайда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51013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51013"/>
          </a:solidFill>
          <a:latin typeface="OfficinaSansC" pitchFamily="8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51013"/>
          </a:solidFill>
          <a:latin typeface="OfficinaSansC" pitchFamily="8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51013"/>
          </a:solidFill>
          <a:latin typeface="OfficinaSansC" pitchFamily="8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51013"/>
          </a:solidFill>
          <a:latin typeface="OfficinaSansC" pitchFamily="8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rgbClr val="951013"/>
          </a:solidFill>
          <a:latin typeface="OfficinaSansC" pitchFamily="8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rgbClr val="951013"/>
          </a:solidFill>
          <a:latin typeface="OfficinaSansC" pitchFamily="8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rgbClr val="951013"/>
          </a:solidFill>
          <a:latin typeface="OfficinaSansC" pitchFamily="8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rgbClr val="951013"/>
          </a:solidFill>
          <a:latin typeface="OfficinaSansC" pitchFamily="8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26" Type="http://schemas.openxmlformats.org/officeDocument/2006/relationships/image" Target="../media/image28.jpeg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34" Type="http://schemas.openxmlformats.org/officeDocument/2006/relationships/image" Target="../media/image34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27.png"/><Relationship Id="rId3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29" Type="http://schemas.openxmlformats.org/officeDocument/2006/relationships/image" Target="../media/image31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26.png"/><Relationship Id="rId32" Type="http://schemas.openxmlformats.org/officeDocument/2006/relationships/oleObject" Target="../embeddings/oleObject1.bin"/><Relationship Id="rId5" Type="http://schemas.openxmlformats.org/officeDocument/2006/relationships/image" Target="../media/image7.png"/><Relationship Id="rId15" Type="http://schemas.openxmlformats.org/officeDocument/2006/relationships/image" Target="../media/image17.jpeg"/><Relationship Id="rId23" Type="http://schemas.openxmlformats.org/officeDocument/2006/relationships/image" Target="../media/image25.png"/><Relationship Id="rId28" Type="http://schemas.openxmlformats.org/officeDocument/2006/relationships/image" Target="../media/image30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31" Type="http://schemas.openxmlformats.org/officeDocument/2006/relationships/image" Target="../media/image33.png"/><Relationship Id="rId4" Type="http://schemas.openxmlformats.org/officeDocument/2006/relationships/image" Target="../media/image6.png"/><Relationship Id="rId9" Type="http://schemas.openxmlformats.org/officeDocument/2006/relationships/image" Target="../media/image11.jpeg"/><Relationship Id="rId14" Type="http://schemas.openxmlformats.org/officeDocument/2006/relationships/image" Target="../media/image16.png"/><Relationship Id="rId22" Type="http://schemas.openxmlformats.org/officeDocument/2006/relationships/image" Target="../media/image24.png"/><Relationship Id="rId27" Type="http://schemas.openxmlformats.org/officeDocument/2006/relationships/image" Target="../media/image29.png"/><Relationship Id="rId30" Type="http://schemas.openxmlformats.org/officeDocument/2006/relationships/image" Target="../media/image32.png"/><Relationship Id="rId35" Type="http://schemas.openxmlformats.org/officeDocument/2006/relationships/image" Target="../media/image3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528" y="1844824"/>
            <a:ext cx="6192838" cy="3816424"/>
          </a:xfrm>
        </p:spPr>
        <p:txBody>
          <a:bodyPr/>
          <a:lstStyle/>
          <a:p>
            <a:r>
              <a:rPr lang="en-US" dirty="0" smtClean="0">
                <a:latin typeface="Arial Narrow" pitchFamily="34" charset="0"/>
              </a:rPr>
              <a:t>eLearning </a:t>
            </a:r>
            <a:r>
              <a:rPr lang="ru-RU" dirty="0" smtClean="0">
                <a:latin typeface="Arial Narrow" pitchFamily="34" charset="0"/>
              </a:rPr>
              <a:t/>
            </a:r>
            <a:br>
              <a:rPr lang="ru-RU" dirty="0" smtClean="0">
                <a:latin typeface="Arial Narrow" pitchFamily="34" charset="0"/>
              </a:rPr>
            </a:br>
            <a:r>
              <a:rPr lang="ru-RU" dirty="0" smtClean="0">
                <a:latin typeface="Arial Narrow" pitchFamily="34" charset="0"/>
              </a:rPr>
              <a:t>в условиях изменений</a:t>
            </a:r>
            <a:br>
              <a:rPr lang="ru-RU" dirty="0" smtClean="0">
                <a:latin typeface="Arial Narrow" pitchFamily="34" charset="0"/>
              </a:rPr>
            </a:br>
            <a:r>
              <a:rPr lang="ru-RU" dirty="0" smtClean="0">
                <a:latin typeface="Arial Narrow" pitchFamily="34" charset="0"/>
              </a:rPr>
              <a:t/>
            </a:r>
            <a:br>
              <a:rPr lang="ru-RU" dirty="0" smtClean="0">
                <a:latin typeface="Arial Narrow" pitchFamily="34" charset="0"/>
              </a:rPr>
            </a:b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Кречман Дмитрий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/>
            </a:r>
            <a:b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</a:b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/>
            </a:r>
            <a:b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</a:br>
            <a:r>
              <a:rPr lang="ru-RU" sz="2400" dirty="0" smtClean="0">
                <a:solidFill>
                  <a:schemeClr val="tx2"/>
                </a:solidFill>
                <a:latin typeface="Arial Narrow" pitchFamily="34" charset="0"/>
              </a:rPr>
              <a:t>ГиперМетод </a:t>
            </a:r>
            <a:r>
              <a:rPr lang="en-US" sz="2400" dirty="0" smtClean="0">
                <a:solidFill>
                  <a:schemeClr val="tx2"/>
                </a:solidFill>
                <a:latin typeface="Arial Narrow" pitchFamily="34" charset="0"/>
              </a:rPr>
              <a:t>IBS</a:t>
            </a:r>
            <a:endParaRPr lang="ru-RU" sz="2400" dirty="0" smtClean="0">
              <a:solidFill>
                <a:schemeClr val="tx2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1476375" y="188913"/>
            <a:ext cx="7667625" cy="792162"/>
          </a:xfrm>
        </p:spPr>
        <p:txBody>
          <a:bodyPr/>
          <a:lstStyle/>
          <a:p>
            <a:pPr eaLnBrk="1" hangingPunct="1"/>
            <a:r>
              <a:rPr lang="ru-RU" sz="3200" dirty="0" smtClean="0">
                <a:solidFill>
                  <a:schemeClr val="tx2"/>
                </a:solidFill>
              </a:rPr>
              <a:t>Опыт</a:t>
            </a:r>
            <a:r>
              <a:rPr lang="en-US" sz="3200" dirty="0" smtClean="0">
                <a:solidFill>
                  <a:schemeClr val="tx2"/>
                </a:solidFill>
              </a:rPr>
              <a:t> &gt; 300 </a:t>
            </a:r>
            <a:r>
              <a:rPr lang="ru-RU" sz="3200" dirty="0" smtClean="0">
                <a:solidFill>
                  <a:schemeClr val="tx2"/>
                </a:solidFill>
              </a:rPr>
              <a:t>организаций и предприятий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95288" y="1052513"/>
            <a:ext cx="7867650" cy="5235575"/>
            <a:chOff x="412" y="746"/>
            <a:chExt cx="4956" cy="3298"/>
          </a:xfrm>
        </p:grpSpPr>
        <p:pic>
          <p:nvPicPr>
            <p:cNvPr id="1035" name="Picture 4" descr="logo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6" y="1898"/>
              <a:ext cx="521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6" name="Picture 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03" y="1353"/>
              <a:ext cx="544" cy="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7" name="Picture 6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12" y="3283"/>
              <a:ext cx="816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8" name="Picture 7" descr="39_5707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20" y="3653"/>
              <a:ext cx="718" cy="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9" name="Picture 8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754" y="3474"/>
              <a:ext cx="360" cy="4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40" name="Picture 9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412" y="900"/>
              <a:ext cx="726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41" name="Picture 10" descr="new-7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2544" y="1430"/>
              <a:ext cx="681" cy="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42" name="Picture 11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412" y="2916"/>
              <a:ext cx="839" cy="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43" name="Picture 12" descr="fl_logo2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432" y="746"/>
              <a:ext cx="725" cy="6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44" name="Picture 14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412" y="2487"/>
              <a:ext cx="793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45" name="Picture 15" descr="admiral_verfi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2605" y="1944"/>
              <a:ext cx="409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46" name="Picture 16" descr="gis"/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1559" y="763"/>
              <a:ext cx="544" cy="5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47" name="Picture 17" descr="irkut_s"/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1660" y="1828"/>
              <a:ext cx="545" cy="4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48" name="Picture 18" descr="gldn"/>
            <p:cNvPicPr>
              <a:picLocks noChangeAspect="1" noChangeArrowheads="1"/>
            </p:cNvPicPr>
            <p:nvPr/>
          </p:nvPicPr>
          <p:blipFill>
            <a:blip r:embed="rId16"/>
            <a:srcRect/>
            <a:stretch>
              <a:fillRect/>
            </a:stretch>
          </p:blipFill>
          <p:spPr bwMode="auto">
            <a:xfrm>
              <a:off x="1660" y="1342"/>
              <a:ext cx="480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49" name="Picture 19" descr="diasoft"/>
            <p:cNvPicPr>
              <a:picLocks noChangeAspect="1" noChangeArrowheads="1"/>
            </p:cNvPicPr>
            <p:nvPr/>
          </p:nvPicPr>
          <p:blipFill>
            <a:blip r:embed="rId17"/>
            <a:srcRect/>
            <a:stretch>
              <a:fillRect/>
            </a:stretch>
          </p:blipFill>
          <p:spPr bwMode="auto">
            <a:xfrm>
              <a:off x="2416" y="3343"/>
              <a:ext cx="600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50" name="Picture 21" descr="sbrf"/>
            <p:cNvPicPr>
              <a:picLocks noChangeAspect="1" noChangeArrowheads="1"/>
            </p:cNvPicPr>
            <p:nvPr/>
          </p:nvPicPr>
          <p:blipFill>
            <a:blip r:embed="rId18"/>
            <a:srcRect/>
            <a:stretch>
              <a:fillRect/>
            </a:stretch>
          </p:blipFill>
          <p:spPr bwMode="auto">
            <a:xfrm>
              <a:off x="1661" y="2374"/>
              <a:ext cx="45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51" name="Picture 22" descr="tatneft"/>
            <p:cNvPicPr>
              <a:picLocks noChangeAspect="1" noChangeArrowheads="1"/>
            </p:cNvPicPr>
            <p:nvPr/>
          </p:nvPicPr>
          <p:blipFill>
            <a:blip r:embed="rId19"/>
            <a:srcRect/>
            <a:stretch>
              <a:fillRect/>
            </a:stretch>
          </p:blipFill>
          <p:spPr bwMode="auto">
            <a:xfrm>
              <a:off x="2373" y="2963"/>
              <a:ext cx="679" cy="3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52" name="Picture 24" descr="rudn"/>
            <p:cNvPicPr>
              <a:picLocks noChangeAspect="1" noChangeArrowheads="1"/>
            </p:cNvPicPr>
            <p:nvPr/>
          </p:nvPicPr>
          <p:blipFill>
            <a:blip r:embed="rId20"/>
            <a:srcRect/>
            <a:stretch>
              <a:fillRect/>
            </a:stretch>
          </p:blipFill>
          <p:spPr bwMode="auto">
            <a:xfrm>
              <a:off x="3760" y="3591"/>
              <a:ext cx="408" cy="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53" name="Picture 25" descr="sinergia"/>
            <p:cNvPicPr>
              <a:picLocks noChangeAspect="1" noChangeArrowheads="1"/>
            </p:cNvPicPr>
            <p:nvPr/>
          </p:nvPicPr>
          <p:blipFill>
            <a:blip r:embed="rId21"/>
            <a:srcRect/>
            <a:stretch>
              <a:fillRect/>
            </a:stretch>
          </p:blipFill>
          <p:spPr bwMode="auto">
            <a:xfrm>
              <a:off x="3752" y="1326"/>
              <a:ext cx="392" cy="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54" name="Picture 26" descr="gma"/>
            <p:cNvPicPr>
              <a:picLocks noChangeAspect="1" noChangeArrowheads="1"/>
            </p:cNvPicPr>
            <p:nvPr/>
          </p:nvPicPr>
          <p:blipFill>
            <a:blip r:embed="rId22"/>
            <a:srcRect/>
            <a:stretch>
              <a:fillRect/>
            </a:stretch>
          </p:blipFill>
          <p:spPr bwMode="auto">
            <a:xfrm>
              <a:off x="3798" y="1947"/>
              <a:ext cx="306" cy="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55" name="Picture 27" descr="logo-minoborony"/>
            <p:cNvPicPr>
              <a:picLocks noChangeAspect="1" noChangeArrowheads="1"/>
            </p:cNvPicPr>
            <p:nvPr/>
          </p:nvPicPr>
          <p:blipFill>
            <a:blip r:embed="rId23"/>
            <a:srcRect/>
            <a:stretch>
              <a:fillRect/>
            </a:stretch>
          </p:blipFill>
          <p:spPr bwMode="auto">
            <a:xfrm>
              <a:off x="4749" y="3582"/>
              <a:ext cx="588" cy="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56" name="Picture 28" descr="mai"/>
            <p:cNvPicPr>
              <a:picLocks noChangeAspect="1" noChangeArrowheads="1"/>
            </p:cNvPicPr>
            <p:nvPr/>
          </p:nvPicPr>
          <p:blipFill>
            <a:blip r:embed="rId24"/>
            <a:srcRect/>
            <a:stretch>
              <a:fillRect/>
            </a:stretch>
          </p:blipFill>
          <p:spPr bwMode="auto">
            <a:xfrm>
              <a:off x="3784" y="2962"/>
              <a:ext cx="426" cy="3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57" name="Picture 29"/>
            <p:cNvPicPr>
              <a:picLocks noChangeAspect="1" noChangeArrowheads="1"/>
            </p:cNvPicPr>
            <p:nvPr/>
          </p:nvPicPr>
          <p:blipFill>
            <a:blip r:embed="rId25"/>
            <a:srcRect/>
            <a:stretch>
              <a:fillRect/>
            </a:stretch>
          </p:blipFill>
          <p:spPr bwMode="auto">
            <a:xfrm>
              <a:off x="2400" y="2527"/>
              <a:ext cx="1087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58" name="Рисунок 30" descr="ge_money.jpg"/>
            <p:cNvPicPr>
              <a:picLocks noChangeAspect="1"/>
            </p:cNvPicPr>
            <p:nvPr/>
          </p:nvPicPr>
          <p:blipFill>
            <a:blip r:embed="rId26"/>
            <a:srcRect/>
            <a:stretch>
              <a:fillRect/>
            </a:stretch>
          </p:blipFill>
          <p:spPr bwMode="auto">
            <a:xfrm>
              <a:off x="1636" y="2906"/>
              <a:ext cx="552" cy="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59" name="Picture 29" descr="sfu"/>
            <p:cNvPicPr>
              <a:picLocks noChangeAspect="1" noChangeArrowheads="1"/>
            </p:cNvPicPr>
            <p:nvPr/>
          </p:nvPicPr>
          <p:blipFill>
            <a:blip r:embed="rId27"/>
            <a:srcRect/>
            <a:stretch>
              <a:fillRect/>
            </a:stretch>
          </p:blipFill>
          <p:spPr bwMode="auto">
            <a:xfrm>
              <a:off x="3510" y="786"/>
              <a:ext cx="786" cy="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60" name="Picture 30"/>
            <p:cNvPicPr>
              <a:picLocks noChangeAspect="1" noChangeArrowheads="1"/>
            </p:cNvPicPr>
            <p:nvPr/>
          </p:nvPicPr>
          <p:blipFill>
            <a:blip r:embed="rId28"/>
            <a:srcRect/>
            <a:stretch>
              <a:fillRect/>
            </a:stretch>
          </p:blipFill>
          <p:spPr bwMode="auto">
            <a:xfrm>
              <a:off x="4726" y="1448"/>
              <a:ext cx="642" cy="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61" name="Picture 31"/>
            <p:cNvPicPr>
              <a:picLocks noChangeAspect="1" noChangeArrowheads="1"/>
            </p:cNvPicPr>
            <p:nvPr/>
          </p:nvPicPr>
          <p:blipFill>
            <a:blip r:embed="rId29"/>
            <a:srcRect/>
            <a:stretch>
              <a:fillRect/>
            </a:stretch>
          </p:blipFill>
          <p:spPr bwMode="auto">
            <a:xfrm>
              <a:off x="4906" y="1845"/>
              <a:ext cx="330" cy="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62" name="Picture 32"/>
            <p:cNvPicPr>
              <a:picLocks noChangeAspect="1" noChangeArrowheads="1"/>
            </p:cNvPicPr>
            <p:nvPr/>
          </p:nvPicPr>
          <p:blipFill>
            <a:blip r:embed="rId30"/>
            <a:srcRect/>
            <a:stretch>
              <a:fillRect/>
            </a:stretch>
          </p:blipFill>
          <p:spPr bwMode="auto">
            <a:xfrm>
              <a:off x="3777" y="2451"/>
              <a:ext cx="414" cy="3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63" name="Picture 33"/>
            <p:cNvPicPr>
              <a:picLocks noChangeAspect="1" noChangeArrowheads="1"/>
            </p:cNvPicPr>
            <p:nvPr/>
          </p:nvPicPr>
          <p:blipFill>
            <a:blip r:embed="rId31"/>
            <a:srcRect/>
            <a:stretch>
              <a:fillRect/>
            </a:stretch>
          </p:blipFill>
          <p:spPr bwMode="auto">
            <a:xfrm>
              <a:off x="4760" y="788"/>
              <a:ext cx="544" cy="5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aphicFrame>
          <p:nvGraphicFramePr>
            <p:cNvPr id="1026" name="Object 34"/>
            <p:cNvGraphicFramePr>
              <a:graphicFrameLocks noChangeAspect="1"/>
            </p:cNvGraphicFramePr>
            <p:nvPr/>
          </p:nvGraphicFramePr>
          <p:xfrm>
            <a:off x="4808" y="3056"/>
            <a:ext cx="448" cy="480"/>
          </p:xfrm>
          <a:graphic>
            <a:graphicData uri="http://schemas.openxmlformats.org/presentationml/2006/ole">
              <p:oleObj spid="_x0000_s70658" name="Image" r:id="rId32" imgW="711111" imgH="761636" progId="">
                <p:embed/>
              </p:oleObj>
            </a:graphicData>
          </a:graphic>
        </p:graphicFrame>
        <p:graphicFrame>
          <p:nvGraphicFramePr>
            <p:cNvPr id="1027" name="Object 35"/>
            <p:cNvGraphicFramePr>
              <a:graphicFrameLocks noChangeAspect="1"/>
            </p:cNvGraphicFramePr>
            <p:nvPr/>
          </p:nvGraphicFramePr>
          <p:xfrm>
            <a:off x="4752" y="2396"/>
            <a:ext cx="593" cy="536"/>
          </p:xfrm>
          <a:graphic>
            <a:graphicData uri="http://schemas.openxmlformats.org/presentationml/2006/ole">
              <p:oleObj spid="_x0000_s70659" name="Image" r:id="rId33" imgW="1726984" imgH="1561905" progId="">
                <p:embed/>
              </p:oleObj>
            </a:graphicData>
          </a:graphic>
        </p:graphicFrame>
      </p:grpSp>
      <p:pic>
        <p:nvPicPr>
          <p:cNvPr id="1030" name="Picture 2"/>
          <p:cNvPicPr>
            <a:picLocks noChangeAspect="1" noChangeArrowheads="1"/>
          </p:cNvPicPr>
          <p:nvPr/>
        </p:nvPicPr>
        <p:blipFill>
          <a:blip r:embed="rId34"/>
          <a:srcRect/>
          <a:stretch>
            <a:fillRect/>
          </a:stretch>
        </p:blipFill>
        <p:spPr bwMode="auto">
          <a:xfrm>
            <a:off x="3708400" y="5732463"/>
            <a:ext cx="797255" cy="112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AutoShape 5"/>
          <p:cNvSpPr>
            <a:spLocks noChangeArrowheads="1"/>
          </p:cNvSpPr>
          <p:nvPr/>
        </p:nvSpPr>
        <p:spPr bwMode="auto">
          <a:xfrm>
            <a:off x="5148064" y="2132856"/>
            <a:ext cx="3672408" cy="3456384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C00000">
                  <a:shade val="30000"/>
                  <a:satMod val="115000"/>
                  <a:alpha val="3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Основное направление </a:t>
            </a:r>
            <a:b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деятельности – </a:t>
            </a:r>
            <a:r>
              <a:rPr lang="ru-RU" sz="2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внедрение</a:t>
            </a: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 </a:t>
            </a:r>
            <a:b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систем электронного и </a:t>
            </a:r>
            <a:b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дистанционного обучения </a:t>
            </a:r>
            <a:b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и оценки персонала</a:t>
            </a:r>
          </a:p>
        </p:txBody>
      </p:sp>
      <p:pic>
        <p:nvPicPr>
          <p:cNvPr id="1034" name="Рисунок 37" descr="gazprom_logo.png"/>
          <p:cNvPicPr>
            <a:picLocks noChangeAspect="1"/>
          </p:cNvPicPr>
          <p:nvPr/>
        </p:nvPicPr>
        <p:blipFill>
          <a:blip r:embed="rId35"/>
          <a:srcRect/>
          <a:stretch>
            <a:fillRect/>
          </a:stretch>
        </p:blipFill>
        <p:spPr bwMode="auto">
          <a:xfrm>
            <a:off x="1500166" y="6072206"/>
            <a:ext cx="13684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190500"/>
            <a:ext cx="7848600" cy="935038"/>
          </a:xfrm>
        </p:spPr>
        <p:txBody>
          <a:bodyPr/>
          <a:lstStyle/>
          <a:p>
            <a:r>
              <a:rPr lang="ru-RU" sz="3200" dirty="0">
                <a:latin typeface="Arial Narrow" pitchFamily="34" charset="0"/>
              </a:rPr>
              <a:t>Что является самым существенным </a:t>
            </a:r>
            <a:r>
              <a:rPr lang="ru-RU" sz="3200" dirty="0" smtClean="0">
                <a:latin typeface="Arial Narrow" pitchFamily="34" charset="0"/>
              </a:rPr>
              <a:t>результатом </a:t>
            </a:r>
            <a:r>
              <a:rPr lang="en-US" sz="3200" dirty="0" smtClean="0">
                <a:latin typeface="Arial Narrow" pitchFamily="34" charset="0"/>
              </a:rPr>
              <a:t>e-learning</a:t>
            </a:r>
            <a:r>
              <a:rPr lang="ru-RU" sz="3200" dirty="0" smtClean="0">
                <a:latin typeface="Arial Narrow" pitchFamily="34" charset="0"/>
              </a:rPr>
              <a:t>?</a:t>
            </a:r>
            <a:endParaRPr lang="ru-RU" sz="3200" dirty="0">
              <a:latin typeface="Arial Narrow" pitchFamily="34" charset="0"/>
            </a:endParaRPr>
          </a:p>
        </p:txBody>
      </p:sp>
      <p:graphicFrame>
        <p:nvGraphicFramePr>
          <p:cNvPr id="73781" name="Group 53"/>
          <p:cNvGraphicFramePr>
            <a:graphicFrameLocks noGrp="1"/>
          </p:cNvGraphicFramePr>
          <p:nvPr>
            <p:ph idx="1"/>
          </p:nvPr>
        </p:nvGraphicFramePr>
        <p:xfrm>
          <a:off x="519113" y="1260475"/>
          <a:ext cx="7696225" cy="5151120"/>
        </p:xfrm>
        <a:graphic>
          <a:graphicData uri="http://schemas.openxmlformats.org/drawingml/2006/table">
            <a:tbl>
              <a:tblPr/>
              <a:tblGrid>
                <a:gridCol w="5638260"/>
                <a:gridCol w="2057965"/>
              </a:tblGrid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 Narrow" pitchFamily="34" charset="0"/>
                        </a:rPr>
                        <a:t>Полученный результат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 Narrow" pitchFamily="34" charset="0"/>
                        </a:rPr>
                        <a:t>Место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повысили качество знаний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готовность к изменениям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обеспечили мотивацию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заработали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обеспечили взаимосвязь с работодателями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привели в порядок внутреннюю организацию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сэкономили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 Narrow" pitchFamily="34" charset="0"/>
                        </a:rPr>
                        <a:t>выполнили указания руководства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 Narrow" pitchFamily="34" charset="0"/>
                        </a:rPr>
                        <a:t>!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3773" name="Rectangle 45"/>
          <p:cNvSpPr>
            <a:spLocks noChangeArrowheads="1"/>
          </p:cNvSpPr>
          <p:nvPr/>
        </p:nvSpPr>
        <p:spPr bwMode="auto">
          <a:xfrm>
            <a:off x="500034" y="3500439"/>
            <a:ext cx="7715304" cy="2928957"/>
          </a:xfrm>
          <a:prstGeom prst="rect">
            <a:avLst/>
          </a:prstGeom>
          <a:solidFill>
            <a:srgbClr val="FFFFFF">
              <a:alpha val="82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2395831"/>
            <a:ext cx="3416320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2400" dirty="0" smtClean="0">
                <a:solidFill>
                  <a:srgbClr val="FF0000"/>
                </a:solidFill>
                <a:latin typeface="Arial Narrow" pitchFamily="34" charset="0"/>
              </a:rPr>
              <a:t>готовность к изменениям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7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3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3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3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73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Line 2"/>
          <p:cNvSpPr>
            <a:spLocks noChangeShapeType="1"/>
          </p:cNvSpPr>
          <p:nvPr/>
        </p:nvSpPr>
        <p:spPr bwMode="auto">
          <a:xfrm>
            <a:off x="1476375" y="6157913"/>
            <a:ext cx="7488238" cy="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 type="arrow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6147" name="Line 3"/>
          <p:cNvSpPr>
            <a:spLocks noChangeShapeType="1"/>
          </p:cNvSpPr>
          <p:nvPr/>
        </p:nvSpPr>
        <p:spPr bwMode="auto">
          <a:xfrm flipV="1">
            <a:off x="1476375" y="1412875"/>
            <a:ext cx="0" cy="4824413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 type="arrow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7453313" y="6165850"/>
            <a:ext cx="14398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0">
                <a:latin typeface="Arial Narrow" pitchFamily="34" charset="0"/>
              </a:rPr>
              <a:t>высокая</a:t>
            </a:r>
          </a:p>
        </p:txBody>
      </p:sp>
      <p:grpSp>
        <p:nvGrpSpPr>
          <p:cNvPr id="6149" name="Group 5"/>
          <p:cNvGrpSpPr>
            <a:grpSpLocks/>
          </p:cNvGrpSpPr>
          <p:nvPr/>
        </p:nvGrpSpPr>
        <p:grpSpPr bwMode="auto">
          <a:xfrm>
            <a:off x="1547813" y="6165850"/>
            <a:ext cx="5111750" cy="374650"/>
            <a:chOff x="975" y="3884"/>
            <a:chExt cx="3220" cy="236"/>
          </a:xfrm>
        </p:grpSpPr>
        <p:sp>
          <p:nvSpPr>
            <p:cNvPr id="6195" name="Text Box 6"/>
            <p:cNvSpPr txBox="1">
              <a:spLocks noChangeArrowheads="1"/>
            </p:cNvSpPr>
            <p:nvPr/>
          </p:nvSpPr>
          <p:spPr bwMode="auto">
            <a:xfrm>
              <a:off x="975" y="3884"/>
              <a:ext cx="9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b="0">
                  <a:latin typeface="Arial Narrow" pitchFamily="34" charset="0"/>
                </a:rPr>
                <a:t>низкая</a:t>
              </a:r>
            </a:p>
          </p:txBody>
        </p:sp>
        <p:sp>
          <p:nvSpPr>
            <p:cNvPr id="6196" name="Text Box 7"/>
            <p:cNvSpPr txBox="1">
              <a:spLocks noChangeArrowheads="1"/>
            </p:cNvSpPr>
            <p:nvPr/>
          </p:nvSpPr>
          <p:spPr bwMode="auto">
            <a:xfrm>
              <a:off x="2607" y="3889"/>
              <a:ext cx="15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0">
                  <a:latin typeface="Arial Narrow" pitchFamily="34" charset="0"/>
                </a:rPr>
                <a:t>IT - </a:t>
              </a:r>
              <a:r>
                <a:rPr lang="ru-RU" b="0">
                  <a:latin typeface="Arial Narrow" pitchFamily="34" charset="0"/>
                </a:rPr>
                <a:t>автоматизация</a:t>
              </a:r>
            </a:p>
          </p:txBody>
        </p:sp>
      </p:grpSp>
      <p:sp>
        <p:nvSpPr>
          <p:cNvPr id="6150" name="Rectangle 8"/>
          <p:cNvSpPr>
            <a:spLocks noGrp="1" noChangeArrowheads="1"/>
          </p:cNvSpPr>
          <p:nvPr>
            <p:ph type="title"/>
          </p:nvPr>
        </p:nvSpPr>
        <p:spPr>
          <a:xfrm>
            <a:off x="1547813" y="0"/>
            <a:ext cx="6985000" cy="1268413"/>
          </a:xfrm>
        </p:spPr>
        <p:txBody>
          <a:bodyPr/>
          <a:lstStyle/>
          <a:p>
            <a:r>
              <a:rPr lang="ru-RU" sz="3200" dirty="0" smtClean="0">
                <a:latin typeface="Arial Narrow" pitchFamily="34" charset="0"/>
              </a:rPr>
              <a:t>Обеспечение развития подсистемами</a:t>
            </a:r>
          </a:p>
        </p:txBody>
      </p:sp>
      <p:cxnSp>
        <p:nvCxnSpPr>
          <p:cNvPr id="40969" name="AutoShape 9"/>
          <p:cNvCxnSpPr>
            <a:cxnSpLocks noChangeShapeType="1"/>
          </p:cNvCxnSpPr>
          <p:nvPr/>
        </p:nvCxnSpPr>
        <p:spPr bwMode="auto">
          <a:xfrm>
            <a:off x="1617663" y="5149850"/>
            <a:ext cx="1587" cy="754063"/>
          </a:xfrm>
          <a:prstGeom prst="curvedConnector3">
            <a:avLst>
              <a:gd name="adj1" fmla="val 14400005"/>
            </a:avLst>
          </a:prstGeom>
          <a:noFill/>
          <a:ln w="38100">
            <a:solidFill>
              <a:srgbClr val="FF0000"/>
            </a:solidFill>
            <a:prstDash val="sysDot"/>
            <a:round/>
            <a:headEnd type="triangle" w="med" len="med"/>
            <a:tailEnd type="none" w="lg" len="lg"/>
          </a:ln>
        </p:spPr>
      </p:cxnSp>
      <p:cxnSp>
        <p:nvCxnSpPr>
          <p:cNvPr id="40970" name="AutoShape 10"/>
          <p:cNvCxnSpPr>
            <a:cxnSpLocks noChangeShapeType="1"/>
          </p:cNvCxnSpPr>
          <p:nvPr/>
        </p:nvCxnSpPr>
        <p:spPr bwMode="auto">
          <a:xfrm>
            <a:off x="1619250" y="4070350"/>
            <a:ext cx="1588" cy="935038"/>
          </a:xfrm>
          <a:prstGeom prst="curvedConnector3">
            <a:avLst>
              <a:gd name="adj1" fmla="val 52800014"/>
            </a:avLst>
          </a:prstGeom>
          <a:noFill/>
          <a:ln w="38100">
            <a:solidFill>
              <a:srgbClr val="FF0000"/>
            </a:solidFill>
            <a:prstDash val="sysDot"/>
            <a:round/>
            <a:headEnd type="triangle" w="med" len="med"/>
            <a:tailEnd type="none" w="lg" len="lg"/>
          </a:ln>
        </p:spPr>
      </p:cxnSp>
      <p:cxnSp>
        <p:nvCxnSpPr>
          <p:cNvPr id="40971" name="AutoShape 11"/>
          <p:cNvCxnSpPr>
            <a:cxnSpLocks noChangeShapeType="1"/>
          </p:cNvCxnSpPr>
          <p:nvPr/>
        </p:nvCxnSpPr>
        <p:spPr bwMode="auto">
          <a:xfrm>
            <a:off x="1547813" y="1916113"/>
            <a:ext cx="1587" cy="935037"/>
          </a:xfrm>
          <a:prstGeom prst="curvedConnector3">
            <a:avLst>
              <a:gd name="adj1" fmla="val 400299903"/>
            </a:avLst>
          </a:prstGeom>
          <a:noFill/>
          <a:ln w="38100">
            <a:solidFill>
              <a:srgbClr val="FF0000"/>
            </a:solidFill>
            <a:prstDash val="sysDot"/>
            <a:round/>
            <a:headEnd type="arrow" w="med" len="med"/>
            <a:tailEnd type="none" w="lg" len="lg"/>
          </a:ln>
        </p:spPr>
      </p:cxnSp>
      <p:cxnSp>
        <p:nvCxnSpPr>
          <p:cNvPr id="40972" name="AutoShape 12"/>
          <p:cNvCxnSpPr>
            <a:cxnSpLocks noChangeShapeType="1"/>
          </p:cNvCxnSpPr>
          <p:nvPr/>
        </p:nvCxnSpPr>
        <p:spPr bwMode="auto">
          <a:xfrm>
            <a:off x="1619250" y="2989263"/>
            <a:ext cx="1588" cy="935037"/>
          </a:xfrm>
          <a:prstGeom prst="curvedConnector3">
            <a:avLst>
              <a:gd name="adj1" fmla="val 131500000"/>
            </a:avLst>
          </a:prstGeom>
          <a:noFill/>
          <a:ln w="38100">
            <a:solidFill>
              <a:srgbClr val="FF0000"/>
            </a:solidFill>
            <a:prstDash val="sysDot"/>
            <a:round/>
            <a:headEnd type="triangle" w="med" len="med"/>
            <a:tailEnd type="none" w="lg" len="lg"/>
          </a:ln>
        </p:spPr>
      </p:cxnSp>
      <p:sp>
        <p:nvSpPr>
          <p:cNvPr id="40973" name="AutoShape 13"/>
          <p:cNvSpPr>
            <a:spLocks noChangeArrowheads="1"/>
          </p:cNvSpPr>
          <p:nvPr/>
        </p:nvSpPr>
        <p:spPr bwMode="auto">
          <a:xfrm>
            <a:off x="5357818" y="3600455"/>
            <a:ext cx="1584325" cy="5429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Система управления </a:t>
            </a:r>
            <a:br>
              <a:rPr lang="ru-RU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ru-RU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контентом</a:t>
            </a:r>
            <a:r>
              <a:rPr lang="ru-RU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LCMS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</p:txBody>
      </p:sp>
      <p:sp>
        <p:nvSpPr>
          <p:cNvPr id="40974" name="AutoShape 14"/>
          <p:cNvSpPr>
            <a:spLocks noChangeArrowheads="1"/>
          </p:cNvSpPr>
          <p:nvPr/>
        </p:nvSpPr>
        <p:spPr bwMode="auto">
          <a:xfrm>
            <a:off x="6732588" y="1485900"/>
            <a:ext cx="1584325" cy="57467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1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Система управления </a:t>
            </a:r>
            <a:br>
              <a:rPr lang="ru-RU" sz="1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ru-RU" sz="1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интеллектуальным </a:t>
            </a:r>
            <a:br>
              <a:rPr lang="ru-RU" sz="1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ru-RU" sz="1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капиталом</a:t>
            </a:r>
          </a:p>
        </p:txBody>
      </p:sp>
      <p:sp>
        <p:nvSpPr>
          <p:cNvPr id="40975" name="AutoShape 15"/>
          <p:cNvSpPr>
            <a:spLocks noChangeArrowheads="1"/>
          </p:cNvSpPr>
          <p:nvPr/>
        </p:nvSpPr>
        <p:spPr bwMode="auto">
          <a:xfrm>
            <a:off x="5724525" y="2276475"/>
            <a:ext cx="1295400" cy="5429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1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Портал </a:t>
            </a:r>
            <a:br>
              <a:rPr lang="ru-RU" sz="1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ru-RU" sz="1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базы знаний</a:t>
            </a:r>
            <a:r>
              <a:rPr 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 </a:t>
            </a:r>
            <a:endParaRPr lang="ru-RU" sz="12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</p:txBody>
      </p:sp>
      <p:sp>
        <p:nvSpPr>
          <p:cNvPr id="40976" name="AutoShape 16"/>
          <p:cNvSpPr>
            <a:spLocks noChangeArrowheads="1"/>
          </p:cNvSpPr>
          <p:nvPr/>
        </p:nvSpPr>
        <p:spPr bwMode="auto">
          <a:xfrm>
            <a:off x="3132138" y="4941888"/>
            <a:ext cx="1295400" cy="5429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Система </a:t>
            </a:r>
            <a:br>
              <a:rPr lang="ru-RU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ru-RU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тестирования </a:t>
            </a:r>
            <a:br>
              <a:rPr lang="ru-RU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ru-RU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знаний</a:t>
            </a:r>
          </a:p>
        </p:txBody>
      </p:sp>
      <p:sp>
        <p:nvSpPr>
          <p:cNvPr id="40977" name="AutoShape 17"/>
          <p:cNvSpPr>
            <a:spLocks noChangeArrowheads="1"/>
          </p:cNvSpPr>
          <p:nvPr/>
        </p:nvSpPr>
        <p:spPr bwMode="auto">
          <a:xfrm>
            <a:off x="3929058" y="4357694"/>
            <a:ext cx="1295400" cy="5429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Библиотека </a:t>
            </a:r>
            <a:br>
              <a:rPr lang="ru-RU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ru-RU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электронных </a:t>
            </a:r>
            <a:br>
              <a:rPr lang="ru-RU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ru-RU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курсов</a:t>
            </a:r>
          </a:p>
        </p:txBody>
      </p:sp>
      <p:sp>
        <p:nvSpPr>
          <p:cNvPr id="40978" name="AutoShape 18"/>
          <p:cNvSpPr>
            <a:spLocks noChangeArrowheads="1"/>
          </p:cNvSpPr>
          <p:nvPr/>
        </p:nvSpPr>
        <p:spPr bwMode="auto">
          <a:xfrm>
            <a:off x="5364163" y="4614863"/>
            <a:ext cx="1295400" cy="5429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1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Система </a:t>
            </a:r>
            <a:br>
              <a:rPr lang="ru-RU" sz="1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ru-RU" sz="1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аттестации </a:t>
            </a:r>
            <a:br>
              <a:rPr lang="ru-RU" sz="1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ru-RU" sz="1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знаний</a:t>
            </a:r>
          </a:p>
        </p:txBody>
      </p:sp>
      <p:sp>
        <p:nvSpPr>
          <p:cNvPr id="40979" name="AutoShape 19"/>
          <p:cNvSpPr>
            <a:spLocks noChangeArrowheads="1"/>
          </p:cNvSpPr>
          <p:nvPr/>
        </p:nvSpPr>
        <p:spPr bwMode="auto">
          <a:xfrm>
            <a:off x="6948488" y="3141663"/>
            <a:ext cx="1295400" cy="5429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Система оценки </a:t>
            </a:r>
            <a:r>
              <a:rPr lang="ru-RU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и </a:t>
            </a:r>
            <a:br>
              <a:rPr lang="ru-RU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ru-RU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развития</a:t>
            </a:r>
            <a:r>
              <a:rPr lang="ru-RU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/>
            </a:r>
            <a:br>
              <a:rPr lang="ru-RU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ru-RU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персонала</a:t>
            </a:r>
          </a:p>
        </p:txBody>
      </p:sp>
      <p:graphicFrame>
        <p:nvGraphicFramePr>
          <p:cNvPr id="20517" name="Group 37"/>
          <p:cNvGraphicFramePr>
            <a:graphicFrameLocks noGrp="1"/>
          </p:cNvGraphicFramePr>
          <p:nvPr>
            <p:ph sz="half" idx="2"/>
          </p:nvPr>
        </p:nvGraphicFramePr>
        <p:xfrm>
          <a:off x="-119085" y="1057275"/>
          <a:ext cx="1547813" cy="5400676"/>
        </p:xfrm>
        <a:graphic>
          <a:graphicData uri="http://schemas.openxmlformats.org/drawingml/2006/table">
            <a:tbl>
              <a:tblPr/>
              <a:tblGrid>
                <a:gridCol w="1547813"/>
              </a:tblGrid>
              <a:tr h="2078038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Уровни развития системы управления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Оптимизиро-ванное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управление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9475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Плановое управление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87425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Управляемый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7725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Регулируемый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8013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Начальный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0998" name="AutoShape 38"/>
          <p:cNvSpPr>
            <a:spLocks noChangeArrowheads="1"/>
          </p:cNvSpPr>
          <p:nvPr/>
        </p:nvSpPr>
        <p:spPr bwMode="auto">
          <a:xfrm>
            <a:off x="4643438" y="3000372"/>
            <a:ext cx="1295400" cy="5429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1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Библиотека </a:t>
            </a:r>
            <a:br>
              <a:rPr lang="ru-RU" sz="1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ru-RU" sz="1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компетенций</a:t>
            </a:r>
          </a:p>
        </p:txBody>
      </p:sp>
      <p:sp>
        <p:nvSpPr>
          <p:cNvPr id="40999" name="AutoShape 39"/>
          <p:cNvSpPr>
            <a:spLocks noChangeArrowheads="1"/>
          </p:cNvSpPr>
          <p:nvPr/>
        </p:nvSpPr>
        <p:spPr bwMode="auto">
          <a:xfrm>
            <a:off x="4572000" y="4071942"/>
            <a:ext cx="1295400" cy="5429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1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СДО </a:t>
            </a:r>
            <a:r>
              <a:rPr 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/>
            </a:r>
            <a:br>
              <a:rPr 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LMS</a:t>
            </a:r>
            <a:endParaRPr lang="ru-RU" sz="12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</p:txBody>
      </p:sp>
      <p:sp>
        <p:nvSpPr>
          <p:cNvPr id="41000" name="AutoShape 40"/>
          <p:cNvSpPr>
            <a:spLocks noChangeArrowheads="1"/>
          </p:cNvSpPr>
          <p:nvPr/>
        </p:nvSpPr>
        <p:spPr bwMode="auto">
          <a:xfrm>
            <a:off x="5867400" y="3068638"/>
            <a:ext cx="1295400" cy="68738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1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Коммуникационно-</a:t>
            </a:r>
            <a:br>
              <a:rPr lang="ru-RU" sz="1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ru-RU" sz="1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информационный </a:t>
            </a:r>
            <a:br>
              <a:rPr lang="ru-RU" sz="1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ru-RU" sz="1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портал</a:t>
            </a:r>
          </a:p>
        </p:txBody>
      </p:sp>
      <p:sp>
        <p:nvSpPr>
          <p:cNvPr id="41001" name="AutoShape 41"/>
          <p:cNvSpPr>
            <a:spLocks noChangeArrowheads="1"/>
          </p:cNvSpPr>
          <p:nvPr/>
        </p:nvSpPr>
        <p:spPr bwMode="auto">
          <a:xfrm>
            <a:off x="6643702" y="3857628"/>
            <a:ext cx="1366838" cy="7588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Автоматизация </a:t>
            </a:r>
            <a:br>
              <a:rPr lang="ru-RU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ru-RU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учебного процесса</a:t>
            </a:r>
            <a:endParaRPr lang="ru-RU" sz="1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</p:txBody>
      </p:sp>
      <p:sp>
        <p:nvSpPr>
          <p:cNvPr id="91146" name="AutoShape 10"/>
          <p:cNvSpPr>
            <a:spLocks noChangeArrowheads="1"/>
          </p:cNvSpPr>
          <p:nvPr/>
        </p:nvSpPr>
        <p:spPr bwMode="auto">
          <a:xfrm>
            <a:off x="2771775" y="5661025"/>
            <a:ext cx="1514475" cy="360363"/>
          </a:xfrm>
          <a:prstGeom prst="wedgeEllipseCallout">
            <a:avLst>
              <a:gd name="adj1" fmla="val -109958"/>
              <a:gd name="adj2" fmla="val -96255"/>
            </a:avLst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400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Затраты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1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9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9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9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9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9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9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09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09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0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09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9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0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9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9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0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09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09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0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09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09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09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09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0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10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10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1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10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10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1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4" grpId="0"/>
      <p:bldP spid="9114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250825" y="1628775"/>
            <a:ext cx="6192838" cy="3024188"/>
          </a:xfrm>
        </p:spPr>
        <p:txBody>
          <a:bodyPr/>
          <a:lstStyle/>
          <a:p>
            <a:pPr algn="l" eaLnBrk="1" hangingPunct="1"/>
            <a:r>
              <a:rPr lang="ru-RU" sz="4000" smtClean="0">
                <a:latin typeface="Arial Narrow" pitchFamily="34" charset="0"/>
              </a:rPr>
              <a:t>Примеры проектов</a:t>
            </a:r>
            <a:r>
              <a:rPr lang="en-US" sz="4000" smtClean="0">
                <a:latin typeface="Arial Narrow" pitchFamily="34" charset="0"/>
              </a:rPr>
              <a:t>:</a:t>
            </a:r>
            <a:r>
              <a:rPr lang="ru-RU" sz="4000" smtClean="0">
                <a:latin typeface="Arial Narrow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>
          <a:xfrm>
            <a:off x="1476375" y="188913"/>
            <a:ext cx="7488238" cy="719137"/>
          </a:xfrm>
        </p:spPr>
        <p:txBody>
          <a:bodyPr/>
          <a:lstStyle/>
          <a:p>
            <a:r>
              <a:rPr lang="ru-RU" sz="3200" dirty="0" smtClean="0">
                <a:latin typeface="Arial Narrow" pitchFamily="34" charset="0"/>
              </a:rPr>
              <a:t>Виртуальный кампус школы</a:t>
            </a:r>
            <a:endParaRPr lang="ru-RU" sz="3200" dirty="0">
              <a:latin typeface="Arial Narrow" pitchFamily="34" charset="0"/>
            </a:endParaRPr>
          </a:p>
        </p:txBody>
      </p:sp>
      <p:pic>
        <p:nvPicPr>
          <p:cNvPr id="1761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1052513"/>
            <a:ext cx="8640763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</p:pic>
      <p:pic>
        <p:nvPicPr>
          <p:cNvPr id="176133" name="Picture 5" descr="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4000504"/>
            <a:ext cx="3895725" cy="269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81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176134" name="Picture 6" descr="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1125538"/>
            <a:ext cx="3967162" cy="293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81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57356" y="2214554"/>
            <a:ext cx="4817128" cy="3602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76132" name="AutoShape 4"/>
          <p:cNvSpPr>
            <a:spLocks noChangeArrowheads="1"/>
          </p:cNvSpPr>
          <p:nvPr/>
        </p:nvSpPr>
        <p:spPr bwMode="auto">
          <a:xfrm>
            <a:off x="5429256" y="4770437"/>
            <a:ext cx="3714744" cy="20875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60763"/>
              </a:gs>
              <a:gs pos="100000">
                <a:srgbClr val="060763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30000"/>
              </a:lnSpc>
            </a:pPr>
            <a:r>
              <a:rPr lang="ru-RU" dirty="0">
                <a:solidFill>
                  <a:schemeClr val="bg1"/>
                </a:solidFill>
                <a:latin typeface="Arial Narrow" pitchFamily="34" charset="0"/>
              </a:rPr>
              <a:t>Особенности</a:t>
            </a:r>
            <a:r>
              <a:rPr lang="en-US" dirty="0">
                <a:solidFill>
                  <a:schemeClr val="bg1"/>
                </a:solidFill>
                <a:latin typeface="Arial Narrow" pitchFamily="34" charset="0"/>
              </a:rPr>
              <a:t>:</a:t>
            </a:r>
          </a:p>
          <a:p>
            <a:pPr>
              <a:lnSpc>
                <a:spcPct val="130000"/>
              </a:lnSpc>
              <a:buFontTx/>
              <a:buBlip>
                <a:blip r:embed="rId7"/>
              </a:buBlip>
            </a:pPr>
            <a:r>
              <a:rPr lang="ru-RU" b="0" dirty="0">
                <a:solidFill>
                  <a:schemeClr val="bg1"/>
                </a:solidFill>
                <a:latin typeface="Arial Narrow" pitchFamily="34" charset="0"/>
              </a:rPr>
              <a:t> роль – завуч, воспитатель, психолог</a:t>
            </a:r>
          </a:p>
          <a:p>
            <a:pPr>
              <a:lnSpc>
                <a:spcPct val="130000"/>
              </a:lnSpc>
              <a:buFontTx/>
              <a:buBlip>
                <a:blip r:embed="rId7"/>
              </a:buBlip>
            </a:pPr>
            <a:r>
              <a:rPr lang="ru-RU" b="0" dirty="0">
                <a:solidFill>
                  <a:schemeClr val="bg1"/>
                </a:solidFill>
                <a:latin typeface="Arial Narrow" pitchFamily="34" charset="0"/>
              </a:rPr>
              <a:t> личные дела</a:t>
            </a:r>
          </a:p>
          <a:p>
            <a:pPr>
              <a:lnSpc>
                <a:spcPct val="130000"/>
              </a:lnSpc>
              <a:buFontTx/>
              <a:buBlip>
                <a:blip r:embed="rId7"/>
              </a:buBlip>
            </a:pPr>
            <a:r>
              <a:rPr lang="ru-RU" b="0" dirty="0">
                <a:solidFill>
                  <a:schemeClr val="bg1"/>
                </a:solidFill>
                <a:latin typeface="Arial Narrow" pitchFamily="34" charset="0"/>
              </a:rPr>
              <a:t> интеграция с ФЦИОР</a:t>
            </a:r>
          </a:p>
          <a:p>
            <a:pPr>
              <a:lnSpc>
                <a:spcPct val="130000"/>
              </a:lnSpc>
              <a:buFontTx/>
              <a:buBlip>
                <a:blip r:embed="rId7"/>
              </a:buBlip>
            </a:pPr>
            <a:r>
              <a:rPr lang="ru-RU" b="0" dirty="0">
                <a:solidFill>
                  <a:schemeClr val="bg1"/>
                </a:solidFill>
                <a:latin typeface="Arial Narrow" pitchFamily="34" charset="0"/>
              </a:rPr>
              <a:t> расписание очных занятий</a:t>
            </a:r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>
            <a:off x="6000760" y="1214422"/>
            <a:ext cx="2928990" cy="1285884"/>
          </a:xfrm>
          <a:prstGeom prst="round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Arial Narrow" pitchFamily="34" charset="0"/>
              </a:rPr>
              <a:t>Изменения – новое цифровое поколение детей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6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6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6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6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6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6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051050" y="215900"/>
            <a:ext cx="6049342" cy="765175"/>
          </a:xfrm>
        </p:spPr>
        <p:txBody>
          <a:bodyPr/>
          <a:lstStyle/>
          <a:p>
            <a:pPr algn="l" eaLnBrk="1" hangingPunct="1"/>
            <a:r>
              <a:rPr lang="ru-RU" sz="2800" dirty="0" smtClean="0">
                <a:latin typeface="Arial Narrow" pitchFamily="34" charset="0"/>
              </a:rPr>
              <a:t>Управление подготовкой абитуриентов в ИТМО</a:t>
            </a:r>
          </a:p>
        </p:txBody>
      </p:sp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428736"/>
            <a:ext cx="6912672" cy="5085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6072199" y="1340768"/>
            <a:ext cx="2857520" cy="2016794"/>
          </a:xfrm>
          <a:prstGeom prst="wedgeRoundRectCallout">
            <a:avLst>
              <a:gd name="adj1" fmla="val -46025"/>
              <a:gd name="adj2" fmla="val 77832"/>
              <a:gd name="adj3" fmla="val 16667"/>
            </a:avLst>
          </a:prstGeom>
          <a:gradFill rotWithShape="1">
            <a:gsLst>
              <a:gs pos="0">
                <a:srgbClr val="FF0000"/>
              </a:gs>
              <a:gs pos="100000">
                <a:srgbClr val="FF0000">
                  <a:gamma/>
                  <a:shade val="46275"/>
                  <a:invGamma/>
                </a:srgbClr>
              </a:gs>
            </a:gsLst>
            <a:lin ang="2700000" scaled="1"/>
          </a:gradFill>
          <a:ln w="28575" algn="ctr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 anchor="ctr">
            <a:noAutofit/>
          </a:bodyPr>
          <a:lstStyle/>
          <a:p>
            <a:pPr>
              <a:lnSpc>
                <a:spcPct val="130000"/>
              </a:lnSpc>
              <a:tabLst>
                <a:tab pos="0" algn="l"/>
              </a:tabLst>
              <a:defRPr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Система подготовки и </a:t>
            </a:r>
            <a:b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удержания абитуриентов вуза через систему олимпиад, виртуальных дней открытых дверей и т.п.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214282" y="5072074"/>
            <a:ext cx="2928990" cy="1143008"/>
          </a:xfrm>
          <a:prstGeom prst="round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Arial Narrow" pitchFamily="34" charset="0"/>
              </a:rPr>
              <a:t>Изменения – демографическая яма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3000373"/>
            <a:ext cx="6052861" cy="3857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9219" name="AutoShape 17"/>
          <p:cNvSpPr>
            <a:spLocks noChangeArrowheads="1"/>
          </p:cNvSpPr>
          <p:nvPr/>
        </p:nvSpPr>
        <p:spPr bwMode="auto">
          <a:xfrm flipV="1">
            <a:off x="571439" y="1643049"/>
            <a:ext cx="1149350" cy="1944687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99CCFF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2" name="AutoShape 1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0" y="3714752"/>
            <a:ext cx="1500166" cy="338554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dirty="0" smtClean="0">
                <a:latin typeface="Arial Narrow" pitchFamily="34" charset="0"/>
                <a:cs typeface="Arial" pitchFamily="34" charset="0"/>
              </a:rPr>
              <a:t>Преподаватели</a:t>
            </a:r>
            <a:endParaRPr lang="ru-RU" sz="1600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9218" name="AutoShape 18"/>
          <p:cNvSpPr>
            <a:spLocks noChangeArrowheads="1"/>
          </p:cNvSpPr>
          <p:nvPr/>
        </p:nvSpPr>
        <p:spPr bwMode="auto">
          <a:xfrm flipH="1" flipV="1">
            <a:off x="5572132" y="1285860"/>
            <a:ext cx="1149350" cy="1944687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99CCFF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0" name="Rectangle 32"/>
          <p:cNvSpPr>
            <a:spLocks noChangeArrowheads="1"/>
          </p:cNvSpPr>
          <p:nvPr/>
        </p:nvSpPr>
        <p:spPr bwMode="auto">
          <a:xfrm flipV="1">
            <a:off x="2214547" y="6215082"/>
            <a:ext cx="2643205" cy="400110"/>
          </a:xfrm>
          <a:prstGeom prst="rect">
            <a:avLst/>
          </a:prstGeom>
          <a:solidFill>
            <a:srgbClr val="CCEC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square" anchor="ctr">
            <a:spAutoFit/>
            <a:flatTx/>
          </a:bodyPr>
          <a:lstStyle/>
          <a:p>
            <a:pPr>
              <a:spcBef>
                <a:spcPct val="50000"/>
              </a:spcBef>
            </a:pPr>
            <a:endParaRPr lang="en-US" sz="200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92275" y="-26988"/>
            <a:ext cx="7092950" cy="1268413"/>
          </a:xfrm>
        </p:spPr>
        <p:txBody>
          <a:bodyPr/>
          <a:lstStyle/>
          <a:p>
            <a:pPr algn="r"/>
            <a:r>
              <a:rPr lang="ru-RU" sz="3200" dirty="0" smtClean="0">
                <a:latin typeface="Arial Narrow" pitchFamily="34" charset="0"/>
              </a:rPr>
              <a:t>Подсистема БЗ медицинского образовательного портала РГМУ </a:t>
            </a:r>
          </a:p>
        </p:txBody>
      </p:sp>
      <p:sp>
        <p:nvSpPr>
          <p:cNvPr id="9223" name="AutoShape 1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915149" y="1285860"/>
            <a:ext cx="2157413" cy="1077218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1600" dirty="0">
                <a:latin typeface="Arial Narrow" pitchFamily="34" charset="0"/>
                <a:cs typeface="Arial" pitchFamily="34" charset="0"/>
              </a:rPr>
              <a:t>Студенты</a:t>
            </a: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latin typeface="Arial Narrow" pitchFamily="34" charset="0"/>
                <a:cs typeface="Arial" pitchFamily="34" charset="0"/>
              </a:rPr>
              <a:t>Практикующие врачи</a:t>
            </a: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latin typeface="Arial Narrow" pitchFamily="34" charset="0"/>
                <a:cs typeface="Arial" pitchFamily="34" charset="0"/>
              </a:rPr>
              <a:t>Научные сотрудники</a:t>
            </a: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latin typeface="Arial Narrow" pitchFamily="34" charset="0"/>
                <a:cs typeface="Arial" pitchFamily="34" charset="0"/>
              </a:rPr>
              <a:t>Пациенты</a:t>
            </a:r>
          </a:p>
        </p:txBody>
      </p:sp>
      <p:grpSp>
        <p:nvGrpSpPr>
          <p:cNvPr id="9224" name="Group 24"/>
          <p:cNvGrpSpPr>
            <a:grpSpLocks/>
          </p:cNvGrpSpPr>
          <p:nvPr/>
        </p:nvGrpSpPr>
        <p:grpSpPr bwMode="auto">
          <a:xfrm>
            <a:off x="785753" y="1643050"/>
            <a:ext cx="584200" cy="649287"/>
            <a:chOff x="1111" y="1299"/>
            <a:chExt cx="368" cy="409"/>
          </a:xfrm>
        </p:grpSpPr>
        <p:pic>
          <p:nvPicPr>
            <p:cNvPr id="9251" name="Picture 25" descr="user2"/>
            <p:cNvPicPr>
              <a:picLocks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159" y="1299"/>
              <a:ext cx="320" cy="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52" name="Picture 26" descr="user2"/>
            <p:cNvPicPr>
              <a:picLocks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111" y="1344"/>
              <a:ext cx="320" cy="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225" name="Group 27"/>
          <p:cNvGrpSpPr>
            <a:grpSpLocks/>
          </p:cNvGrpSpPr>
          <p:nvPr/>
        </p:nvGrpSpPr>
        <p:grpSpPr bwMode="auto">
          <a:xfrm>
            <a:off x="6215074" y="1285860"/>
            <a:ext cx="596900" cy="649287"/>
            <a:chOff x="3236" y="1298"/>
            <a:chExt cx="376" cy="409"/>
          </a:xfrm>
        </p:grpSpPr>
        <p:pic>
          <p:nvPicPr>
            <p:cNvPr id="9249" name="Picture 28" descr="user4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288" y="1298"/>
              <a:ext cx="324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50" name="Picture 29" descr="user4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236" y="1344"/>
              <a:ext cx="324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226" name="Line 37"/>
          <p:cNvSpPr>
            <a:spLocks noChangeShapeType="1"/>
          </p:cNvSpPr>
          <p:nvPr/>
        </p:nvSpPr>
        <p:spPr bwMode="auto">
          <a:xfrm>
            <a:off x="3290874" y="3516299"/>
            <a:ext cx="633412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9228" name="Line 37"/>
          <p:cNvSpPr>
            <a:spLocks noChangeShapeType="1"/>
          </p:cNvSpPr>
          <p:nvPr/>
        </p:nvSpPr>
        <p:spPr bwMode="auto">
          <a:xfrm>
            <a:off x="3308336" y="4659299"/>
            <a:ext cx="549275" cy="214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9229" name="Text Box 30"/>
          <p:cNvSpPr txBox="1">
            <a:spLocks noChangeArrowheads="1"/>
          </p:cNvSpPr>
          <p:nvPr/>
        </p:nvSpPr>
        <p:spPr bwMode="auto">
          <a:xfrm>
            <a:off x="2357422" y="6286520"/>
            <a:ext cx="2724160" cy="3381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  <a:t>Медицинская база знаний</a:t>
            </a:r>
          </a:p>
        </p:txBody>
      </p:sp>
      <p:sp>
        <p:nvSpPr>
          <p:cNvPr id="9232" name="AutoShape 3"/>
          <p:cNvSpPr>
            <a:spLocks noChangeArrowheads="1"/>
          </p:cNvSpPr>
          <p:nvPr/>
        </p:nvSpPr>
        <p:spPr bwMode="auto">
          <a:xfrm>
            <a:off x="2571736" y="2797161"/>
            <a:ext cx="2286000" cy="10048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9525" algn="ctr">
            <a:solidFill>
              <a:srgbClr val="4A8ECC"/>
            </a:solidFill>
            <a:round/>
            <a:headEnd/>
            <a:tailEnd/>
          </a:ln>
        </p:spPr>
        <p:txBody>
          <a:bodyPr lIns="18000" rIns="18000" anchor="ctr"/>
          <a:lstStyle/>
          <a:p>
            <a:pPr algn="ctr">
              <a:lnSpc>
                <a:spcPct val="95000"/>
              </a:lnSpc>
            </a:pPr>
            <a:r>
              <a:rPr lang="ru-RU" sz="1400">
                <a:solidFill>
                  <a:srgbClr val="FF0000"/>
                </a:solidFill>
                <a:latin typeface="Arial Narrow" pitchFamily="34" charset="0"/>
                <a:cs typeface="Arial" pitchFamily="34" charset="0"/>
              </a:rPr>
              <a:t>Библиотека электронных образовательных ресурсов (ЭОРов)</a:t>
            </a:r>
            <a:endParaRPr lang="en-US" sz="1400">
              <a:solidFill>
                <a:srgbClr val="FF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9233" name="AutoShape 3"/>
          <p:cNvSpPr>
            <a:spLocks noChangeArrowheads="1"/>
          </p:cNvSpPr>
          <p:nvPr/>
        </p:nvSpPr>
        <p:spPr bwMode="auto">
          <a:xfrm>
            <a:off x="2571736" y="1500174"/>
            <a:ext cx="2286000" cy="5715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9525" algn="ctr">
            <a:solidFill>
              <a:srgbClr val="4A8ECC"/>
            </a:solidFill>
            <a:round/>
            <a:headEnd/>
            <a:tailEnd/>
          </a:ln>
        </p:spPr>
        <p:txBody>
          <a:bodyPr lIns="18000" rIns="18000" anchor="ctr"/>
          <a:lstStyle/>
          <a:p>
            <a:pPr algn="ctr">
              <a:lnSpc>
                <a:spcPct val="95000"/>
              </a:lnSpc>
            </a:pPr>
            <a:r>
              <a:rPr lang="ru-RU" sz="1400">
                <a:solidFill>
                  <a:srgbClr val="FF0000"/>
                </a:solidFill>
                <a:latin typeface="Arial Narrow" pitchFamily="34" charset="0"/>
                <a:cs typeface="Arial" pitchFamily="34" charset="0"/>
              </a:rPr>
              <a:t>Электронная библиотека РГМУ </a:t>
            </a:r>
            <a:endParaRPr lang="en-US" sz="1400">
              <a:solidFill>
                <a:srgbClr val="FF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9234" name="AutoShape 3"/>
          <p:cNvSpPr>
            <a:spLocks noChangeArrowheads="1"/>
          </p:cNvSpPr>
          <p:nvPr/>
        </p:nvSpPr>
        <p:spPr bwMode="auto">
          <a:xfrm>
            <a:off x="2563799" y="4516424"/>
            <a:ext cx="2322512" cy="5715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9525" algn="ctr">
            <a:solidFill>
              <a:srgbClr val="4A8ECC"/>
            </a:solidFill>
            <a:round/>
            <a:headEnd/>
            <a:tailEnd/>
          </a:ln>
        </p:spPr>
        <p:txBody>
          <a:bodyPr lIns="18000" rIns="18000" anchor="ctr"/>
          <a:lstStyle/>
          <a:p>
            <a:pPr algn="ctr">
              <a:lnSpc>
                <a:spcPct val="95000"/>
              </a:lnSpc>
            </a:pPr>
            <a:r>
              <a:rPr lang="ru-RU" sz="1400">
                <a:solidFill>
                  <a:srgbClr val="FF0000"/>
                </a:solidFill>
                <a:latin typeface="Arial Narrow" pitchFamily="34" charset="0"/>
                <a:cs typeface="Arial" pitchFamily="34" charset="0"/>
              </a:rPr>
              <a:t>Навигационная система </a:t>
            </a:r>
            <a:r>
              <a:rPr lang="en-US" sz="1400">
                <a:solidFill>
                  <a:srgbClr val="FF0000"/>
                </a:solidFill>
                <a:latin typeface="Arial Narrow" pitchFamily="34" charset="0"/>
                <a:cs typeface="Arial" pitchFamily="34" charset="0"/>
              </a:rPr>
              <a:t>web-</a:t>
            </a:r>
            <a:r>
              <a:rPr lang="ru-RU" sz="1400">
                <a:solidFill>
                  <a:srgbClr val="FF0000"/>
                </a:solidFill>
                <a:latin typeface="Arial Narrow" pitchFamily="34" charset="0"/>
                <a:cs typeface="Arial" pitchFamily="34" charset="0"/>
              </a:rPr>
              <a:t>портала</a:t>
            </a:r>
            <a:endParaRPr lang="en-US" sz="1400">
              <a:solidFill>
                <a:srgbClr val="FF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9235" name="AutoShape 3"/>
          <p:cNvSpPr>
            <a:spLocks noChangeArrowheads="1"/>
          </p:cNvSpPr>
          <p:nvPr/>
        </p:nvSpPr>
        <p:spPr bwMode="auto">
          <a:xfrm>
            <a:off x="2571736" y="5159361"/>
            <a:ext cx="2286000" cy="8572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9525" algn="ctr">
            <a:solidFill>
              <a:srgbClr val="4A8ECC"/>
            </a:solidFill>
            <a:round/>
            <a:headEnd/>
            <a:tailEnd/>
          </a:ln>
        </p:spPr>
        <p:txBody>
          <a:bodyPr lIns="18000" rIns="18000" anchor="ctr"/>
          <a:lstStyle/>
          <a:p>
            <a:pPr algn="ctr">
              <a:lnSpc>
                <a:spcPct val="95000"/>
              </a:lnSpc>
            </a:pPr>
            <a:r>
              <a:rPr lang="ru-RU" sz="1400">
                <a:solidFill>
                  <a:srgbClr val="FF0000"/>
                </a:solidFill>
                <a:latin typeface="Arial Narrow" pitchFamily="34" charset="0"/>
                <a:cs typeface="Arial" pitchFamily="34" charset="0"/>
              </a:rPr>
              <a:t>Система доступа к  внешним медицинским </a:t>
            </a:r>
            <a:r>
              <a:rPr lang="en-US" sz="1400">
                <a:solidFill>
                  <a:srgbClr val="FF0000"/>
                </a:solidFill>
                <a:latin typeface="Arial Narrow" pitchFamily="34" charset="0"/>
                <a:cs typeface="Arial" pitchFamily="34" charset="0"/>
              </a:rPr>
              <a:t/>
            </a:r>
            <a:br>
              <a:rPr lang="en-US" sz="1400">
                <a:solidFill>
                  <a:srgbClr val="FF0000"/>
                </a:solidFill>
                <a:latin typeface="Arial Narrow" pitchFamily="34" charset="0"/>
                <a:cs typeface="Arial" pitchFamily="34" charset="0"/>
              </a:rPr>
            </a:br>
            <a:r>
              <a:rPr lang="en-US" sz="1400">
                <a:solidFill>
                  <a:srgbClr val="FF0000"/>
                </a:solidFill>
                <a:latin typeface="Arial Narrow" pitchFamily="34" charset="0"/>
                <a:cs typeface="Arial" pitchFamily="34" charset="0"/>
              </a:rPr>
              <a:t>web- </a:t>
            </a:r>
            <a:r>
              <a:rPr lang="ru-RU" sz="1400">
                <a:solidFill>
                  <a:srgbClr val="FF0000"/>
                </a:solidFill>
                <a:latin typeface="Arial Narrow" pitchFamily="34" charset="0"/>
                <a:cs typeface="Arial" pitchFamily="34" charset="0"/>
              </a:rPr>
              <a:t>ресурсам</a:t>
            </a:r>
            <a:endParaRPr lang="en-US" sz="1400">
              <a:solidFill>
                <a:srgbClr val="FF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9236" name="AutoShape 3"/>
          <p:cNvSpPr>
            <a:spLocks noChangeArrowheads="1"/>
          </p:cNvSpPr>
          <p:nvPr/>
        </p:nvSpPr>
        <p:spPr bwMode="auto">
          <a:xfrm>
            <a:off x="2571736" y="3873486"/>
            <a:ext cx="2286000" cy="5715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9525" algn="ctr">
            <a:solidFill>
              <a:srgbClr val="4A8ECC"/>
            </a:solidFill>
            <a:round/>
            <a:headEnd/>
            <a:tailEnd/>
          </a:ln>
        </p:spPr>
        <p:txBody>
          <a:bodyPr lIns="18000" rIns="18000" anchor="ctr"/>
          <a:lstStyle/>
          <a:p>
            <a:pPr algn="ctr">
              <a:lnSpc>
                <a:spcPct val="95000"/>
              </a:lnSpc>
            </a:pPr>
            <a:r>
              <a:rPr lang="ru-RU" sz="1400">
                <a:solidFill>
                  <a:srgbClr val="FF0000"/>
                </a:solidFill>
                <a:latin typeface="Arial Narrow" pitchFamily="34" charset="0"/>
                <a:cs typeface="Arial" pitchFamily="34" charset="0"/>
              </a:rPr>
              <a:t>Библиотека подкастов </a:t>
            </a:r>
            <a:endParaRPr lang="en-US" sz="1400">
              <a:solidFill>
                <a:srgbClr val="FF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9237" name="AutoShape 3"/>
          <p:cNvSpPr>
            <a:spLocks noChangeArrowheads="1"/>
          </p:cNvSpPr>
          <p:nvPr/>
        </p:nvSpPr>
        <p:spPr bwMode="auto">
          <a:xfrm>
            <a:off x="2565386" y="2143111"/>
            <a:ext cx="2286000" cy="5715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9525" algn="ctr">
            <a:solidFill>
              <a:srgbClr val="4A8ECC"/>
            </a:solidFill>
            <a:round/>
            <a:headEnd/>
            <a:tailEnd/>
          </a:ln>
        </p:spPr>
        <p:txBody>
          <a:bodyPr lIns="18000" rIns="18000" anchor="ctr"/>
          <a:lstStyle/>
          <a:p>
            <a:pPr algn="ctr">
              <a:lnSpc>
                <a:spcPct val="95000"/>
              </a:lnSpc>
            </a:pPr>
            <a:r>
              <a:rPr lang="ru-RU" sz="1400">
                <a:solidFill>
                  <a:srgbClr val="FF0000"/>
                </a:solidFill>
                <a:latin typeface="Arial Narrow" pitchFamily="34" charset="0"/>
                <a:cs typeface="Arial" pitchFamily="34" charset="0"/>
              </a:rPr>
              <a:t>Интерактивные обучающие </a:t>
            </a:r>
            <a:r>
              <a:rPr lang="en-US" sz="1400">
                <a:solidFill>
                  <a:srgbClr val="FF000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ru-RU" sz="1400">
                <a:solidFill>
                  <a:srgbClr val="FF0000"/>
                </a:solidFill>
                <a:latin typeface="Arial Narrow" pitchFamily="34" charset="0"/>
                <a:cs typeface="Arial" pitchFamily="34" charset="0"/>
              </a:rPr>
              <a:t>системы</a:t>
            </a:r>
            <a:endParaRPr lang="en-US" sz="1400">
              <a:solidFill>
                <a:srgbClr val="FF0000"/>
              </a:solidFill>
              <a:latin typeface="Arial Narrow" pitchFamily="34" charset="0"/>
              <a:cs typeface="Arial" pitchFamily="34" charset="0"/>
            </a:endParaRPr>
          </a:p>
        </p:txBody>
      </p:sp>
      <p:grpSp>
        <p:nvGrpSpPr>
          <p:cNvPr id="9239" name="Group 24"/>
          <p:cNvGrpSpPr>
            <a:grpSpLocks/>
          </p:cNvGrpSpPr>
          <p:nvPr/>
        </p:nvGrpSpPr>
        <p:grpSpPr bwMode="auto">
          <a:xfrm>
            <a:off x="642877" y="1785926"/>
            <a:ext cx="584200" cy="649287"/>
            <a:chOff x="1111" y="1299"/>
            <a:chExt cx="368" cy="409"/>
          </a:xfrm>
        </p:grpSpPr>
        <p:pic>
          <p:nvPicPr>
            <p:cNvPr id="9247" name="Picture 25" descr="user2"/>
            <p:cNvPicPr>
              <a:picLocks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159" y="1299"/>
              <a:ext cx="320" cy="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48" name="Picture 26" descr="user2"/>
            <p:cNvPicPr>
              <a:picLocks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111" y="1344"/>
              <a:ext cx="320" cy="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240" name="Group 24"/>
          <p:cNvGrpSpPr>
            <a:grpSpLocks/>
          </p:cNvGrpSpPr>
          <p:nvPr/>
        </p:nvGrpSpPr>
        <p:grpSpPr bwMode="auto">
          <a:xfrm>
            <a:off x="71373" y="1928802"/>
            <a:ext cx="584200" cy="649287"/>
            <a:chOff x="1111" y="1299"/>
            <a:chExt cx="368" cy="409"/>
          </a:xfrm>
        </p:grpSpPr>
        <p:pic>
          <p:nvPicPr>
            <p:cNvPr id="9245" name="Picture 25" descr="user2"/>
            <p:cNvPicPr>
              <a:picLocks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159" y="1299"/>
              <a:ext cx="320" cy="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46" name="Picture 26" descr="user2"/>
            <p:cNvPicPr>
              <a:picLocks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111" y="1344"/>
              <a:ext cx="320" cy="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241" name="Group 27"/>
          <p:cNvGrpSpPr>
            <a:grpSpLocks/>
          </p:cNvGrpSpPr>
          <p:nvPr/>
        </p:nvGrpSpPr>
        <p:grpSpPr bwMode="auto">
          <a:xfrm>
            <a:off x="5857884" y="1285860"/>
            <a:ext cx="596900" cy="649287"/>
            <a:chOff x="3236" y="1298"/>
            <a:chExt cx="376" cy="409"/>
          </a:xfrm>
        </p:grpSpPr>
        <p:pic>
          <p:nvPicPr>
            <p:cNvPr id="9243" name="Picture 28" descr="user4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288" y="1298"/>
              <a:ext cx="324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44" name="Picture 29" descr="user4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236" y="1344"/>
              <a:ext cx="324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6" name="Скругленный прямоугольник 35"/>
          <p:cNvSpPr/>
          <p:nvPr/>
        </p:nvSpPr>
        <p:spPr bwMode="auto">
          <a:xfrm>
            <a:off x="0" y="5072074"/>
            <a:ext cx="2357422" cy="1285884"/>
          </a:xfrm>
          <a:prstGeom prst="round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Arial Narrow" pitchFamily="34" charset="0"/>
              </a:rPr>
              <a:t>Изменения – старение и вымывание  ППС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itchFamily="34" charset="0"/>
            </a:endParaRPr>
          </a:p>
        </p:txBody>
      </p:sp>
      <p:pic>
        <p:nvPicPr>
          <p:cNvPr id="9242" name="Рисунок 22" descr="man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00133" y="1643050"/>
            <a:ext cx="1285875" cy="333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474788" y="0"/>
            <a:ext cx="7561262" cy="1196975"/>
          </a:xfrm>
        </p:spPr>
        <p:txBody>
          <a:bodyPr/>
          <a:lstStyle/>
          <a:p>
            <a:pPr eaLnBrk="1" hangingPunct="1"/>
            <a:r>
              <a:rPr lang="ru-RU" sz="3200" dirty="0" smtClean="0">
                <a:latin typeface="Arial Narrow" pitchFamily="34" charset="0"/>
              </a:rPr>
              <a:t>Росгидромет </a:t>
            </a:r>
            <a:r>
              <a:rPr lang="en-US" sz="3200" dirty="0" smtClean="0">
                <a:latin typeface="Arial Narrow" pitchFamily="34" charset="0"/>
              </a:rPr>
              <a:t>– </a:t>
            </a:r>
            <a:r>
              <a:rPr lang="ru-RU" sz="3200" dirty="0" smtClean="0">
                <a:latin typeface="Arial Narrow" pitchFamily="34" charset="0"/>
              </a:rPr>
              <a:t>функции мониторинга и аналитики в реальном времени</a:t>
            </a:r>
          </a:p>
        </p:txBody>
      </p:sp>
      <p:pic>
        <p:nvPicPr>
          <p:cNvPr id="9523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1628775"/>
            <a:ext cx="7104062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</p:pic>
      <p:sp>
        <p:nvSpPr>
          <p:cNvPr id="95236" name="AutoShape 4"/>
          <p:cNvSpPr>
            <a:spLocks noChangeArrowheads="1"/>
          </p:cNvSpPr>
          <p:nvPr/>
        </p:nvSpPr>
        <p:spPr bwMode="auto">
          <a:xfrm>
            <a:off x="142844" y="5500702"/>
            <a:ext cx="2447925" cy="1152525"/>
          </a:xfrm>
          <a:prstGeom prst="wedgeEllipseCallout">
            <a:avLst>
              <a:gd name="adj1" fmla="val 88394"/>
              <a:gd name="adj2" fmla="val -224931"/>
            </a:avLst>
          </a:prstGeom>
          <a:gradFill rotWithShape="1">
            <a:gsLst>
              <a:gs pos="0">
                <a:srgbClr val="FF0000"/>
              </a:gs>
              <a:gs pos="100000">
                <a:srgbClr val="FF0000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ru-RU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План приема в структурной единице</a:t>
            </a:r>
          </a:p>
        </p:txBody>
      </p:sp>
      <p:sp>
        <p:nvSpPr>
          <p:cNvPr id="95237" name="AutoShape 5"/>
          <p:cNvSpPr>
            <a:spLocks noChangeArrowheads="1"/>
          </p:cNvSpPr>
          <p:nvPr/>
        </p:nvSpPr>
        <p:spPr bwMode="auto">
          <a:xfrm>
            <a:off x="6084888" y="5229225"/>
            <a:ext cx="2808287" cy="865188"/>
          </a:xfrm>
          <a:prstGeom prst="wedgeEllipseCallout">
            <a:avLst>
              <a:gd name="adj1" fmla="val -80468"/>
              <a:gd name="adj2" fmla="val -179907"/>
            </a:avLst>
          </a:prstGeom>
          <a:gradFill rotWithShape="1">
            <a:gsLst>
              <a:gs pos="0">
                <a:srgbClr val="FF0000"/>
              </a:gs>
              <a:gs pos="100000">
                <a:srgbClr val="FF0000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ru-RU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Фактические  данные приема</a:t>
            </a:r>
          </a:p>
        </p:txBody>
      </p:sp>
      <p:sp>
        <p:nvSpPr>
          <p:cNvPr id="451594" name="AutoShape 10"/>
          <p:cNvSpPr>
            <a:spLocks noChangeArrowheads="1"/>
          </p:cNvSpPr>
          <p:nvPr/>
        </p:nvSpPr>
        <p:spPr bwMode="auto">
          <a:xfrm>
            <a:off x="0" y="2565400"/>
            <a:ext cx="1836738" cy="2232025"/>
          </a:xfrm>
          <a:prstGeom prst="wedgeRoundRectCallout">
            <a:avLst>
              <a:gd name="adj1" fmla="val 61667"/>
              <a:gd name="adj2" fmla="val -24111"/>
              <a:gd name="adj3" fmla="val 16667"/>
            </a:avLst>
          </a:prstGeom>
          <a:gradFill rotWithShape="1">
            <a:gsLst>
              <a:gs pos="0">
                <a:srgbClr val="060763"/>
              </a:gs>
              <a:gs pos="100000">
                <a:srgbClr val="060763">
                  <a:gamma/>
                  <a:shade val="46275"/>
                  <a:invGamma/>
                </a:srgbClr>
              </a:gs>
            </a:gsLst>
            <a:lin ang="189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>
              <a:buFontTx/>
              <a:buChar char="•"/>
              <a:defRPr/>
            </a:pPr>
            <a:r>
              <a:rPr lang="ru-RU" sz="1400" b="0">
                <a:solidFill>
                  <a:schemeClr val="bg1"/>
                </a:solidFill>
                <a:latin typeface="Arial Narrow" pitchFamily="34" charset="0"/>
              </a:rPr>
              <a:t> Интегрированная актуальная  информация по регионам – план и факт по приему и другие аналитические отчеты в реальном времени</a:t>
            </a:r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>
            <a:off x="5643570" y="1214422"/>
            <a:ext cx="3357586" cy="1500198"/>
          </a:xfrm>
          <a:prstGeom prst="roundRect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Arial Narrow" pitchFamily="34" charset="0"/>
              </a:rPr>
              <a:t>Изменения – восстановление системы подготовки кадров после полной деградации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952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9523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523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95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5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95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5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5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5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6" grpId="0" animBg="1"/>
      <p:bldP spid="95237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142853"/>
            <a:ext cx="7000924" cy="928694"/>
          </a:xfrm>
        </p:spPr>
        <p:txBody>
          <a:bodyPr/>
          <a:lstStyle/>
          <a:p>
            <a:r>
              <a:rPr lang="ru-RU" dirty="0" smtClean="0">
                <a:latin typeface="Arial Narrow" pitchFamily="34" charset="0"/>
              </a:rPr>
              <a:t>Изменения в </a:t>
            </a:r>
            <a:r>
              <a:rPr lang="en-US" dirty="0" smtClean="0">
                <a:latin typeface="Arial Narrow" pitchFamily="34" charset="0"/>
              </a:rPr>
              <a:t>DHL</a:t>
            </a:r>
            <a:endParaRPr lang="ru-RU" dirty="0">
              <a:latin typeface="Arial Narrow" pitchFamily="34" charset="0"/>
            </a:endParaRPr>
          </a:p>
        </p:txBody>
      </p:sp>
      <p:pic>
        <p:nvPicPr>
          <p:cNvPr id="2078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076975"/>
            <a:ext cx="7429520" cy="57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Скругленный прямоугольник 5"/>
          <p:cNvSpPr/>
          <p:nvPr/>
        </p:nvSpPr>
        <p:spPr bwMode="auto">
          <a:xfrm>
            <a:off x="2786050" y="3071810"/>
            <a:ext cx="3357586" cy="2214578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ru-RU" sz="1400" dirty="0" smtClean="0">
                <a:latin typeface="Arial Narrow" pitchFamily="34" charset="0"/>
              </a:rPr>
              <a:t>Раз в год в компании проходит опрос мнения сотрудников. Есть один из показателей оценки руководителей в этом опросе -  «</a:t>
            </a:r>
            <a:r>
              <a:rPr lang="en-US" sz="1400" dirty="0" smtClean="0">
                <a:latin typeface="Arial Narrow" pitchFamily="34" charset="0"/>
              </a:rPr>
              <a:t>Active Leadership</a:t>
            </a:r>
            <a:r>
              <a:rPr lang="ru-RU" sz="1400" dirty="0" smtClean="0">
                <a:latin typeface="Arial Narrow" pitchFamily="34" charset="0"/>
              </a:rPr>
              <a:t>. В 2009 году показатели по этим вопросам были низкими.  Руководство приняло решение, что один из способов увеличить показатель «</a:t>
            </a:r>
            <a:r>
              <a:rPr lang="en-US" sz="1400" dirty="0" smtClean="0">
                <a:latin typeface="Arial Narrow" pitchFamily="34" charset="0"/>
              </a:rPr>
              <a:t>active leadership</a:t>
            </a:r>
            <a:r>
              <a:rPr lang="ru-RU" sz="1400" dirty="0" smtClean="0">
                <a:latin typeface="Arial Narrow" pitchFamily="34" charset="0"/>
              </a:rPr>
              <a:t>» -это </a:t>
            </a:r>
            <a:r>
              <a:rPr lang="ru-RU" sz="1400" dirty="0" err="1" smtClean="0">
                <a:latin typeface="Arial Narrow" pitchFamily="34" charset="0"/>
              </a:rPr>
              <a:t>коучинг</a:t>
            </a:r>
            <a:r>
              <a:rPr lang="ru-RU" sz="1400" dirty="0" smtClean="0">
                <a:latin typeface="Arial Narrow" pitchFamily="34" charset="0"/>
              </a:rPr>
              <a:t>.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8" name="AutoShape 13"/>
          <p:cNvSpPr>
            <a:spLocks noChangeArrowheads="1"/>
          </p:cNvSpPr>
          <p:nvPr/>
        </p:nvSpPr>
        <p:spPr bwMode="auto">
          <a:xfrm>
            <a:off x="1" y="3357562"/>
            <a:ext cx="1500165" cy="1143008"/>
          </a:xfrm>
          <a:prstGeom prst="wedgeRoundRectCallout">
            <a:avLst>
              <a:gd name="adj1" fmla="val 43777"/>
              <a:gd name="adj2" fmla="val 80475"/>
              <a:gd name="adj3" fmla="val 16667"/>
            </a:avLst>
          </a:prstGeom>
          <a:gradFill rotWithShape="1">
            <a:gsLst>
              <a:gs pos="0">
                <a:srgbClr val="FF0000"/>
              </a:gs>
              <a:gs pos="100000">
                <a:srgbClr val="FF0000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algn="ctr">
              <a:lnSpc>
                <a:spcPct val="120000"/>
              </a:lnSpc>
              <a:defRPr/>
            </a:pPr>
            <a:r>
              <a:rPr lang="ru-RU" dirty="0" smtClean="0">
                <a:solidFill>
                  <a:srgbClr val="FFFFFF"/>
                </a:solidFill>
                <a:latin typeface="Arial Narrow" pitchFamily="34" charset="0"/>
              </a:rPr>
              <a:t>9 модулей по 20 мин</a:t>
            </a:r>
            <a:endParaRPr lang="ru-RU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9" name="AutoShape 13"/>
          <p:cNvSpPr>
            <a:spLocks noChangeArrowheads="1"/>
          </p:cNvSpPr>
          <p:nvPr/>
        </p:nvSpPr>
        <p:spPr bwMode="auto">
          <a:xfrm>
            <a:off x="6840537" y="5708722"/>
            <a:ext cx="2303463" cy="1149278"/>
          </a:xfrm>
          <a:prstGeom prst="wedgeRoundRectCallout">
            <a:avLst>
              <a:gd name="adj1" fmla="val -52135"/>
              <a:gd name="adj2" fmla="val -66268"/>
              <a:gd name="adj3" fmla="val 16667"/>
            </a:avLst>
          </a:prstGeom>
          <a:gradFill rotWithShape="1">
            <a:gsLst>
              <a:gs pos="0">
                <a:srgbClr val="FF0000"/>
              </a:gs>
              <a:gs pos="100000">
                <a:srgbClr val="FF0000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algn="ctr">
              <a:lnSpc>
                <a:spcPct val="120000"/>
              </a:lnSpc>
              <a:defRPr/>
            </a:pPr>
            <a:r>
              <a:rPr lang="ru-RU" dirty="0" smtClean="0">
                <a:solidFill>
                  <a:srgbClr val="FFFFFF"/>
                </a:solidFill>
                <a:latin typeface="Arial Narrow" pitchFamily="34" charset="0"/>
              </a:rPr>
              <a:t>Персонажи списаны с </a:t>
            </a:r>
            <a:r>
              <a:rPr lang="en-US" dirty="0" smtClean="0">
                <a:solidFill>
                  <a:srgbClr val="FFFFFF"/>
                </a:solidFill>
                <a:latin typeface="Arial Narrow" pitchFamily="34" charset="0"/>
              </a:rPr>
              <a:t>“</a:t>
            </a:r>
            <a:r>
              <a:rPr lang="ru-RU" dirty="0" smtClean="0">
                <a:solidFill>
                  <a:srgbClr val="FFFFFF"/>
                </a:solidFill>
                <a:latin typeface="Arial Narrow" pitchFamily="34" charset="0"/>
              </a:rPr>
              <a:t>реальных</a:t>
            </a:r>
            <a:r>
              <a:rPr lang="en-US" dirty="0" smtClean="0">
                <a:solidFill>
                  <a:srgbClr val="FFFFFF"/>
                </a:solidFill>
                <a:latin typeface="Arial Narrow" pitchFamily="34" charset="0"/>
              </a:rPr>
              <a:t>”</a:t>
            </a:r>
            <a:r>
              <a:rPr lang="ru-RU" dirty="0" smtClean="0">
                <a:solidFill>
                  <a:srgbClr val="FFFFFF"/>
                </a:solidFill>
                <a:latin typeface="Arial Narrow" pitchFamily="34" charset="0"/>
              </a:rPr>
              <a:t> сотрудников</a:t>
            </a:r>
            <a:endParaRPr lang="ru-RU" dirty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1619250" y="0"/>
            <a:ext cx="7129463" cy="1196975"/>
          </a:xfrm>
        </p:spPr>
        <p:txBody>
          <a:bodyPr/>
          <a:lstStyle/>
          <a:p>
            <a:r>
              <a:rPr lang="ru-RU" smtClean="0">
                <a:latin typeface="Arial Narrow" pitchFamily="34" charset="0"/>
              </a:rPr>
              <a:t>ОМС – продажа услуг </a:t>
            </a:r>
            <a:br>
              <a:rPr lang="ru-RU" smtClean="0">
                <a:latin typeface="Arial Narrow" pitchFamily="34" charset="0"/>
              </a:rPr>
            </a:br>
            <a:r>
              <a:rPr lang="ru-RU" sz="2400" b="0" smtClean="0">
                <a:latin typeface="Arial Narrow" pitchFamily="34" charset="0"/>
              </a:rPr>
              <a:t>(сеть кафе и точек питания</a:t>
            </a:r>
            <a:r>
              <a:rPr lang="en-US" sz="2400" b="0" smtClean="0">
                <a:latin typeface="Arial Narrow" pitchFamily="34" charset="0"/>
              </a:rPr>
              <a:t> – 15 </a:t>
            </a:r>
            <a:r>
              <a:rPr lang="ru-RU" sz="2400" b="0" smtClean="0">
                <a:latin typeface="Arial Narrow" pitchFamily="34" charset="0"/>
              </a:rPr>
              <a:t>тыс. сотрудников)</a:t>
            </a:r>
          </a:p>
        </p:txBody>
      </p:sp>
      <p:sp>
        <p:nvSpPr>
          <p:cNvPr id="24579" name="Содержимое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340768"/>
            <a:ext cx="7020272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7963" y="3109913"/>
            <a:ext cx="7666037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0400" y="4437063"/>
            <a:ext cx="8736013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7" name="AutoShape 13"/>
          <p:cNvSpPr>
            <a:spLocks noChangeArrowheads="1"/>
          </p:cNvSpPr>
          <p:nvPr/>
        </p:nvSpPr>
        <p:spPr bwMode="auto">
          <a:xfrm>
            <a:off x="395288" y="6092825"/>
            <a:ext cx="2303462" cy="576263"/>
          </a:xfrm>
          <a:prstGeom prst="wedgeRoundRectCallout">
            <a:avLst>
              <a:gd name="adj1" fmla="val 37182"/>
              <a:gd name="adj2" fmla="val -143376"/>
              <a:gd name="adj3" fmla="val 16667"/>
            </a:avLst>
          </a:prstGeom>
          <a:gradFill rotWithShape="1">
            <a:gsLst>
              <a:gs pos="0">
                <a:srgbClr val="FF0000"/>
              </a:gs>
              <a:gs pos="100000">
                <a:srgbClr val="FF0000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algn="ctr">
              <a:lnSpc>
                <a:spcPct val="120000"/>
              </a:lnSpc>
              <a:defRPr/>
            </a:pPr>
            <a:r>
              <a:rPr lang="ru-RU" dirty="0">
                <a:solidFill>
                  <a:srgbClr val="FFFFFF"/>
                </a:solidFill>
                <a:latin typeface="Arial Narrow" pitchFamily="34" charset="0"/>
              </a:rPr>
              <a:t>Набор компетенций</a:t>
            </a:r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>
            <a:off x="5572132" y="1357298"/>
            <a:ext cx="3357586" cy="1500198"/>
          </a:xfrm>
          <a:prstGeom prst="round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35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Arial Narrow" pitchFamily="34" charset="0"/>
              </a:rPr>
              <a:t>Изменения – повышение управляемости качества персонала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7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196975"/>
            <a:ext cx="6532562" cy="457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1946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1844824"/>
            <a:ext cx="6457950" cy="482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1547813" y="115888"/>
            <a:ext cx="7488237" cy="936625"/>
          </a:xfrm>
        </p:spPr>
        <p:txBody>
          <a:bodyPr/>
          <a:lstStyle/>
          <a:p>
            <a:pPr defTabSz="361950" eaLnBrk="1" hangingPunct="1">
              <a:tabLst>
                <a:tab pos="180975" algn="l"/>
              </a:tabLst>
            </a:pPr>
            <a:r>
              <a:rPr lang="ru-RU" sz="3200" dirty="0" smtClean="0">
                <a:latin typeface="Arial Narrow" pitchFamily="34" charset="0"/>
              </a:rPr>
              <a:t>Исследовательские университеты </a:t>
            </a:r>
            <a:br>
              <a:rPr lang="ru-RU" sz="3200" dirty="0" smtClean="0">
                <a:latin typeface="Arial Narrow" pitchFamily="34" charset="0"/>
              </a:rPr>
            </a:br>
            <a:r>
              <a:rPr lang="ru-RU" sz="3200" dirty="0" smtClean="0">
                <a:latin typeface="Arial Narrow" pitchFamily="34" charset="0"/>
              </a:rPr>
              <a:t>+ </a:t>
            </a:r>
            <a:r>
              <a:rPr lang="ru-RU" sz="3200" dirty="0" err="1" smtClean="0">
                <a:latin typeface="Arial Narrow" pitchFamily="34" charset="0"/>
              </a:rPr>
              <a:t>ГОСы</a:t>
            </a:r>
            <a:r>
              <a:rPr lang="ru-RU" sz="3200" dirty="0" smtClean="0">
                <a:latin typeface="Arial Narrow" pitchFamily="34" charset="0"/>
              </a:rPr>
              <a:t> 3-го поколения</a:t>
            </a:r>
          </a:p>
        </p:txBody>
      </p:sp>
      <p:sp>
        <p:nvSpPr>
          <p:cNvPr id="451597" name="AutoShape 13"/>
          <p:cNvSpPr>
            <a:spLocks noChangeArrowheads="1"/>
          </p:cNvSpPr>
          <p:nvPr/>
        </p:nvSpPr>
        <p:spPr bwMode="auto">
          <a:xfrm>
            <a:off x="0" y="5589240"/>
            <a:ext cx="2303463" cy="792088"/>
          </a:xfrm>
          <a:prstGeom prst="wedgeRoundRectCallout">
            <a:avLst>
              <a:gd name="adj1" fmla="val 37182"/>
              <a:gd name="adj2" fmla="val -143376"/>
              <a:gd name="adj3" fmla="val 16667"/>
            </a:avLst>
          </a:prstGeom>
          <a:gradFill rotWithShape="1">
            <a:gsLst>
              <a:gs pos="0">
                <a:srgbClr val="FF0000"/>
              </a:gs>
              <a:gs pos="100000">
                <a:srgbClr val="FF0000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algn="ctr">
              <a:lnSpc>
                <a:spcPct val="120000"/>
              </a:lnSpc>
              <a:defRPr/>
            </a:pPr>
            <a:r>
              <a:rPr lang="ru-RU" dirty="0" smtClean="0">
                <a:solidFill>
                  <a:srgbClr val="FFFFFF"/>
                </a:solidFill>
                <a:latin typeface="Arial Narrow" pitchFamily="34" charset="0"/>
              </a:rPr>
              <a:t>Индивидуальное расписание </a:t>
            </a:r>
            <a:r>
              <a:rPr lang="ru-RU" dirty="0">
                <a:solidFill>
                  <a:srgbClr val="FFFFFF"/>
                </a:solidFill>
                <a:latin typeface="Arial Narrow" pitchFamily="34" charset="0"/>
              </a:rPr>
              <a:t>обучения</a:t>
            </a:r>
          </a:p>
        </p:txBody>
      </p:sp>
      <p:pic>
        <p:nvPicPr>
          <p:cNvPr id="1946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2500306"/>
            <a:ext cx="4179202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AutoShape 10"/>
          <p:cNvSpPr>
            <a:spLocks noChangeArrowheads="1"/>
          </p:cNvSpPr>
          <p:nvPr/>
        </p:nvSpPr>
        <p:spPr bwMode="auto">
          <a:xfrm>
            <a:off x="6910388" y="1124744"/>
            <a:ext cx="2233612" cy="792162"/>
          </a:xfrm>
          <a:prstGeom prst="wedgeRoundRectCallout">
            <a:avLst>
              <a:gd name="adj1" fmla="val -71892"/>
              <a:gd name="adj2" fmla="val 139378"/>
              <a:gd name="adj3" fmla="val 16667"/>
            </a:avLst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lin ang="2700000" scaled="1"/>
          </a:gra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Электронный учебный модуль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15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15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1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159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124744"/>
            <a:ext cx="6626225" cy="483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Прямоугольник 12"/>
          <p:cNvSpPr/>
          <p:nvPr/>
        </p:nvSpPr>
        <p:spPr bwMode="auto">
          <a:xfrm>
            <a:off x="2627784" y="1124744"/>
            <a:ext cx="2664296" cy="36004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 smtClean="0"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785786" y="1428736"/>
            <a:ext cx="6000792" cy="3143272"/>
          </a:xfrm>
          <a:prstGeom prst="rect">
            <a:avLst/>
          </a:prstGeom>
          <a:solidFill>
            <a:srgbClr val="C8C8C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solidFill>
                <a:srgbClr val="FF0000"/>
              </a:solidFill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solidFill>
                <a:srgbClr val="FF0000"/>
              </a:solidFill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solidFill>
                <a:srgbClr val="FF0000"/>
              </a:solidFill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solidFill>
                <a:srgbClr val="FF0000"/>
              </a:solidFill>
            </a:endParaRPr>
          </a:p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rPr>
              <a:t>Модули учебной </a:t>
            </a:r>
            <a:b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rPr>
            </a:b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rPr>
              <a:t>программы индивидуальной </a:t>
            </a:r>
            <a:b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rPr>
            </a:b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rPr>
              <a:t>образовательной траектории</a:t>
            </a:r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1547812" y="1"/>
            <a:ext cx="7596187" cy="1071546"/>
          </a:xfrm>
        </p:spPr>
        <p:txBody>
          <a:bodyPr/>
          <a:lstStyle/>
          <a:p>
            <a:r>
              <a:rPr lang="ru-RU" sz="2800" dirty="0" smtClean="0">
                <a:latin typeface="Arial Narrow" pitchFamily="34" charset="0"/>
              </a:rPr>
              <a:t>Модели проф. компетенций для формирования образовательных траекторий в вузе</a:t>
            </a:r>
          </a:p>
        </p:txBody>
      </p:sp>
      <p:sp>
        <p:nvSpPr>
          <p:cNvPr id="4" name="Овал 3"/>
          <p:cNvSpPr/>
          <p:nvPr/>
        </p:nvSpPr>
        <p:spPr bwMode="auto">
          <a:xfrm>
            <a:off x="3143240" y="2000240"/>
            <a:ext cx="928694" cy="857256"/>
          </a:xfrm>
          <a:prstGeom prst="ellipse">
            <a:avLst/>
          </a:prstGeom>
          <a:noFill/>
          <a:ln w="44450" cap="flat" cmpd="sng" algn="ctr">
            <a:solidFill>
              <a:srgbClr val="FF0000">
                <a:alpha val="80000"/>
              </a:srgb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В</a:t>
            </a:r>
          </a:p>
        </p:txBody>
      </p:sp>
      <p:sp>
        <p:nvSpPr>
          <p:cNvPr id="5" name="Овал 4"/>
          <p:cNvSpPr/>
          <p:nvPr/>
        </p:nvSpPr>
        <p:spPr bwMode="auto">
          <a:xfrm>
            <a:off x="1428728" y="1571612"/>
            <a:ext cx="928694" cy="857256"/>
          </a:xfrm>
          <a:prstGeom prst="ellipse">
            <a:avLst/>
          </a:prstGeom>
          <a:noFill/>
          <a:ln w="44450" cap="flat" cmpd="sng" algn="ctr">
            <a:solidFill>
              <a:srgbClr val="FF0000">
                <a:alpha val="80000"/>
              </a:srgb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А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Овал 5"/>
          <p:cNvSpPr/>
          <p:nvPr/>
        </p:nvSpPr>
        <p:spPr bwMode="auto">
          <a:xfrm>
            <a:off x="3714744" y="2428868"/>
            <a:ext cx="928694" cy="857256"/>
          </a:xfrm>
          <a:prstGeom prst="ellipse">
            <a:avLst/>
          </a:prstGeom>
          <a:noFill/>
          <a:ln w="44450" cap="flat" cmpd="sng" algn="ctr">
            <a:solidFill>
              <a:srgbClr val="FF0000">
                <a:alpha val="80000"/>
              </a:srgb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С</a:t>
            </a:r>
          </a:p>
        </p:txBody>
      </p:sp>
      <p:sp>
        <p:nvSpPr>
          <p:cNvPr id="7" name="Овал 6"/>
          <p:cNvSpPr/>
          <p:nvPr/>
        </p:nvSpPr>
        <p:spPr bwMode="auto">
          <a:xfrm>
            <a:off x="5286380" y="2357430"/>
            <a:ext cx="928694" cy="857256"/>
          </a:xfrm>
          <a:prstGeom prst="ellipse">
            <a:avLst/>
          </a:prstGeom>
          <a:noFill/>
          <a:ln w="44450" cap="flat" cmpd="sng" algn="ctr">
            <a:solidFill>
              <a:srgbClr val="FF0000">
                <a:alpha val="80000"/>
              </a:srgb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/>
              <a:t>D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0" name="Скругленная соединительная линия 9"/>
          <p:cNvCxnSpPr/>
          <p:nvPr/>
        </p:nvCxnSpPr>
        <p:spPr bwMode="auto">
          <a:xfrm>
            <a:off x="1428728" y="2214554"/>
            <a:ext cx="5214974" cy="857256"/>
          </a:xfrm>
          <a:prstGeom prst="curvedConnector3">
            <a:avLst>
              <a:gd name="adj1" fmla="val 42838"/>
            </a:avLst>
          </a:prstGeom>
          <a:ln>
            <a:headEnd type="none" w="med" len="med"/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4293096"/>
            <a:ext cx="2736304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2" name="Двойная стрелка влево/вправо 11"/>
          <p:cNvSpPr/>
          <p:nvPr/>
        </p:nvSpPr>
        <p:spPr bwMode="auto">
          <a:xfrm rot="18947800">
            <a:off x="2621428" y="3520035"/>
            <a:ext cx="1440160" cy="360040"/>
          </a:xfrm>
          <a:prstGeom prst="left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 bwMode="auto">
          <a:xfrm>
            <a:off x="6000760" y="1214422"/>
            <a:ext cx="2928990" cy="1428760"/>
          </a:xfrm>
          <a:prstGeom prst="round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Arial Narrow" pitchFamily="34" charset="0"/>
              </a:rPr>
              <a:t>Изменения – структурные изменения</a:t>
            </a:r>
            <a:r>
              <a:rPr lang="en-US" sz="2000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2000" dirty="0" smtClean="0">
                <a:solidFill>
                  <a:schemeClr val="bg1"/>
                </a:solidFill>
                <a:latin typeface="Arial Narrow" pitchFamily="34" charset="0"/>
              </a:rPr>
              <a:t>концепции образования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  <p:bldP spid="5" grpId="0" animBg="1"/>
      <p:bldP spid="6" grpId="0" animBg="1"/>
      <p:bldP spid="7" grpId="0" animBg="1"/>
      <p:bldP spid="12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728" y="1"/>
            <a:ext cx="6429420" cy="1000108"/>
          </a:xfrm>
        </p:spPr>
        <p:txBody>
          <a:bodyPr/>
          <a:lstStyle/>
          <a:p>
            <a:pPr eaLnBrk="1" hangingPunct="1"/>
            <a:r>
              <a:rPr lang="ru-RU" sz="3200" dirty="0" smtClean="0">
                <a:latin typeface="Arial Narrow" pitchFamily="34" charset="0"/>
              </a:rPr>
              <a:t>Подготовка летного и инженерно-технического персонала</a:t>
            </a:r>
          </a:p>
        </p:txBody>
      </p:sp>
      <p:sp>
        <p:nvSpPr>
          <p:cNvPr id="7175" name="Text Box 8"/>
          <p:cNvSpPr txBox="1">
            <a:spLocks noChangeArrowheads="1"/>
          </p:cNvSpPr>
          <p:nvPr/>
        </p:nvSpPr>
        <p:spPr bwMode="auto">
          <a:xfrm>
            <a:off x="714348" y="1214422"/>
            <a:ext cx="5500726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rIns="0"/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ru-RU" sz="1600" dirty="0">
                <a:latin typeface="Arial Narrow" pitchFamily="34" charset="0"/>
              </a:rPr>
              <a:t>Внедрение электронных систем обучения в учебных центрах Корпорации «Иркут», для организации теоретической подготовки специалистов - </a:t>
            </a:r>
            <a:r>
              <a:rPr lang="ru-RU" sz="1600" dirty="0" err="1">
                <a:latin typeface="Arial Narrow" pitchFamily="34" charset="0"/>
              </a:rPr>
              <a:t>эксплуатантов</a:t>
            </a:r>
            <a:r>
              <a:rPr lang="ru-RU" sz="1600" dirty="0">
                <a:latin typeface="Arial Narrow" pitchFamily="34" charset="0"/>
              </a:rPr>
              <a:t> авиационной военной </a:t>
            </a:r>
            <a:r>
              <a:rPr lang="ru-RU" sz="1600" dirty="0" smtClean="0">
                <a:latin typeface="Arial Narrow" pitchFamily="34" charset="0"/>
              </a:rPr>
              <a:t>(СУ 30МК) и </a:t>
            </a:r>
            <a:r>
              <a:rPr lang="ru-RU" sz="1600" dirty="0">
                <a:latin typeface="Arial Narrow" pitchFamily="34" charset="0"/>
              </a:rPr>
              <a:t>гражданской </a:t>
            </a:r>
            <a:r>
              <a:rPr lang="ru-RU" sz="1600" dirty="0" smtClean="0">
                <a:latin typeface="Arial Narrow" pitchFamily="34" charset="0"/>
              </a:rPr>
              <a:t/>
            </a:r>
            <a:br>
              <a:rPr lang="ru-RU" sz="1600" dirty="0" smtClean="0">
                <a:latin typeface="Arial Narrow" pitchFamily="34" charset="0"/>
              </a:rPr>
            </a:br>
            <a:r>
              <a:rPr lang="ru-RU" sz="1600" dirty="0" smtClean="0">
                <a:latin typeface="Arial Narrow" pitchFamily="34" charset="0"/>
              </a:rPr>
              <a:t>техники (МС 21) . </a:t>
            </a:r>
            <a:endParaRPr lang="ru-RU" sz="1600" dirty="0">
              <a:latin typeface="Arial Narrow" pitchFamily="34" charset="0"/>
            </a:endParaRPr>
          </a:p>
        </p:txBody>
      </p:sp>
      <p:sp>
        <p:nvSpPr>
          <p:cNvPr id="7177" name="Text Box 10"/>
          <p:cNvSpPr txBox="1">
            <a:spLocks noChangeArrowheads="1"/>
          </p:cNvSpPr>
          <p:nvPr/>
        </p:nvSpPr>
        <p:spPr bwMode="auto">
          <a:xfrm>
            <a:off x="4357686" y="3643314"/>
            <a:ext cx="478631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rIns="0"/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ru-RU" sz="1600" dirty="0">
                <a:latin typeface="Arial Narrow" pitchFamily="34" charset="0"/>
              </a:rPr>
              <a:t>Цель создания распределенной системы управления обучением - повышение эффективности подготовки персонала за счет создания единого информационного пространства и использования современных технических средств обучения на основе web-технологий.</a:t>
            </a:r>
          </a:p>
        </p:txBody>
      </p:sp>
      <p:pic>
        <p:nvPicPr>
          <p:cNvPr id="7178" name="Picture 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97219" y="142852"/>
            <a:ext cx="1346781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3786190"/>
            <a:ext cx="3538641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Скругленный прямоугольник 9"/>
          <p:cNvSpPr/>
          <p:nvPr/>
        </p:nvSpPr>
        <p:spPr bwMode="auto">
          <a:xfrm>
            <a:off x="5929322" y="1785926"/>
            <a:ext cx="2928990" cy="1428760"/>
          </a:xfrm>
          <a:prstGeom prst="round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Arial Narrow" pitchFamily="34" charset="0"/>
              </a:rPr>
              <a:t>Изменения – рост конкуренции на рынке вооружений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350" y="1557338"/>
            <a:ext cx="7308850" cy="411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1476375" y="188913"/>
            <a:ext cx="7667625" cy="1152525"/>
          </a:xfrm>
        </p:spPr>
        <p:txBody>
          <a:bodyPr/>
          <a:lstStyle/>
          <a:p>
            <a:pPr eaLnBrk="1" hangingPunct="1"/>
            <a:r>
              <a:rPr lang="en-US" sz="3200" dirty="0" smtClean="0">
                <a:latin typeface="Arial Narrow" pitchFamily="34" charset="0"/>
              </a:rPr>
              <a:t>eLearning SIS - </a:t>
            </a:r>
            <a:r>
              <a:rPr lang="ru-RU" sz="3200" dirty="0" smtClean="0">
                <a:latin typeface="Arial Narrow" pitchFamily="34" charset="0"/>
              </a:rPr>
              <a:t>база знаний</a:t>
            </a:r>
            <a:br>
              <a:rPr lang="ru-RU" sz="3200" dirty="0" smtClean="0">
                <a:latin typeface="Arial Narrow" pitchFamily="34" charset="0"/>
              </a:rPr>
            </a:br>
            <a:r>
              <a:rPr lang="ru-RU" sz="2400" b="0" dirty="0" smtClean="0">
                <a:latin typeface="Arial Narrow" pitchFamily="34" charset="0"/>
              </a:rPr>
              <a:t>организация коммуникаций между участниками, работа над общими документами, сбор и анализ показателей </a:t>
            </a:r>
          </a:p>
        </p:txBody>
      </p:sp>
      <p:graphicFrame>
        <p:nvGraphicFramePr>
          <p:cNvPr id="72707" name="Diagram 3"/>
          <p:cNvGraphicFramePr>
            <a:graphicFrameLocks/>
          </p:cNvGraphicFramePr>
          <p:nvPr>
            <p:ph sz="half" idx="2"/>
          </p:nvPr>
        </p:nvGraphicFramePr>
        <p:xfrm>
          <a:off x="63500" y="3573463"/>
          <a:ext cx="4148138" cy="4149725"/>
        </p:xfrm>
        <a:graphic>
          <a:graphicData uri="http://schemas.openxmlformats.org/drawingml/2006/compatibility">
            <com:legacyDrawing xmlns:com="http://schemas.openxmlformats.org/drawingml/2006/compatibility" spid="_x0000_s47106"/>
          </a:graphicData>
        </a:graphic>
      </p:graphicFrame>
      <p:pic>
        <p:nvPicPr>
          <p:cNvPr id="72715" name="Picture 11" descr="nechto_dept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4071942"/>
            <a:ext cx="3673475" cy="2501900"/>
          </a:xfrm>
          <a:prstGeom prst="rect">
            <a:avLst/>
          </a:prstGeom>
          <a:noFill/>
          <a:effectLst>
            <a:outerShdw dist="107763" dir="81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451594" name="AutoShape 10"/>
          <p:cNvSpPr>
            <a:spLocks noChangeArrowheads="1"/>
          </p:cNvSpPr>
          <p:nvPr/>
        </p:nvSpPr>
        <p:spPr bwMode="auto">
          <a:xfrm>
            <a:off x="71438" y="1052513"/>
            <a:ext cx="1836737" cy="2881312"/>
          </a:xfrm>
          <a:prstGeom prst="wedgeRoundRectCallout">
            <a:avLst>
              <a:gd name="adj1" fmla="val 72991"/>
              <a:gd name="adj2" fmla="val 21130"/>
              <a:gd name="adj3" fmla="val 16667"/>
            </a:avLst>
          </a:prstGeom>
          <a:gradFill rotWithShape="1">
            <a:gsLst>
              <a:gs pos="0">
                <a:srgbClr val="060763"/>
              </a:gs>
              <a:gs pos="100000">
                <a:srgbClr val="060763">
                  <a:gamma/>
                  <a:shade val="46275"/>
                  <a:invGamma/>
                </a:srgbClr>
              </a:gs>
            </a:gsLst>
            <a:lin ang="189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>
              <a:buFontTx/>
              <a:buChar char="•"/>
              <a:defRPr/>
            </a:pPr>
            <a:r>
              <a:rPr lang="en-US" sz="1400" b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1400" b="0">
                <a:solidFill>
                  <a:schemeClr val="bg1"/>
                </a:solidFill>
                <a:latin typeface="Arial Narrow" pitchFamily="34" charset="0"/>
              </a:rPr>
              <a:t>Реализует принцип </a:t>
            </a:r>
            <a:r>
              <a:rPr lang="en-US" sz="1400" b="0">
                <a:solidFill>
                  <a:schemeClr val="bg1"/>
                </a:solidFill>
                <a:latin typeface="Arial Narrow" pitchFamily="34" charset="0"/>
              </a:rPr>
              <a:t>“</a:t>
            </a:r>
            <a:r>
              <a:rPr lang="ru-RU" sz="1400" b="0">
                <a:solidFill>
                  <a:schemeClr val="bg1"/>
                </a:solidFill>
                <a:latin typeface="Arial Narrow" pitchFamily="34" charset="0"/>
              </a:rPr>
              <a:t>электронного наставничества</a:t>
            </a:r>
            <a:r>
              <a:rPr lang="en-US" sz="1400" b="0">
                <a:solidFill>
                  <a:schemeClr val="bg1"/>
                </a:solidFill>
                <a:latin typeface="Arial Narrow" pitchFamily="34" charset="0"/>
              </a:rPr>
              <a:t>”</a:t>
            </a:r>
            <a:endParaRPr lang="ru-RU" sz="1400" b="0">
              <a:solidFill>
                <a:schemeClr val="bg1"/>
              </a:solidFill>
              <a:latin typeface="Arial Narrow" pitchFamily="34" charset="0"/>
            </a:endParaRPr>
          </a:p>
          <a:p>
            <a:pPr>
              <a:defRPr/>
            </a:pPr>
            <a:endParaRPr lang="ru-RU" sz="1400" b="0">
              <a:solidFill>
                <a:schemeClr val="bg1"/>
              </a:solidFill>
              <a:latin typeface="Arial Narrow" pitchFamily="34" charset="0"/>
            </a:endParaRPr>
          </a:p>
          <a:p>
            <a:pPr>
              <a:buFontTx/>
              <a:buChar char="•"/>
              <a:defRPr/>
            </a:pPr>
            <a:r>
              <a:rPr lang="ru-RU" sz="1400" b="0">
                <a:solidFill>
                  <a:schemeClr val="bg1"/>
                </a:solidFill>
                <a:latin typeface="Arial Narrow" pitchFamily="34" charset="0"/>
              </a:rPr>
              <a:t> Обеспечивает сбор, систематизацию и хранение </a:t>
            </a:r>
          </a:p>
          <a:p>
            <a:pPr>
              <a:buFontTx/>
              <a:buChar char="•"/>
              <a:defRPr/>
            </a:pPr>
            <a:endParaRPr lang="ru-RU" sz="1400" b="0">
              <a:solidFill>
                <a:schemeClr val="bg1"/>
              </a:solidFill>
              <a:latin typeface="Arial Narrow" pitchFamily="34" charset="0"/>
            </a:endParaRPr>
          </a:p>
          <a:p>
            <a:pPr>
              <a:buFontTx/>
              <a:buChar char="•"/>
              <a:defRPr/>
            </a:pPr>
            <a:r>
              <a:rPr lang="ru-RU" sz="1400" b="0">
                <a:solidFill>
                  <a:schemeClr val="bg1"/>
                </a:solidFill>
                <a:latin typeface="Arial Narrow" pitchFamily="34" charset="0"/>
              </a:rPr>
              <a:t> Поддерживает удаленные коммуникации между участниками</a:t>
            </a:r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>
            <a:off x="6000760" y="1214422"/>
            <a:ext cx="2928990" cy="1428760"/>
          </a:xfrm>
          <a:prstGeom prst="roundRect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Arial Narrow" pitchFamily="34" charset="0"/>
              </a:rPr>
              <a:t>Изменения – подготовка самих изменений в среде высшего </a:t>
            </a:r>
            <a:r>
              <a:rPr lang="ru-RU" sz="2000" dirty="0" err="1" smtClean="0">
                <a:solidFill>
                  <a:schemeClr val="bg1"/>
                </a:solidFill>
                <a:latin typeface="Arial Narrow" pitchFamily="34" charset="0"/>
              </a:rPr>
              <a:t>образов</a:t>
            </a:r>
            <a:r>
              <a:rPr lang="ru-RU" sz="2000" dirty="0" err="1" smtClean="0">
                <a:solidFill>
                  <a:schemeClr val="bg1"/>
                </a:solidFill>
                <a:latin typeface="Arial Narrow" pitchFamily="34" charset="0"/>
              </a:rPr>
              <a:t>а</a:t>
            </a:r>
            <a:r>
              <a:rPr lang="ru-RU" sz="2000" dirty="0" err="1" smtClean="0">
                <a:solidFill>
                  <a:schemeClr val="bg1"/>
                </a:solidFill>
                <a:latin typeface="Arial Narrow" pitchFamily="34" charset="0"/>
              </a:rPr>
              <a:t>наия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56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2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560"/>
                            </p:stCondLst>
                            <p:childTnLst>
                              <p:par>
                                <p:cTn id="1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2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6" grpId="0"/>
      <p:bldDgm spid="72707" grpId="0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val 2"/>
          <p:cNvSpPr>
            <a:spLocks noChangeArrowheads="1"/>
          </p:cNvSpPr>
          <p:nvPr/>
        </p:nvSpPr>
        <p:spPr bwMode="auto">
          <a:xfrm rot="-554425">
            <a:off x="323850" y="476250"/>
            <a:ext cx="7956550" cy="6165850"/>
          </a:xfrm>
          <a:prstGeom prst="ellipse">
            <a:avLst/>
          </a:prstGeom>
          <a:gradFill rotWithShape="1">
            <a:gsLst>
              <a:gs pos="0">
                <a:srgbClr val="FAFAFA"/>
              </a:gs>
              <a:gs pos="100000">
                <a:srgbClr val="747474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b="0">
              <a:latin typeface="Arial Narrow" pitchFamily="34" charset="0"/>
            </a:endParaRP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1330325" y="404813"/>
            <a:ext cx="3529013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>
                <a:solidFill>
                  <a:srgbClr val="951013"/>
                </a:solidFill>
                <a:latin typeface="Arial Narrow" pitchFamily="34" charset="0"/>
              </a:rPr>
              <a:t>eLearning 3000</a:t>
            </a:r>
            <a:endParaRPr lang="ru-RU" sz="3600">
              <a:solidFill>
                <a:srgbClr val="951013"/>
              </a:solidFill>
              <a:latin typeface="Arial Narrow" pitchFamily="34" charset="0"/>
            </a:endParaRPr>
          </a:p>
        </p:txBody>
      </p:sp>
      <p:sp>
        <p:nvSpPr>
          <p:cNvPr id="39940" name="AutoShape 4"/>
          <p:cNvSpPr>
            <a:spLocks noChangeArrowheads="1"/>
          </p:cNvSpPr>
          <p:nvPr/>
        </p:nvSpPr>
        <p:spPr bwMode="auto">
          <a:xfrm>
            <a:off x="2843213" y="1341438"/>
            <a:ext cx="3313112" cy="1079500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iNstructor</a:t>
            </a:r>
          </a:p>
          <a:p>
            <a:pPr algn="ctr">
              <a:defRPr/>
            </a:pPr>
            <a:r>
              <a:rPr lang="ru-RU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контроль за обучением </a:t>
            </a:r>
          </a:p>
          <a:p>
            <a:pPr algn="ctr">
              <a:defRPr/>
            </a:pPr>
            <a:r>
              <a:rPr lang="ru-RU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в классе</a:t>
            </a:r>
            <a:endParaRPr lang="ru-RU">
              <a:effectLst>
                <a:outerShdw blurRad="38100" dist="38100" dir="2700000" algn="tl">
                  <a:srgbClr val="FFFFFF"/>
                </a:outerShdw>
              </a:effectLst>
              <a:latin typeface="Arial Narrow" pitchFamily="34" charset="0"/>
            </a:endParaRPr>
          </a:p>
        </p:txBody>
      </p:sp>
      <p:sp>
        <p:nvSpPr>
          <p:cNvPr id="39941" name="AutoShape 5"/>
          <p:cNvSpPr>
            <a:spLocks noChangeArrowheads="1"/>
          </p:cNvSpPr>
          <p:nvPr/>
        </p:nvSpPr>
        <p:spPr bwMode="auto">
          <a:xfrm>
            <a:off x="323850" y="1341438"/>
            <a:ext cx="2305050" cy="1079500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eAuthor</a:t>
            </a:r>
            <a:r>
              <a:rPr lang="ru-RU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CBT</a:t>
            </a:r>
            <a:endParaRPr lang="ru-RU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  <a:p>
            <a:pPr algn="ctr">
              <a:defRPr/>
            </a:pPr>
            <a:r>
              <a:rPr lang="en-US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ru-RU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подготовка </a:t>
            </a:r>
            <a:br>
              <a:rPr lang="ru-RU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ru-RU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курсов, тестов,</a:t>
            </a:r>
          </a:p>
        </p:txBody>
      </p:sp>
      <p:sp>
        <p:nvSpPr>
          <p:cNvPr id="39942" name="AutoShape 6"/>
          <p:cNvSpPr>
            <a:spLocks noChangeArrowheads="1"/>
          </p:cNvSpPr>
          <p:nvPr/>
        </p:nvSpPr>
        <p:spPr bwMode="auto">
          <a:xfrm>
            <a:off x="323850" y="5345113"/>
            <a:ext cx="2303463" cy="1368425"/>
          </a:xfrm>
          <a:prstGeom prst="roundRect">
            <a:avLst>
              <a:gd name="adj" fmla="val 21079"/>
            </a:avLst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eLearning CMS</a:t>
            </a:r>
          </a:p>
          <a:p>
            <a:pPr algn="ctr">
              <a:defRPr/>
            </a:pPr>
            <a:r>
              <a:rPr lang="ru-RU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жизненный цикл и </a:t>
            </a:r>
            <a:br>
              <a:rPr lang="ru-RU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ru-RU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хранилище учебных</a:t>
            </a:r>
            <a:br>
              <a:rPr lang="ru-RU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ru-RU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 объектов,</a:t>
            </a:r>
          </a:p>
          <a:p>
            <a:pPr algn="ctr">
              <a:defRPr/>
            </a:pPr>
            <a:r>
              <a:rPr lang="ru-RU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документов и т.п.</a:t>
            </a:r>
          </a:p>
        </p:txBody>
      </p:sp>
      <p:sp>
        <p:nvSpPr>
          <p:cNvPr id="39943" name="AutoShape 7"/>
          <p:cNvSpPr>
            <a:spLocks noChangeArrowheads="1"/>
          </p:cNvSpPr>
          <p:nvPr/>
        </p:nvSpPr>
        <p:spPr bwMode="auto">
          <a:xfrm>
            <a:off x="6300788" y="5300663"/>
            <a:ext cx="2665412" cy="141287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Assessment  </a:t>
            </a:r>
            <a:b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Tools</a:t>
            </a:r>
          </a:p>
          <a:p>
            <a:pPr algn="ctr">
              <a:defRPr/>
            </a:pPr>
            <a:r>
              <a:rPr lang="ru-RU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  модуль управления </a:t>
            </a:r>
            <a:br>
              <a:rPr lang="ru-RU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ru-RU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компетенциями</a:t>
            </a:r>
          </a:p>
        </p:txBody>
      </p:sp>
      <p:sp>
        <p:nvSpPr>
          <p:cNvPr id="39944" name="AutoShape 8"/>
          <p:cNvSpPr>
            <a:spLocks noChangeArrowheads="1"/>
          </p:cNvSpPr>
          <p:nvPr/>
        </p:nvSpPr>
        <p:spPr bwMode="auto">
          <a:xfrm>
            <a:off x="2843213" y="5300663"/>
            <a:ext cx="3241675" cy="1412875"/>
          </a:xfrm>
          <a:prstGeom prst="roundRect">
            <a:avLst>
              <a:gd name="adj" fmla="val 21079"/>
            </a:avLst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eLearning</a:t>
            </a:r>
            <a:r>
              <a:rPr lang="ru-RU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SIS</a:t>
            </a:r>
          </a:p>
          <a:p>
            <a:pPr algn="ctr">
              <a:defRPr/>
            </a:pPr>
            <a:r>
              <a:rPr lang="ru-RU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управление </a:t>
            </a:r>
          </a:p>
          <a:p>
            <a:pPr algn="ctr">
              <a:defRPr/>
            </a:pPr>
            <a:r>
              <a:rPr lang="ru-RU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внутренним информационным </a:t>
            </a:r>
          </a:p>
          <a:p>
            <a:pPr algn="ctr">
              <a:defRPr/>
            </a:pPr>
            <a:r>
              <a:rPr lang="ru-RU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порталом</a:t>
            </a:r>
          </a:p>
        </p:txBody>
      </p:sp>
      <p:sp>
        <p:nvSpPr>
          <p:cNvPr id="39945" name="AutoShape 9"/>
          <p:cNvSpPr>
            <a:spLocks noChangeArrowheads="1"/>
          </p:cNvSpPr>
          <p:nvPr/>
        </p:nvSpPr>
        <p:spPr bwMode="auto">
          <a:xfrm>
            <a:off x="2843213" y="2636838"/>
            <a:ext cx="3313112" cy="252095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eLearning </a:t>
            </a:r>
            <a:b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Server</a:t>
            </a:r>
          </a:p>
          <a:p>
            <a:pPr algn="ctr">
              <a:defRPr/>
            </a:pPr>
            <a:r>
              <a:rPr lang="ru-RU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 организация и ведение </a:t>
            </a:r>
            <a:br>
              <a:rPr lang="ru-RU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ru-RU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дистанционного и смешанного </a:t>
            </a:r>
            <a:br>
              <a:rPr lang="ru-RU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ru-RU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обучения</a:t>
            </a:r>
          </a:p>
        </p:txBody>
      </p:sp>
      <p:sp>
        <p:nvSpPr>
          <p:cNvPr id="39946" name="AutoShape 10"/>
          <p:cNvSpPr>
            <a:spLocks noChangeArrowheads="1"/>
          </p:cNvSpPr>
          <p:nvPr/>
        </p:nvSpPr>
        <p:spPr bwMode="auto">
          <a:xfrm>
            <a:off x="6443663" y="4076700"/>
            <a:ext cx="2447925" cy="1152525"/>
          </a:xfrm>
          <a:prstGeom prst="roundRect">
            <a:avLst>
              <a:gd name="adj" fmla="val 21079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Расписание</a:t>
            </a:r>
          </a:p>
          <a:p>
            <a:pPr algn="ctr">
              <a:defRPr/>
            </a:pPr>
            <a:r>
              <a:rPr lang="ru-RU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автоматизированное</a:t>
            </a:r>
            <a:br>
              <a:rPr lang="ru-RU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ru-RU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составление расписания</a:t>
            </a:r>
          </a:p>
        </p:txBody>
      </p:sp>
      <p:sp>
        <p:nvSpPr>
          <p:cNvPr id="39947" name="AutoShape 11"/>
          <p:cNvSpPr>
            <a:spLocks noChangeArrowheads="1"/>
          </p:cNvSpPr>
          <p:nvPr/>
        </p:nvSpPr>
        <p:spPr bwMode="auto">
          <a:xfrm>
            <a:off x="323850" y="2565400"/>
            <a:ext cx="2447925" cy="936625"/>
          </a:xfrm>
          <a:prstGeom prst="roundRect">
            <a:avLst>
              <a:gd name="adj" fmla="val 21079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Учебный центр</a:t>
            </a:r>
          </a:p>
          <a:p>
            <a:pPr algn="ctr">
              <a:defRPr/>
            </a:pPr>
            <a:r>
              <a:rPr lang="ru-RU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управление</a:t>
            </a:r>
          </a:p>
          <a:p>
            <a:pPr algn="ctr">
              <a:defRPr/>
            </a:pPr>
            <a:r>
              <a:rPr lang="ru-RU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потоком заявок</a:t>
            </a:r>
          </a:p>
        </p:txBody>
      </p:sp>
      <p:sp>
        <p:nvSpPr>
          <p:cNvPr id="39948" name="AutoShape 12"/>
          <p:cNvSpPr>
            <a:spLocks noChangeArrowheads="1"/>
          </p:cNvSpPr>
          <p:nvPr/>
        </p:nvSpPr>
        <p:spPr bwMode="auto">
          <a:xfrm>
            <a:off x="6443663" y="2636838"/>
            <a:ext cx="2446337" cy="1298575"/>
          </a:xfrm>
          <a:prstGeom prst="roundRect">
            <a:avLst>
              <a:gd name="adj" fmla="val 21079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Управление </a:t>
            </a:r>
            <a:br>
              <a:rPr lang="ru-RU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ru-RU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образовательными </a:t>
            </a:r>
            <a:br>
              <a:rPr lang="ru-RU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ru-RU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траекториями </a:t>
            </a:r>
            <a:br>
              <a:rPr lang="ru-RU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ru-RU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(электронный деканат)</a:t>
            </a:r>
          </a:p>
        </p:txBody>
      </p:sp>
      <p:sp>
        <p:nvSpPr>
          <p:cNvPr id="39949" name="AutoShape 13"/>
          <p:cNvSpPr>
            <a:spLocks noChangeArrowheads="1"/>
          </p:cNvSpPr>
          <p:nvPr/>
        </p:nvSpPr>
        <p:spPr bwMode="auto">
          <a:xfrm>
            <a:off x="323850" y="3789363"/>
            <a:ext cx="2376488" cy="1341437"/>
          </a:xfrm>
          <a:prstGeom prst="roundRect">
            <a:avLst>
              <a:gd name="adj" fmla="val 21079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Персонал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/</a:t>
            </a:r>
            <a:b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ru-RU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Контингент</a:t>
            </a:r>
            <a:br>
              <a:rPr lang="ru-RU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ru-RU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управление личными </a:t>
            </a:r>
            <a:br>
              <a:rPr lang="ru-RU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ru-RU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делами слушателей</a:t>
            </a:r>
          </a:p>
        </p:txBody>
      </p:sp>
      <p:sp>
        <p:nvSpPr>
          <p:cNvPr id="39950" name="AutoShape 14"/>
          <p:cNvSpPr>
            <a:spLocks noChangeArrowheads="1"/>
          </p:cNvSpPr>
          <p:nvPr/>
        </p:nvSpPr>
        <p:spPr bwMode="auto">
          <a:xfrm>
            <a:off x="6372225" y="1341438"/>
            <a:ext cx="2449513" cy="1136650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iWebinar</a:t>
            </a:r>
            <a:endParaRPr lang="ru-RU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defRPr/>
            </a:pPr>
            <a:r>
              <a:rPr lang="ru-RU" sz="1600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проведение </a:t>
            </a:r>
            <a:br>
              <a:rPr lang="ru-RU" sz="1600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1600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on-line </a:t>
            </a:r>
            <a:r>
              <a:rPr lang="ru-RU" sz="1600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семинаров</a:t>
            </a:r>
          </a:p>
        </p:txBody>
      </p:sp>
      <p:pic>
        <p:nvPicPr>
          <p:cNvPr id="13349" name="Picture 15" descr="eau_box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00788" y="115888"/>
            <a:ext cx="977900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50" name="Picture 16" descr="els_box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22888" y="115888"/>
            <a:ext cx="977900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51" name="Picture 17" descr="at_box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66100" y="115888"/>
            <a:ext cx="977900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52" name="Picture 18" descr="cms_box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29475" y="115888"/>
            <a:ext cx="977900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9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9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9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99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99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99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99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9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069" name="Rectangle 5"/>
          <p:cNvSpPr>
            <a:spLocks noChangeArrowheads="1"/>
          </p:cNvSpPr>
          <p:nvPr/>
        </p:nvSpPr>
        <p:spPr bwMode="auto">
          <a:xfrm>
            <a:off x="1571604" y="1071546"/>
            <a:ext cx="6119813" cy="5516562"/>
          </a:xfrm>
          <a:prstGeom prst="rect">
            <a:avLst/>
          </a:prstGeom>
          <a:solidFill>
            <a:srgbClr val="0000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7206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4414" y="285728"/>
            <a:ext cx="6786610" cy="1000132"/>
          </a:xfrm>
        </p:spPr>
        <p:txBody>
          <a:bodyPr/>
          <a:lstStyle/>
          <a:p>
            <a:r>
              <a:rPr lang="ru-RU" dirty="0" smtClean="0">
                <a:latin typeface="Arial Narrow" pitchFamily="34" charset="0"/>
              </a:rPr>
              <a:t>Конечная цель изменений?</a:t>
            </a:r>
            <a:endParaRPr lang="ru-RU" dirty="0">
              <a:latin typeface="Arial Narrow" pitchFamily="34" charset="0"/>
            </a:endParaRPr>
          </a:p>
        </p:txBody>
      </p:sp>
      <p:pic>
        <p:nvPicPr>
          <p:cNvPr id="472068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70918"/>
              </a:clrFrom>
              <a:clrTo>
                <a:srgbClr val="07091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70" y="1142984"/>
            <a:ext cx="4857784" cy="5360045"/>
          </a:xfrm>
          <a:prstGeom prst="rect">
            <a:avLst/>
          </a:prstGeom>
          <a:noFill/>
        </p:spPr>
      </p:pic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6072198" y="5000636"/>
            <a:ext cx="3071802" cy="1152525"/>
          </a:xfrm>
          <a:prstGeom prst="wedgeEllipseCallout">
            <a:avLst>
              <a:gd name="adj1" fmla="val -52982"/>
              <a:gd name="adj2" fmla="val -107339"/>
            </a:avLst>
          </a:prstGeom>
          <a:gradFill rotWithShape="1">
            <a:gsLst>
              <a:gs pos="0">
                <a:srgbClr val="FF0000"/>
              </a:gs>
              <a:gs pos="100000">
                <a:srgbClr val="FF0000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ru-RU" dirty="0" smtClean="0">
                <a:latin typeface="Arial Narrow" pitchFamily="34" charset="0"/>
              </a:rPr>
              <a:t>Продукт обучения</a:t>
            </a:r>
            <a:r>
              <a:rPr lang="en-US" dirty="0" smtClean="0">
                <a:latin typeface="Arial Narrow" pitchFamily="34" charset="0"/>
              </a:rPr>
              <a:t>/</a:t>
            </a:r>
            <a:r>
              <a:rPr lang="ru-RU" dirty="0" smtClean="0">
                <a:latin typeface="Arial Narrow" pitchFamily="34" charset="0"/>
              </a:rPr>
              <a:t>изменений</a:t>
            </a:r>
            <a:endParaRPr lang="ru-RU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72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82" name="Object 10"/>
          <p:cNvGraphicFramePr>
            <a:graphicFrameLocks noChangeAspect="1"/>
          </p:cNvGraphicFramePr>
          <p:nvPr>
            <p:ph/>
          </p:nvPr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206850" name="Image" r:id="rId3" imgW="13003175" imgH="9752381" progId="">
              <p:embed/>
            </p:oleObj>
          </a:graphicData>
        </a:graphic>
      </p:graphicFrame>
      <p:sp>
        <p:nvSpPr>
          <p:cNvPr id="28679" name="AutoShape 7"/>
          <p:cNvSpPr>
            <a:spLocks noChangeArrowheads="1"/>
          </p:cNvSpPr>
          <p:nvPr/>
        </p:nvSpPr>
        <p:spPr bwMode="auto">
          <a:xfrm>
            <a:off x="5715008" y="3143248"/>
            <a:ext cx="3206747" cy="1928826"/>
          </a:xfrm>
          <a:prstGeom prst="wedgeEllipseCallout">
            <a:avLst>
              <a:gd name="adj1" fmla="val -90819"/>
              <a:gd name="adj2" fmla="val -93769"/>
            </a:avLst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Спасибо за внимание!</a:t>
            </a:r>
            <a:br>
              <a:rPr lang="ru-RU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ru-RU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Вопросы?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9" grpId="0" animBg="1"/>
    </p:bldLst>
  </p:timing>
</p:sld>
</file>

<file path=ppt/theme/theme1.xml><?xml version="1.0" encoding="utf-8"?>
<a:theme xmlns:a="http://schemas.openxmlformats.org/drawingml/2006/main" name="шаблон_3">
  <a:themeElements>
    <a:clrScheme name="шаблон_3 13">
      <a:dk1>
        <a:srgbClr val="000000"/>
      </a:dk1>
      <a:lt1>
        <a:srgbClr val="FFFFFF"/>
      </a:lt1>
      <a:dk2>
        <a:srgbClr val="951013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шаблон_3">
      <a:majorFont>
        <a:latin typeface="OfficinaSansC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шаблон_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_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_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_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_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_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_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_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_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_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_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_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_3 13">
        <a:dk1>
          <a:srgbClr val="000000"/>
        </a:dk1>
        <a:lt1>
          <a:srgbClr val="FFFFFF"/>
        </a:lt1>
        <a:dk2>
          <a:srgbClr val="951013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шаблон_3</Template>
  <TotalTime>6665</TotalTime>
  <Words>496</Words>
  <Application>Microsoft Office PowerPoint</Application>
  <PresentationFormat>Экран (4:3)</PresentationFormat>
  <Paragraphs>154</Paragraphs>
  <Slides>18</Slides>
  <Notes>6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Arial Narrow</vt:lpstr>
      <vt:lpstr>OfficinaSansC</vt:lpstr>
      <vt:lpstr>Wingdings</vt:lpstr>
      <vt:lpstr>шаблон_3</vt:lpstr>
      <vt:lpstr>Image</vt:lpstr>
      <vt:lpstr>eLearning  в условиях изменений  Кречман Дмитрий  ГиперМетод IBS</vt:lpstr>
      <vt:lpstr>Опыт &gt; 300 организаций и предприятий</vt:lpstr>
      <vt:lpstr>Что является самым существенным результатом e-learning?</vt:lpstr>
      <vt:lpstr>Обеспечение развития подсистемами</vt:lpstr>
      <vt:lpstr>Примеры проектов: </vt:lpstr>
      <vt:lpstr>Виртуальный кампус школы</vt:lpstr>
      <vt:lpstr>Управление подготовкой абитуриентов в ИТМО</vt:lpstr>
      <vt:lpstr>Подсистема БЗ медицинского образовательного портала РГМУ </vt:lpstr>
      <vt:lpstr>Росгидромет – функции мониторинга и аналитики в реальном времени</vt:lpstr>
      <vt:lpstr>Изменения в DHL</vt:lpstr>
      <vt:lpstr>ОМС – продажа услуг  (сеть кафе и точек питания – 15 тыс. сотрудников)</vt:lpstr>
      <vt:lpstr>Исследовательские университеты  + ГОСы 3-го поколения</vt:lpstr>
      <vt:lpstr>Модели проф. компетенций для формирования образовательных траекторий в вузе</vt:lpstr>
      <vt:lpstr>Подготовка летного и инженерно-технического персонала</vt:lpstr>
      <vt:lpstr>eLearning SIS - база знаний организация коммуникаций между участниками, работа над общими документами, сбор и анализ показателей </vt:lpstr>
      <vt:lpstr>Слайд 16</vt:lpstr>
      <vt:lpstr>Конечная цель изменений?</vt:lpstr>
      <vt:lpstr>Слайд 18</vt:lpstr>
    </vt:vector>
  </TitlesOfParts>
  <Company>org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eLEARNING обзор решений</dc:title>
  <dc:creator>alexandra</dc:creator>
  <cp:lastModifiedBy>dimak</cp:lastModifiedBy>
  <cp:revision>234</cp:revision>
  <dcterms:created xsi:type="dcterms:W3CDTF">2009-02-11T09:39:54Z</dcterms:created>
  <dcterms:modified xsi:type="dcterms:W3CDTF">2011-02-01T00:20:49Z</dcterms:modified>
</cp:coreProperties>
</file>