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5" r:id="rId1"/>
  </p:sldMasterIdLst>
  <p:notesMasterIdLst>
    <p:notesMasterId r:id="rId22"/>
  </p:notesMasterIdLst>
  <p:handoutMasterIdLst>
    <p:handoutMasterId r:id="rId23"/>
  </p:handoutMasterIdLst>
  <p:sldIdLst>
    <p:sldId id="280" r:id="rId2"/>
    <p:sldId id="308" r:id="rId3"/>
    <p:sldId id="309" r:id="rId4"/>
    <p:sldId id="310" r:id="rId5"/>
    <p:sldId id="311" r:id="rId6"/>
    <p:sldId id="312" r:id="rId7"/>
    <p:sldId id="325" r:id="rId8"/>
    <p:sldId id="316" r:id="rId9"/>
    <p:sldId id="314" r:id="rId10"/>
    <p:sldId id="320" r:id="rId11"/>
    <p:sldId id="318" r:id="rId12"/>
    <p:sldId id="317" r:id="rId13"/>
    <p:sldId id="321" r:id="rId14"/>
    <p:sldId id="326" r:id="rId15"/>
    <p:sldId id="319" r:id="rId16"/>
    <p:sldId id="323" r:id="rId17"/>
    <p:sldId id="327" r:id="rId18"/>
    <p:sldId id="322" r:id="rId19"/>
    <p:sldId id="324" r:id="rId20"/>
    <p:sldId id="307" r:id="rId21"/>
  </p:sldIdLst>
  <p:sldSz cx="9144000" cy="6858000" type="screen4x3"/>
  <p:notesSz cx="6858000" cy="9144000"/>
  <p:custDataLst>
    <p:tags r:id="rId24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6202" indent="-14850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3472" indent="-2980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0741" indent="-4476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011" indent="-59722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1538478" algn="l" defTabSz="615391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1846174" algn="l" defTabSz="615391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2153869" algn="l" defTabSz="615391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2461565" algn="l" defTabSz="615391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25" autoAdjust="0"/>
    <p:restoredTop sz="94660"/>
  </p:normalViewPr>
  <p:slideViewPr>
    <p:cSldViewPr>
      <p:cViewPr varScale="1">
        <p:scale>
          <a:sx n="61" d="100"/>
          <a:sy n="61" d="100"/>
        </p:scale>
        <p:origin x="-140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-1200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8B3F841-3000-4D87-AFE7-C54A264B97B2}" type="datetimeFigureOut">
              <a:rPr lang="ru-RU"/>
              <a:pPr>
                <a:defRPr/>
              </a:pPr>
              <a:t>11.10.2013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DB2BB59-4E7D-461E-AFEF-4FBAE1A223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1357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97AEF21-CB1A-4C95-8BD8-6FA91A5EAB8B}" type="datetimeFigureOut">
              <a:rPr lang="ru-RU"/>
              <a:pPr>
                <a:defRPr/>
              </a:pPr>
              <a:t>11.10.2013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F915D71-2F15-4B97-B9B3-4453D3D24D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1864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1pPr>
    <a:lvl2pPr marL="456202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2pPr>
    <a:lvl3pPr marL="913472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3pPr>
    <a:lvl4pPr marL="1370741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4pPr>
    <a:lvl5pPr marL="1828011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5pPr>
    <a:lvl6pPr marL="2285717" algn="l" defTabSz="9142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60" algn="l" defTabSz="9142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03" algn="l" defTabSz="9142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47" algn="l" defTabSz="9142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0,5 мин.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15D71-2F15-4B97-B9B3-4453D3D24DB4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2 мин.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15D71-2F15-4B97-B9B3-4453D3D24DB4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0,5 мин.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15D71-2F15-4B97-B9B3-4453D3D24DB4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0,5 мин.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15D71-2F15-4B97-B9B3-4453D3D24DB4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0,5 мин.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15D71-2F15-4B97-B9B3-4453D3D24DB4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0,25 мин.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15D71-2F15-4B97-B9B3-4453D3D24DB4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0,25 мин.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15D71-2F15-4B97-B9B3-4453D3D24DB4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0,25 мин.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15D71-2F15-4B97-B9B3-4453D3D24DB4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 мин.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15D71-2F15-4B97-B9B3-4453D3D24DB4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0,25 мин.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15D71-2F15-4B97-B9B3-4453D3D24DB4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0,5 мин.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15D71-2F15-4B97-B9B3-4453D3D24DB4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0,5 мин.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15D71-2F15-4B97-B9B3-4453D3D24DB4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0,5 мин.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15D71-2F15-4B97-B9B3-4453D3D24DB4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0,5 мин.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15D71-2F15-4B97-B9B3-4453D3D24DB4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0,5 мин.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15D71-2F15-4B97-B9B3-4453D3D24DB4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2 мин.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15D71-2F15-4B97-B9B3-4453D3D24DB4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0,25 мин.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15D71-2F15-4B97-B9B3-4453D3D24DB4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 презентацию 12,5 мин. Ответы на вопросы 3,5 мин.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15D71-2F15-4B97-B9B3-4453D3D24DB4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/>
          </p:cNvSpPr>
          <p:nvPr userDrawn="1"/>
        </p:nvSpPr>
        <p:spPr>
          <a:xfrm flipV="1">
            <a:off x="8397875" y="1664494"/>
            <a:ext cx="746125" cy="199786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>
              <a:defRPr/>
            </a:pPr>
            <a:endParaRPr lang="en-US" dirty="0">
              <a:latin typeface="Cambria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545" y="1659409"/>
            <a:ext cx="7756666" cy="2002904"/>
          </a:xfrm>
          <a:solidFill>
            <a:schemeClr val="accent5"/>
          </a:solidFill>
        </p:spPr>
        <p:txBody>
          <a:bodyPr anchor="b">
            <a:normAutofit/>
          </a:bodyPr>
          <a:lstStyle>
            <a:lvl1pPr algn="l">
              <a:defRPr sz="4000" b="1">
                <a:solidFill>
                  <a:schemeClr val="tx1"/>
                </a:solidFill>
                <a:latin typeface="Century Gothic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8475" y="3807042"/>
            <a:ext cx="7783936" cy="1242138"/>
          </a:xfrm>
          <a:noFill/>
        </p:spPr>
        <p:txBody>
          <a:bodyPr>
            <a:normAutofit/>
          </a:bodyPr>
          <a:lstStyle>
            <a:lvl1pPr marL="0" indent="0" algn="l">
              <a:buNone/>
              <a:defRPr sz="3000">
                <a:solidFill>
                  <a:schemeClr val="tx1">
                    <a:lumMod val="95000"/>
                    <a:lumOff val="5000"/>
                  </a:schemeClr>
                </a:solidFill>
                <a:latin typeface="Garamond" pitchFamily="18" charset="0"/>
              </a:defRPr>
            </a:lvl1pPr>
            <a:lvl2pPr marL="457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53790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>
              <a:spcBef>
                <a:spcPts val="600"/>
              </a:spcBef>
              <a:buSzPct val="75000"/>
              <a:defRPr/>
            </a:lvl1pPr>
            <a:lvl2pPr algn="l">
              <a:spcBef>
                <a:spcPts val="600"/>
              </a:spcBef>
              <a:defRPr/>
            </a:lvl2pPr>
            <a:lvl3pPr algn="l">
              <a:spcBef>
                <a:spcPts val="600"/>
              </a:spcBef>
              <a:defRPr/>
            </a:lvl3pPr>
            <a:lvl4pPr algn="l">
              <a:spcBef>
                <a:spcPts val="600"/>
              </a:spcBef>
              <a:defRPr/>
            </a:lvl4pPr>
            <a:lvl5pPr algn="l">
              <a:spcBef>
                <a:spcPts val="600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3893F-EC99-4240-8699-F5E4F0F98D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97770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3200" b="0" cap="none" baseline="0">
                <a:solidFill>
                  <a:schemeClr val="bg1">
                    <a:lumMod val="50000"/>
                  </a:schemeClr>
                </a:solidFill>
                <a:latin typeface="Garamond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  <a:latin typeface="Century Gothic" pitchFamily="34" charset="0"/>
              </a:defRPr>
            </a:lvl1pPr>
            <a:lvl2pPr marL="45714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8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7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4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57D5B-BD13-4ACE-97D9-D3D69679A3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09259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540" y="260351"/>
            <a:ext cx="8244916" cy="5619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40769"/>
            <a:ext cx="4038600" cy="468052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40769"/>
            <a:ext cx="4038600" cy="468052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BF2A-DFF3-4512-BD88-E5D9054641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810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545" y="260351"/>
            <a:ext cx="8199911" cy="56197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68761"/>
            <a:ext cx="4040188" cy="762099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143" indent="0">
              <a:buNone/>
              <a:defRPr sz="2000" b="1"/>
            </a:lvl2pPr>
            <a:lvl3pPr marL="914287" indent="0">
              <a:buNone/>
              <a:defRPr sz="1800" b="1"/>
            </a:lvl3pPr>
            <a:lvl4pPr marL="1371430" indent="0">
              <a:buNone/>
              <a:defRPr sz="1600" b="1"/>
            </a:lvl4pPr>
            <a:lvl5pPr marL="1828573" indent="0">
              <a:buNone/>
              <a:defRPr sz="1600" b="1"/>
            </a:lvl5pPr>
            <a:lvl6pPr marL="2285717" indent="0">
              <a:buNone/>
              <a:defRPr sz="1600" b="1"/>
            </a:lvl6pPr>
            <a:lvl7pPr marL="2742860" indent="0">
              <a:buNone/>
              <a:defRPr sz="1600" b="1"/>
            </a:lvl7pPr>
            <a:lvl8pPr marL="3200003" indent="0">
              <a:buNone/>
              <a:defRPr sz="1600" b="1"/>
            </a:lvl8pPr>
            <a:lvl9pPr marL="3657147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30859"/>
            <a:ext cx="4040188" cy="40624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68761"/>
            <a:ext cx="4041775" cy="762099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143" indent="0">
              <a:buNone/>
              <a:defRPr sz="2000" b="1"/>
            </a:lvl2pPr>
            <a:lvl3pPr marL="914287" indent="0">
              <a:buNone/>
              <a:defRPr sz="1800" b="1"/>
            </a:lvl3pPr>
            <a:lvl4pPr marL="1371430" indent="0">
              <a:buNone/>
              <a:defRPr sz="1600" b="1"/>
            </a:lvl4pPr>
            <a:lvl5pPr marL="1828573" indent="0">
              <a:buNone/>
              <a:defRPr sz="1600" b="1"/>
            </a:lvl5pPr>
            <a:lvl6pPr marL="2285717" indent="0">
              <a:buNone/>
              <a:defRPr sz="1600" b="1"/>
            </a:lvl6pPr>
            <a:lvl7pPr marL="2742860" indent="0">
              <a:buNone/>
              <a:defRPr sz="1600" b="1"/>
            </a:lvl7pPr>
            <a:lvl8pPr marL="3200003" indent="0">
              <a:buNone/>
              <a:defRPr sz="1600" b="1"/>
            </a:lvl8pPr>
            <a:lvl9pPr marL="3657147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030859"/>
            <a:ext cx="4041775" cy="40624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6E1857-12FA-4F8F-94E0-D5E79E40A4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146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106742"/>
            <a:ext cx="8219256" cy="2520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3"/>
          <p:cNvSpPr>
            <a:spLocks noGrp="1"/>
          </p:cNvSpPr>
          <p:nvPr>
            <p:ph sz="half" idx="10"/>
          </p:nvPr>
        </p:nvSpPr>
        <p:spPr>
          <a:xfrm>
            <a:off x="467544" y="3717033"/>
            <a:ext cx="8219256" cy="2520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E5A38-9029-4C40-BC6C-BFD57B0F55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22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C98DC-A2BC-492C-9032-98C31181AD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53946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159E86-DEFA-4FF7-9726-6A9DCE5574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22714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79586" cy="9810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025128"/>
            <a:ext cx="89297" cy="58328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521891" y="260747"/>
            <a:ext cx="8154789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21891" y="1340644"/>
            <a:ext cx="8164711" cy="4680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31" name="Content Placeholder 5"/>
          <p:cNvSpPr txBox="1">
            <a:spLocks/>
          </p:cNvSpPr>
          <p:nvPr/>
        </p:nvSpPr>
        <p:spPr bwMode="auto">
          <a:xfrm>
            <a:off x="426641" y="6357938"/>
            <a:ext cx="5495727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4" rIns="91428" bIns="45714"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Garamond" pitchFamily="18" charset="0"/>
                <a:cs typeface="+mn-cs"/>
              </a:rPr>
              <a:t>©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Garamond" pitchFamily="18" charset="0"/>
                <a:cs typeface="+mn-cs"/>
              </a:rPr>
              <a:t> 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Garamond" pitchFamily="18" charset="0"/>
                <a:cs typeface="+mn-cs"/>
              </a:rPr>
              <a:t>Образовательный центр Парка высоких технологий</a:t>
            </a:r>
            <a:endParaRPr lang="en-US" sz="1400" dirty="0" smtClean="0">
              <a:solidFill>
                <a:schemeClr val="bg1">
                  <a:lumMod val="50000"/>
                </a:schemeClr>
              </a:solidFill>
              <a:latin typeface="Garamond" pitchFamily="18" charset="0"/>
              <a:cs typeface="+mn-cs"/>
            </a:endParaRPr>
          </a:p>
        </p:txBody>
      </p:sp>
      <p:sp>
        <p:nvSpPr>
          <p:cNvPr id="11" name="Rectangle 10"/>
          <p:cNvSpPr>
            <a:spLocks/>
          </p:cNvSpPr>
          <p:nvPr/>
        </p:nvSpPr>
        <p:spPr>
          <a:xfrm>
            <a:off x="0" y="6296026"/>
            <a:ext cx="399852" cy="4798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>
              <a:defRPr/>
            </a:pPr>
            <a:endParaRPr lang="en-US" dirty="0">
              <a:latin typeface="Cambria" pitchFamily="18" charset="0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42460"/>
            <a:ext cx="399852" cy="364331"/>
          </a:xfrm>
          <a:prstGeom prst="rect">
            <a:avLst/>
          </a:prstGeom>
        </p:spPr>
        <p:txBody>
          <a:bodyPr lIns="91428" tIns="45714" rIns="91428" bIns="45714"/>
          <a:lstStyle>
            <a:lvl1pPr algn="ctr">
              <a:defRPr sz="1400" smtClean="0">
                <a:solidFill>
                  <a:schemeClr val="bg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2F4E63EC-21C5-4B46-9346-2D22A128FE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9" r:id="rId1"/>
    <p:sldLayoutId id="2147484112" r:id="rId2"/>
    <p:sldLayoutId id="2147484113" r:id="rId3"/>
    <p:sldLayoutId id="2147484114" r:id="rId4"/>
    <p:sldLayoutId id="2147484115" r:id="rId5"/>
    <p:sldLayoutId id="2147484116" r:id="rId6"/>
    <p:sldLayoutId id="2147484117" r:id="rId7"/>
    <p:sldLayoutId id="2147484118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Garamond" pitchFamily="18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5pPr>
      <a:lvl6pPr marL="457143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Impact" pitchFamily="34" charset="0"/>
        </a:defRPr>
      </a:lvl6pPr>
      <a:lvl7pPr marL="914287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Impact" pitchFamily="34" charset="0"/>
        </a:defRPr>
      </a:lvl7pPr>
      <a:lvl8pPr marL="137143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Impact" pitchFamily="34" charset="0"/>
        </a:defRPr>
      </a:lvl8pPr>
      <a:lvl9pPr marL="1828573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Impact" pitchFamily="34" charset="0"/>
        </a:defRPr>
      </a:lvl9pPr>
    </p:titleStyle>
    <p:bodyStyle>
      <a:lvl1pPr marL="341884" indent="-341884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Font typeface="Wingdings" pitchFamily="2" charset="2"/>
        <a:buChar char=""/>
        <a:defRPr sz="32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742530" indent="-28526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Font typeface="Wingdings" pitchFamily="2" charset="2"/>
        <a:buChar char="§"/>
        <a:defRPr sz="28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1142107" indent="-22756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1599376" indent="-22756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4pPr>
      <a:lvl5pPr marL="2056646" indent="-22756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5pPr>
      <a:lvl6pPr marL="2514288" indent="-228572" algn="l" defTabSz="9142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32" indent="-228572" algn="l" defTabSz="9142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75" indent="-228572" algn="l" defTabSz="9142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18" indent="-228572" algn="l" defTabSz="9142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3" algn="l" defTabSz="9142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7" algn="l" defTabSz="9142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0" algn="l" defTabSz="9142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73" algn="l" defTabSz="9142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17" algn="l" defTabSz="9142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60" algn="l" defTabSz="9142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3" algn="l" defTabSz="9142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47" algn="l" defTabSz="9142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viktoria.piliptcevich@it-academy.by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Заголовок 5"/>
          <p:cNvSpPr>
            <a:spLocks noGrp="1"/>
          </p:cNvSpPr>
          <p:nvPr>
            <p:ph type="ctrTitle"/>
          </p:nvPr>
        </p:nvSpPr>
        <p:spPr>
          <a:xfrm>
            <a:off x="476250" y="1659732"/>
            <a:ext cx="7756922" cy="2002631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/>
              <a:t>Как учиться </a:t>
            </a:r>
            <a:r>
              <a:rPr lang="ru-RU" sz="3600" dirty="0" err="1"/>
              <a:t>бизнес-анализу</a:t>
            </a:r>
            <a:r>
              <a:rPr lang="ru-RU" sz="3600" dirty="0"/>
              <a:t> с помощью сервисов </a:t>
            </a:r>
            <a:r>
              <a:rPr lang="ru-RU" sz="3600" dirty="0" err="1"/>
              <a:t>Google</a:t>
            </a:r>
            <a:endParaRPr lang="ru-RU" sz="3600" dirty="0"/>
          </a:p>
        </p:txBody>
      </p:sp>
      <p:sp>
        <p:nvSpPr>
          <p:cNvPr id="15362" name="Подзаголовок 6"/>
          <p:cNvSpPr>
            <a:spLocks noGrp="1"/>
          </p:cNvSpPr>
          <p:nvPr>
            <p:ph type="subTitle" idx="1"/>
          </p:nvPr>
        </p:nvSpPr>
        <p:spPr>
          <a:xfrm>
            <a:off x="478235" y="3807619"/>
            <a:ext cx="7783711" cy="1241822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2200" dirty="0" err="1"/>
              <a:t>Пилипцевич</a:t>
            </a:r>
            <a:r>
              <a:rPr lang="ru-RU" sz="2200" dirty="0"/>
              <a:t> Виктория</a:t>
            </a:r>
          </a:p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2200" dirty="0"/>
              <a:t>Образовательный центр ПВТ, </a:t>
            </a:r>
          </a:p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2200" dirty="0"/>
              <a:t>руководитель и преподаватель программы </a:t>
            </a:r>
            <a:r>
              <a:rPr lang="ru-RU" sz="2200" dirty="0" err="1"/>
              <a:t>Business</a:t>
            </a:r>
            <a:r>
              <a:rPr lang="ru-RU" sz="2200" dirty="0"/>
              <a:t> </a:t>
            </a:r>
            <a:r>
              <a:rPr lang="ru-RU" sz="2200" dirty="0" err="1"/>
              <a:t>Analyst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Что помогает успешному </a:t>
            </a:r>
            <a:r>
              <a:rPr lang="ru-RU" dirty="0" smtClean="0"/>
              <a:t>трудоус</a:t>
            </a:r>
            <a:r>
              <a:rPr lang="ru-RU" dirty="0"/>
              <a:t>т</a:t>
            </a:r>
            <a:r>
              <a:rPr lang="ru-RU" dirty="0" smtClean="0"/>
              <a:t>ройству </a:t>
            </a:r>
            <a:r>
              <a:rPr lang="ru-RU" dirty="0" smtClean="0"/>
              <a:t>бизнес-аналитика?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Компетенции</a:t>
            </a:r>
          </a:p>
          <a:p>
            <a:r>
              <a:rPr lang="ru-RU" sz="3600" dirty="0"/>
              <a:t>Инструментарий, которым умеет пользоваться БА</a:t>
            </a:r>
          </a:p>
          <a:p>
            <a:r>
              <a:rPr lang="ru-RU" sz="3600" dirty="0"/>
              <a:t>Опыт </a:t>
            </a:r>
            <a:r>
              <a:rPr lang="ru-RU" sz="3600" dirty="0" smtClean="0"/>
              <a:t>работы</a:t>
            </a:r>
          </a:p>
          <a:p>
            <a:pPr lvl="1"/>
            <a:r>
              <a:rPr lang="ru-RU" sz="3200" dirty="0" smtClean="0"/>
              <a:t>в проектах</a:t>
            </a:r>
          </a:p>
          <a:p>
            <a:pPr lvl="1"/>
            <a:r>
              <a:rPr lang="ru-RU" sz="3200" dirty="0"/>
              <a:t>в</a:t>
            </a:r>
            <a:r>
              <a:rPr lang="ru-RU" sz="3200" dirty="0" smtClean="0"/>
              <a:t> команде</a:t>
            </a:r>
            <a:endParaRPr lang="ru-RU" sz="32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BEBF2A-DFF3-4512-BD88-E5D90546412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может помочь преподаватель?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Компетенции</a:t>
            </a:r>
          </a:p>
          <a:p>
            <a:r>
              <a:rPr lang="ru-RU" dirty="0"/>
              <a:t>Инструментарий, которым умеет пользоваться БА</a:t>
            </a:r>
          </a:p>
          <a:p>
            <a:r>
              <a:rPr lang="ru-RU" dirty="0"/>
              <a:t>Опыт работы</a:t>
            </a:r>
          </a:p>
          <a:p>
            <a:pPr lvl="1"/>
            <a:r>
              <a:rPr lang="ru-RU" sz="2800" dirty="0" smtClean="0"/>
              <a:t>В проектах</a:t>
            </a:r>
          </a:p>
          <a:p>
            <a:pPr lvl="1"/>
            <a:r>
              <a:rPr lang="ru-RU" sz="2800" dirty="0" smtClean="0"/>
              <a:t>В команде</a:t>
            </a:r>
            <a:endParaRPr lang="ru-RU" sz="28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16016" y="1340768"/>
            <a:ext cx="4038600" cy="4680520"/>
          </a:xfrm>
        </p:spPr>
        <p:txBody>
          <a:bodyPr>
            <a:normAutofit/>
          </a:bodyPr>
          <a:lstStyle/>
          <a:p>
            <a:r>
              <a:rPr lang="ru-RU" dirty="0"/>
              <a:t>Составить и провести обучающий курс, который поможет развить нужные компетенции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BEBF2A-DFF3-4512-BD88-E5D90546412D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3491880" y="1609057"/>
            <a:ext cx="1296144" cy="1191"/>
          </a:xfrm>
          <a:prstGeom prst="straightConnector1">
            <a:avLst/>
          </a:prstGeom>
          <a:ln>
            <a:tailEnd type="stealth" w="lg" len="lg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может помочь преподаватель?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11794" y="1340768"/>
            <a:ext cx="4038600" cy="4680520"/>
          </a:xfrm>
        </p:spPr>
        <p:txBody>
          <a:bodyPr>
            <a:normAutofit/>
          </a:bodyPr>
          <a:lstStyle/>
          <a:p>
            <a:r>
              <a:rPr lang="ru-RU" dirty="0"/>
              <a:t>Компетенции</a:t>
            </a:r>
          </a:p>
          <a:p>
            <a:r>
              <a:rPr lang="ru-RU" b="1" dirty="0"/>
              <a:t>Инструментарий</a:t>
            </a:r>
            <a:r>
              <a:rPr lang="ru-RU" dirty="0"/>
              <a:t>, которым умеет пользоваться БА</a:t>
            </a:r>
          </a:p>
          <a:p>
            <a:r>
              <a:rPr lang="ru-RU" dirty="0"/>
              <a:t>Опыт работы</a:t>
            </a:r>
          </a:p>
          <a:p>
            <a:pPr lvl="1"/>
            <a:r>
              <a:rPr lang="ru-RU" sz="2800" dirty="0" smtClean="0"/>
              <a:t>В проектах</a:t>
            </a:r>
          </a:p>
          <a:p>
            <a:pPr lvl="1"/>
            <a:r>
              <a:rPr lang="ru-RU" sz="2800" dirty="0" smtClean="0"/>
              <a:t>В команде</a:t>
            </a:r>
            <a:endParaRPr lang="ru-RU" sz="28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16016" y="1844824"/>
            <a:ext cx="4038600" cy="1584175"/>
          </a:xfrm>
        </p:spPr>
        <p:txBody>
          <a:bodyPr/>
          <a:lstStyle/>
          <a:p>
            <a:r>
              <a:rPr lang="ru-RU" dirty="0" smtClean="0"/>
              <a:t>Включить </a:t>
            </a:r>
            <a:r>
              <a:rPr lang="ru-RU" dirty="0" smtClean="0"/>
              <a:t>в учебный курс необходимые инструменты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BEBF2A-DFF3-4512-BD88-E5D90546412D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4067944" y="2132856"/>
            <a:ext cx="720080" cy="0"/>
          </a:xfrm>
          <a:prstGeom prst="straightConnector1">
            <a:avLst/>
          </a:prstGeom>
          <a:ln>
            <a:tailEnd type="stealth" w="lg" len="lg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может помочь преподаватель?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Компетенции</a:t>
            </a:r>
          </a:p>
          <a:p>
            <a:r>
              <a:rPr lang="ru-RU" dirty="0"/>
              <a:t>Инструментарий, которым умеет пользоваться БА</a:t>
            </a:r>
          </a:p>
          <a:p>
            <a:r>
              <a:rPr lang="ru-RU" b="1" dirty="0"/>
              <a:t>Опыт работы</a:t>
            </a:r>
          </a:p>
          <a:p>
            <a:pPr lvl="1"/>
            <a:r>
              <a:rPr lang="ru-RU" sz="2800" dirty="0" smtClean="0"/>
              <a:t>В проектах</a:t>
            </a:r>
          </a:p>
          <a:p>
            <a:pPr lvl="1"/>
            <a:r>
              <a:rPr lang="ru-RU" sz="2800" dirty="0" smtClean="0"/>
              <a:t>В команде</a:t>
            </a:r>
            <a:endParaRPr lang="ru-RU" sz="28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3212976"/>
            <a:ext cx="4038600" cy="2808312"/>
          </a:xfrm>
        </p:spPr>
        <p:txBody>
          <a:bodyPr/>
          <a:lstStyle/>
          <a:p>
            <a:r>
              <a:rPr lang="ru-RU" dirty="0" smtClean="0"/>
              <a:t>Организовать работу </a:t>
            </a:r>
            <a:r>
              <a:rPr lang="ru-RU" dirty="0" smtClean="0"/>
              <a:t>над учебным проектом в команде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BEBF2A-DFF3-4512-BD88-E5D90546412D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563888" y="3501008"/>
            <a:ext cx="1080120" cy="0"/>
          </a:xfrm>
          <a:prstGeom prst="straightConnector1">
            <a:avLst/>
          </a:prstGeom>
          <a:ln>
            <a:tailEnd type="stealth" w="lg" len="lg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может помочь преподаватель?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4784"/>
            <a:ext cx="3757610" cy="3528392"/>
          </a:xfrm>
        </p:spPr>
        <p:txBody>
          <a:bodyPr>
            <a:normAutofit/>
          </a:bodyPr>
          <a:lstStyle/>
          <a:p>
            <a:pPr marL="357188" indent="-341313">
              <a:tabLst>
                <a:tab pos="449263" algn="l"/>
              </a:tabLst>
            </a:pPr>
            <a:r>
              <a:rPr lang="ru-RU" sz="3200" dirty="0"/>
              <a:t>Учебный курс</a:t>
            </a:r>
          </a:p>
          <a:p>
            <a:pPr marL="357188" indent="-341313">
              <a:tabLst>
                <a:tab pos="449263" algn="l"/>
              </a:tabLst>
            </a:pPr>
            <a:r>
              <a:rPr lang="ru-RU" sz="3200" dirty="0"/>
              <a:t>Набор </a:t>
            </a:r>
            <a:r>
              <a:rPr lang="ru-RU" sz="3200" dirty="0" smtClean="0"/>
              <a:t>инструментов</a:t>
            </a:r>
            <a:endParaRPr lang="ru-RU" sz="3200" dirty="0"/>
          </a:p>
          <a:p>
            <a:pPr marL="357188" indent="-341313">
              <a:tabLst>
                <a:tab pos="449263" algn="l"/>
              </a:tabLst>
            </a:pPr>
            <a:r>
              <a:rPr lang="ru-RU" sz="3200" dirty="0" smtClean="0"/>
              <a:t>Командный учебный проект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BEBF2A-DFF3-4512-BD88-E5D90546412D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10" name="Правая фигурная скобка 9"/>
          <p:cNvSpPr/>
          <p:nvPr/>
        </p:nvSpPr>
        <p:spPr>
          <a:xfrm>
            <a:off x="3857620" y="1339439"/>
            <a:ext cx="669731" cy="3429024"/>
          </a:xfrm>
          <a:prstGeom prst="rightBrace">
            <a:avLst>
              <a:gd name="adj1" fmla="val 47673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61539" tIns="30770" rIns="61539" bIns="30770"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665343" y="2132856"/>
            <a:ext cx="4083121" cy="172413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61539" tIns="30770" rIns="61539" bIns="30770">
            <a:spAutoFit/>
          </a:bodyPr>
          <a:lstStyle/>
          <a:p>
            <a:pPr algn="ctr"/>
            <a:r>
              <a:rPr lang="ru-RU" sz="3600" dirty="0">
                <a:solidFill>
                  <a:schemeClr val="tx1"/>
                </a:solidFill>
              </a:rPr>
              <a:t>Какой </a:t>
            </a:r>
            <a:r>
              <a:rPr lang="en-US" sz="3600" dirty="0">
                <a:solidFill>
                  <a:schemeClr val="tx1"/>
                </a:solidFill>
              </a:rPr>
              <a:t>soft</a:t>
            </a:r>
            <a:r>
              <a:rPr lang="ru-RU" sz="3600" dirty="0">
                <a:solidFill>
                  <a:schemeClr val="tx1"/>
                </a:solidFill>
              </a:rPr>
              <a:t> поможет </a:t>
            </a:r>
          </a:p>
          <a:p>
            <a:pPr algn="ctr"/>
            <a:r>
              <a:rPr lang="ru-RU" sz="3600" dirty="0">
                <a:solidFill>
                  <a:schemeClr val="tx1"/>
                </a:solidFill>
              </a:rPr>
              <a:t>организовать </a:t>
            </a:r>
          </a:p>
          <a:p>
            <a:pPr algn="ctr"/>
            <a:r>
              <a:rPr lang="ru-RU" sz="3600" dirty="0">
                <a:solidFill>
                  <a:schemeClr val="tx1"/>
                </a:solidFill>
              </a:rPr>
              <a:t>учебный процесс? </a:t>
            </a:r>
            <a:endParaRPr lang="ru-RU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может помочь преподаватель?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4784"/>
            <a:ext cx="3757610" cy="3528392"/>
          </a:xfrm>
        </p:spPr>
        <p:txBody>
          <a:bodyPr>
            <a:normAutofit/>
          </a:bodyPr>
          <a:lstStyle/>
          <a:p>
            <a:pPr marL="357188" indent="-341313">
              <a:tabLst>
                <a:tab pos="449263" algn="l"/>
              </a:tabLst>
            </a:pPr>
            <a:r>
              <a:rPr lang="ru-RU" sz="3200" dirty="0"/>
              <a:t>Учебный курс</a:t>
            </a:r>
          </a:p>
          <a:p>
            <a:pPr marL="357188" indent="-341313">
              <a:tabLst>
                <a:tab pos="449263" algn="l"/>
              </a:tabLst>
            </a:pPr>
            <a:r>
              <a:rPr lang="ru-RU" sz="3200" dirty="0"/>
              <a:t>Набор </a:t>
            </a:r>
            <a:r>
              <a:rPr lang="ru-RU" sz="3200" dirty="0" smtClean="0"/>
              <a:t>инструментов</a:t>
            </a:r>
            <a:endParaRPr lang="ru-RU" sz="3200" dirty="0"/>
          </a:p>
          <a:p>
            <a:pPr marL="357188" indent="-341313">
              <a:tabLst>
                <a:tab pos="449263" algn="l"/>
              </a:tabLst>
            </a:pPr>
            <a:r>
              <a:rPr lang="ru-RU" sz="3200" dirty="0" smtClean="0"/>
              <a:t>Командный учебный проект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BEBF2A-DFF3-4512-BD88-E5D90546412D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10" name="Правая фигурная скобка 9"/>
          <p:cNvSpPr/>
          <p:nvPr/>
        </p:nvSpPr>
        <p:spPr>
          <a:xfrm>
            <a:off x="3857620" y="1339439"/>
            <a:ext cx="669731" cy="3429024"/>
          </a:xfrm>
          <a:prstGeom prst="rightBrace">
            <a:avLst>
              <a:gd name="adj1" fmla="val 47673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61539" tIns="30770" rIns="61539" bIns="30770" rtlCol="0" anchor="ctr"/>
          <a:lstStyle/>
          <a:p>
            <a:pPr algn="ctr"/>
            <a:endParaRPr lang="ru-RU"/>
          </a:p>
        </p:txBody>
      </p:sp>
      <p:pic>
        <p:nvPicPr>
          <p:cNvPr id="7" name="Picture 2" descr="E:\Викина флешка\Презенташка для DI 11102013\Гугл-лог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27213" y="1556792"/>
            <a:ext cx="3893344" cy="103584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302634" y="3595082"/>
            <a:ext cx="4660779" cy="616139"/>
          </a:xfrm>
          <a:prstGeom prst="rect">
            <a:avLst/>
          </a:prstGeom>
          <a:noFill/>
        </p:spPr>
        <p:txBody>
          <a:bodyPr wrap="none" lIns="61539" tIns="30770" rIns="61539" bIns="30770">
            <a:spAutoFit/>
          </a:bodyPr>
          <a:lstStyle/>
          <a:p>
            <a:pPr algn="ctr"/>
            <a:r>
              <a:rPr lang="ru-RU" sz="3600" b="1" dirty="0" smtClean="0">
                <a:latin typeface="Century Gothic" panose="020B0502020202020204" pitchFamily="34" charset="0"/>
              </a:rPr>
              <a:t>Инструменты </a:t>
            </a:r>
            <a:r>
              <a:rPr lang="en-US" sz="3600" b="1" dirty="0">
                <a:latin typeface="Century Gothic" panose="020B0502020202020204" pitchFamily="34" charset="0"/>
              </a:rPr>
              <a:t>Agile</a:t>
            </a:r>
            <a:endParaRPr lang="ru-RU" sz="3600" b="1" dirty="0">
              <a:latin typeface="Century Gothic" panose="020B0502020202020204" pitchFamily="34" charset="0"/>
            </a:endParaRPr>
          </a:p>
        </p:txBody>
      </p:sp>
      <p:sp>
        <p:nvSpPr>
          <p:cNvPr id="4" name="Плюс 3"/>
          <p:cNvSpPr/>
          <p:nvPr/>
        </p:nvSpPr>
        <p:spPr>
          <a:xfrm>
            <a:off x="6116685" y="2592636"/>
            <a:ext cx="914400" cy="914400"/>
          </a:xfrm>
          <a:prstGeom prst="mathPlus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817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33333E-6 L -0.00109 -0.13159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" y="-6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Какие инструменты </a:t>
            </a:r>
            <a:r>
              <a:rPr lang="en-US" dirty="0" smtClean="0"/>
              <a:t>Google </a:t>
            </a:r>
            <a:r>
              <a:rPr lang="ru-RU" dirty="0" smtClean="0"/>
              <a:t>нам помогли?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A57D5B-BD13-4ACE-97D9-D3D69679A356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Привычные инструменты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1891" y="1340644"/>
            <a:ext cx="8164711" cy="475265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Поиск </a:t>
            </a:r>
            <a:r>
              <a:rPr lang="ru-RU" dirty="0"/>
              <a:t>информации: </a:t>
            </a:r>
            <a:r>
              <a:rPr lang="ru-RU" b="1" dirty="0" smtClean="0"/>
              <a:t>поиск</a:t>
            </a:r>
            <a:r>
              <a:rPr lang="ru-RU" dirty="0"/>
              <a:t>, </a:t>
            </a:r>
            <a:r>
              <a:rPr lang="ru-RU" b="1" dirty="0"/>
              <a:t>переводчик</a:t>
            </a:r>
          </a:p>
          <a:p>
            <a:r>
              <a:rPr lang="ru-RU" dirty="0"/>
              <a:t>Обмен сообщениями: </a:t>
            </a:r>
            <a:r>
              <a:rPr lang="ru-RU" b="1" dirty="0"/>
              <a:t>почта, чат в документах</a:t>
            </a:r>
          </a:p>
          <a:p>
            <a:r>
              <a:rPr lang="ru-RU" dirty="0"/>
              <a:t>Совместная работа с документами: </a:t>
            </a:r>
            <a:r>
              <a:rPr lang="ru-RU" b="1" dirty="0"/>
              <a:t>документы</a:t>
            </a:r>
          </a:p>
          <a:p>
            <a:r>
              <a:rPr lang="ru-RU" dirty="0"/>
              <a:t>Учет успеваемости: </a:t>
            </a:r>
            <a:r>
              <a:rPr lang="ru-RU" b="1" dirty="0"/>
              <a:t>таблицы</a:t>
            </a:r>
          </a:p>
          <a:p>
            <a:r>
              <a:rPr lang="ru-RU" dirty="0"/>
              <a:t>Обратная связь: </a:t>
            </a:r>
            <a:r>
              <a:rPr lang="ru-RU" b="1" dirty="0"/>
              <a:t>почта, комментарии в документах и таблице успеваемости</a:t>
            </a:r>
          </a:p>
          <a:p>
            <a:r>
              <a:rPr lang="ru-RU" dirty="0"/>
              <a:t>Организация </a:t>
            </a:r>
            <a:r>
              <a:rPr lang="ru-RU" dirty="0" err="1" smtClean="0"/>
              <a:t>файлохранилища</a:t>
            </a:r>
            <a:r>
              <a:rPr lang="ru-RU" dirty="0"/>
              <a:t>: </a:t>
            </a:r>
            <a:r>
              <a:rPr lang="ru-RU" b="1" dirty="0"/>
              <a:t>диск</a:t>
            </a:r>
          </a:p>
          <a:p>
            <a:endParaRPr lang="ru-RU" sz="24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F3893F-EC99-4240-8699-F5E4F0F98D32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Специальные инструменты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F3893F-EC99-4240-8699-F5E4F0F98D32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985" y="1340768"/>
            <a:ext cx="4695825" cy="4791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Realtimeboard.com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C98DC-A2BC-492C-9032-98C31181ADDE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10236" y="5661248"/>
            <a:ext cx="6626060" cy="369918"/>
          </a:xfrm>
          <a:prstGeom prst="rect">
            <a:avLst/>
          </a:prstGeom>
          <a:noFill/>
        </p:spPr>
        <p:txBody>
          <a:bodyPr wrap="none" lIns="61539" tIns="30770" rIns="61539" bIns="30770" rtlCol="0">
            <a:spAutoFit/>
          </a:bodyPr>
          <a:lstStyle/>
          <a:p>
            <a:r>
              <a:rPr lang="ru-RU" sz="2000" dirty="0">
                <a:latin typeface="Century Gothic" panose="020B0502020202020204" pitchFamily="34" charset="0"/>
              </a:rPr>
              <a:t>Анализ бизнеса Заказчика: Канва </a:t>
            </a:r>
            <a:r>
              <a:rPr lang="ru-RU" sz="2000" dirty="0" err="1">
                <a:latin typeface="Century Gothic" panose="020B0502020202020204" pitchFamily="34" charset="0"/>
              </a:rPr>
              <a:t>бизнес-модели</a:t>
            </a:r>
            <a:endParaRPr lang="ru-RU" sz="2000" dirty="0">
              <a:latin typeface="Century Gothic" panose="020B0502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8261" y="1017968"/>
            <a:ext cx="8260019" cy="456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Realtimeboard.com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C98DC-A2BC-492C-9032-98C31181ADDE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3612" y="1178703"/>
            <a:ext cx="8420314" cy="4339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53612" y="5589240"/>
            <a:ext cx="6010507" cy="677694"/>
          </a:xfrm>
          <a:prstGeom prst="rect">
            <a:avLst/>
          </a:prstGeom>
          <a:noFill/>
        </p:spPr>
        <p:txBody>
          <a:bodyPr wrap="none" lIns="61539" tIns="30770" rIns="61539" bIns="30770" rtlCol="0">
            <a:spAutoFit/>
          </a:bodyPr>
          <a:lstStyle/>
          <a:p>
            <a:r>
              <a:rPr lang="ru-RU" sz="2000" dirty="0">
                <a:latin typeface="Century Gothic" panose="020B0502020202020204" pitchFamily="34" charset="0"/>
              </a:rPr>
              <a:t>Анализ конкурентов и </a:t>
            </a:r>
            <a:r>
              <a:rPr lang="ru-RU" sz="2000" dirty="0" smtClean="0">
                <a:latin typeface="Century Gothic" panose="020B0502020202020204" pitchFamily="34" charset="0"/>
              </a:rPr>
              <a:t>определение позиций </a:t>
            </a:r>
          </a:p>
          <a:p>
            <a:r>
              <a:rPr lang="ru-RU" sz="2000" dirty="0" smtClean="0">
                <a:latin typeface="Century Gothic" panose="020B0502020202020204" pitchFamily="34" charset="0"/>
              </a:rPr>
              <a:t>будущего </a:t>
            </a:r>
            <a:r>
              <a:rPr lang="ru-RU" sz="2000" dirty="0">
                <a:latin typeface="Century Gothic" panose="020B0502020202020204" pitchFamily="34" charset="0"/>
              </a:rPr>
              <a:t>продукта на рынке </a:t>
            </a:r>
            <a:endParaRPr lang="ru-RU" sz="20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Realtimeboard.com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C98DC-A2BC-492C-9032-98C31181ADDE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072606" y="5346649"/>
            <a:ext cx="4774592" cy="369918"/>
          </a:xfrm>
          <a:prstGeom prst="rect">
            <a:avLst/>
          </a:prstGeom>
          <a:noFill/>
        </p:spPr>
        <p:txBody>
          <a:bodyPr wrap="none" lIns="61539" tIns="30770" rIns="61539" bIns="30770" rtlCol="0">
            <a:spAutoFit/>
          </a:bodyPr>
          <a:lstStyle/>
          <a:p>
            <a:r>
              <a:rPr lang="ru-RU" sz="2000" dirty="0">
                <a:latin typeface="Century Gothic" panose="020B0502020202020204" pitchFamily="34" charset="0"/>
              </a:rPr>
              <a:t>Сбор требований: Мозговой штурм</a:t>
            </a:r>
            <a:endParaRPr lang="ru-RU" sz="2000" dirty="0">
              <a:latin typeface="Century Gothic" panose="020B05020202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1071546"/>
            <a:ext cx="5536445" cy="4019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Cacoo.com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C98DC-A2BC-492C-9032-98C31181ADDE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956216"/>
            <a:ext cx="6336704" cy="4659025"/>
          </a:xfrm>
        </p:spPr>
      </p:pic>
      <p:sp>
        <p:nvSpPr>
          <p:cNvPr id="8" name="TextBox 7"/>
          <p:cNvSpPr txBox="1"/>
          <p:nvPr/>
        </p:nvSpPr>
        <p:spPr>
          <a:xfrm>
            <a:off x="1403648" y="5631626"/>
            <a:ext cx="5253889" cy="677694"/>
          </a:xfrm>
          <a:prstGeom prst="rect">
            <a:avLst/>
          </a:prstGeom>
          <a:noFill/>
        </p:spPr>
        <p:txBody>
          <a:bodyPr wrap="none" lIns="61539" tIns="30770" rIns="61539" bIns="30770" rtlCol="0">
            <a:spAutoFit/>
          </a:bodyPr>
          <a:lstStyle/>
          <a:p>
            <a:r>
              <a:rPr lang="ru-RU" sz="2000" dirty="0" smtClean="0">
                <a:latin typeface="Century Gothic" panose="020B0502020202020204" pitchFamily="34" charset="0"/>
              </a:rPr>
              <a:t>Моделирование предметной области: </a:t>
            </a:r>
          </a:p>
          <a:p>
            <a:r>
              <a:rPr lang="ru-RU" sz="2000" dirty="0" smtClean="0">
                <a:latin typeface="Century Gothic" panose="020B0502020202020204" pitchFamily="34" charset="0"/>
              </a:rPr>
              <a:t>диаграмма классов</a:t>
            </a:r>
            <a:endParaRPr lang="ru-RU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6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Draw.io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C98DC-A2BC-492C-9032-98C31181ADDE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53613" y="5317317"/>
            <a:ext cx="4452388" cy="369918"/>
          </a:xfrm>
          <a:prstGeom prst="rect">
            <a:avLst/>
          </a:prstGeom>
          <a:noFill/>
        </p:spPr>
        <p:txBody>
          <a:bodyPr wrap="none" lIns="61539" tIns="30770" rIns="61539" bIns="30770" rtlCol="0">
            <a:spAutoFit/>
          </a:bodyPr>
          <a:lstStyle/>
          <a:p>
            <a:r>
              <a:rPr lang="ru-RU" sz="2000" dirty="0">
                <a:latin typeface="Century Gothic" panose="020B0502020202020204" pitchFamily="34" charset="0"/>
              </a:rPr>
              <a:t>Анализ бизнес-процессов: </a:t>
            </a:r>
            <a:r>
              <a:rPr lang="en-US" sz="2000" dirty="0">
                <a:latin typeface="Century Gothic" panose="020B0502020202020204" pitchFamily="34" charset="0"/>
              </a:rPr>
              <a:t>BPMN</a:t>
            </a:r>
            <a:endParaRPr lang="ru-RU" sz="2000" dirty="0">
              <a:latin typeface="Century Gothic" panose="020B0502020202020204" pitchFamily="34" charset="0"/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3613" y="1071546"/>
            <a:ext cx="8170721" cy="3951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Draw.io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C98DC-A2BC-492C-9032-98C31181ADDE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94841" y="5445224"/>
            <a:ext cx="6281415" cy="677694"/>
          </a:xfrm>
          <a:prstGeom prst="rect">
            <a:avLst/>
          </a:prstGeom>
          <a:noFill/>
        </p:spPr>
        <p:txBody>
          <a:bodyPr wrap="none" lIns="61539" tIns="30770" rIns="61539" bIns="30770" rtlCol="0">
            <a:spAutoFit/>
          </a:bodyPr>
          <a:lstStyle/>
          <a:p>
            <a:r>
              <a:rPr lang="ru-RU" sz="2000" dirty="0">
                <a:latin typeface="Century Gothic" panose="020B0502020202020204" pitchFamily="34" charset="0"/>
              </a:rPr>
              <a:t>Сбор требований и анализ качества решения: </a:t>
            </a:r>
            <a:endParaRPr lang="ru-RU" sz="2000" dirty="0" smtClean="0">
              <a:latin typeface="Century Gothic" panose="020B0502020202020204" pitchFamily="34" charset="0"/>
            </a:endParaRPr>
          </a:p>
          <a:p>
            <a:r>
              <a:rPr lang="ru-RU" sz="2000" dirty="0" err="1" smtClean="0">
                <a:latin typeface="Century Gothic" panose="020B0502020202020204" pitchFamily="34" charset="0"/>
              </a:rPr>
              <a:t>Прототипирование</a:t>
            </a:r>
            <a:endParaRPr lang="ru-RU" sz="2000" dirty="0">
              <a:latin typeface="Century Gothic" panose="020B0502020202020204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8261" y="964389"/>
            <a:ext cx="6786610" cy="436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Draw.io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124744"/>
            <a:ext cx="7118108" cy="4537274"/>
          </a:xfrm>
        </p:spPr>
      </p:pic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C98DC-A2BC-492C-9032-98C31181ADDE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411266" y="5631626"/>
            <a:ext cx="6489805" cy="677694"/>
          </a:xfrm>
          <a:prstGeom prst="rect">
            <a:avLst/>
          </a:prstGeom>
          <a:noFill/>
        </p:spPr>
        <p:txBody>
          <a:bodyPr wrap="none" lIns="61539" tIns="30770" rIns="61539" bIns="30770" rtlCol="0">
            <a:spAutoFit/>
          </a:bodyPr>
          <a:lstStyle/>
          <a:p>
            <a:r>
              <a:rPr lang="ru-RU" sz="2000" dirty="0" smtClean="0">
                <a:latin typeface="Century Gothic" panose="020B0502020202020204" pitchFamily="34" charset="0"/>
              </a:rPr>
              <a:t>Анализ требований: </a:t>
            </a:r>
          </a:p>
          <a:p>
            <a:r>
              <a:rPr lang="ru-RU" sz="2000" dirty="0" smtClean="0">
                <a:latin typeface="Century Gothic" panose="020B0502020202020204" pitchFamily="34" charset="0"/>
              </a:rPr>
              <a:t>диаграмма вариантов использования (</a:t>
            </a:r>
            <a:r>
              <a:rPr lang="en-US" sz="2000" dirty="0" smtClean="0">
                <a:latin typeface="Century Gothic" panose="020B0502020202020204" pitchFamily="34" charset="0"/>
              </a:rPr>
              <a:t>Use Case)</a:t>
            </a:r>
            <a:endParaRPr lang="ru-RU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Что в итоге получает слушатель?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Устойчивые </a:t>
            </a:r>
            <a:r>
              <a:rPr lang="ru-RU" sz="2400" dirty="0"/>
              <a:t>знания в бизнес-анализе</a:t>
            </a:r>
          </a:p>
          <a:p>
            <a:r>
              <a:rPr lang="ru-RU" sz="2400" dirty="0"/>
              <a:t>Опыт использования методик анализа бизнеса, сбора и описания требований с использованием доступных </a:t>
            </a:r>
            <a:r>
              <a:rPr lang="en-US" sz="2400" dirty="0" err="1"/>
              <a:t>OnLine</a:t>
            </a:r>
            <a:r>
              <a:rPr lang="ru-RU" sz="2400" dirty="0"/>
              <a:t>-сервисов</a:t>
            </a:r>
          </a:p>
          <a:p>
            <a:r>
              <a:rPr lang="ru-RU" sz="2400" dirty="0"/>
              <a:t>Опыт командной работы над «живыми» документами</a:t>
            </a:r>
          </a:p>
          <a:p>
            <a:r>
              <a:rPr lang="ru-RU" sz="2400" dirty="0"/>
              <a:t>Опыт синхронной и асинхронной работы в команде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F3893F-EC99-4240-8699-F5E4F0F98D32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Что в планах?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Вытрясти все </a:t>
            </a:r>
            <a:r>
              <a:rPr lang="ru-RU" dirty="0" smtClean="0"/>
              <a:t>вкусное из </a:t>
            </a:r>
            <a:r>
              <a:rPr lang="en-US" dirty="0" smtClean="0"/>
              <a:t>Google</a:t>
            </a:r>
            <a:r>
              <a:rPr lang="ru-RU" dirty="0" smtClean="0"/>
              <a:t>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F3893F-EC99-4240-8699-F5E4F0F98D32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66484" y="2250274"/>
            <a:ext cx="2053843" cy="3297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5452" y="4339835"/>
            <a:ext cx="7772797" cy="1362075"/>
          </a:xfrm>
        </p:spPr>
        <p:txBody>
          <a:bodyPr>
            <a:normAutofit/>
          </a:bodyPr>
          <a:lstStyle/>
          <a:p>
            <a:r>
              <a:rPr lang="ru-RU" sz="2700" dirty="0"/>
              <a:t>Виктория </a:t>
            </a:r>
            <a:r>
              <a:rPr lang="ru-RU" sz="2700" dirty="0" err="1"/>
              <a:t>Пилипцевич</a:t>
            </a:r>
            <a:r>
              <a:rPr lang="ru-RU" sz="2700" dirty="0"/>
              <a:t/>
            </a:r>
            <a:br>
              <a:rPr lang="ru-RU" sz="2700" dirty="0"/>
            </a:br>
            <a:r>
              <a:rPr lang="en-US" sz="2700" dirty="0">
                <a:hlinkClick r:id="rId3"/>
              </a:rPr>
              <a:t>viktoria.piliptcevich@it-academy.by</a:t>
            </a:r>
            <a:r>
              <a:rPr lang="ru-RU" sz="2700" dirty="0"/>
              <a:t>  </a:t>
            </a:r>
            <a:endParaRPr lang="en-US" sz="2700" dirty="0"/>
          </a:p>
        </p:txBody>
      </p:sp>
      <p:sp>
        <p:nvSpPr>
          <p:cNvPr id="11267" name="Текст 5"/>
          <p:cNvSpPr>
            <a:spLocks noGrp="1"/>
          </p:cNvSpPr>
          <p:nvPr>
            <p:ph type="body" idx="1"/>
          </p:nvPr>
        </p:nvSpPr>
        <p:spPr>
          <a:xfrm>
            <a:off x="732208" y="1285860"/>
            <a:ext cx="7772797" cy="1500188"/>
          </a:xfrm>
        </p:spPr>
        <p:txBody>
          <a:bodyPr>
            <a:normAutofit/>
          </a:bodyPr>
          <a:lstStyle/>
          <a:p>
            <a:pPr marL="357910" eaLnBrk="1" hangingPunct="1"/>
            <a:r>
              <a:rPr lang="ru-RU" dirty="0" smtClean="0"/>
              <a:t>Благодарю за внимание!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ISPRING_RESOURCE_PATHS_HASH" val="53c84d7fa4417cb61095a0b9cc749baa60cbb58f"/>
  <p:tag name="ISPRING_RESOURCE_PATHS_HASH_2" val="26b47071631681f0d5d1b2862cdda2f9a02bde"/>
</p:tagLst>
</file>

<file path=ppt/theme/theme1.xml><?xml version="1.0" encoding="utf-8"?>
<a:theme xmlns:a="http://schemas.openxmlformats.org/drawingml/2006/main" name="ECHTP">
  <a:themeElements>
    <a:clrScheme name="Custom 1">
      <a:dk1>
        <a:sysClr val="windowText" lastClr="000000"/>
      </a:dk1>
      <a:lt1>
        <a:srgbClr val="FFFFFF"/>
      </a:lt1>
      <a:dk2>
        <a:srgbClr val="6DAA2D"/>
      </a:dk2>
      <a:lt2>
        <a:srgbClr val="F2F2F2"/>
      </a:lt2>
      <a:accent1>
        <a:srgbClr val="6DAA2D"/>
      </a:accent1>
      <a:accent2>
        <a:srgbClr val="FFC000"/>
      </a:accent2>
      <a:accent3>
        <a:srgbClr val="7F7F7F"/>
      </a:accent3>
      <a:accent4>
        <a:srgbClr val="6DAA2D"/>
      </a:accent4>
      <a:accent5>
        <a:srgbClr val="D9D9D9"/>
      </a:accent5>
      <a:accent6>
        <a:srgbClr val="FFD965"/>
      </a:accent6>
      <a:hlink>
        <a:srgbClr val="6DAA2D"/>
      </a:hlink>
      <a:folHlink>
        <a:srgbClr val="3F3F3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6681</TotalTime>
  <Words>407</Words>
  <Application>Microsoft Office PowerPoint</Application>
  <PresentationFormat>Экран (4:3)</PresentationFormat>
  <Paragraphs>133</Paragraphs>
  <Slides>20</Slides>
  <Notes>18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ECHTP</vt:lpstr>
      <vt:lpstr>Как учиться бизнес-анализу с помощью сервисов Google</vt:lpstr>
      <vt:lpstr>Что помогает успешному трудоустройству бизнес-аналитика?</vt:lpstr>
      <vt:lpstr>Как может помочь преподаватель? </vt:lpstr>
      <vt:lpstr>Как может помочь преподаватель?</vt:lpstr>
      <vt:lpstr>Как может помочь преподаватель?</vt:lpstr>
      <vt:lpstr>Как может помочь преподаватель?</vt:lpstr>
      <vt:lpstr>Как может помочь преподаватель?</vt:lpstr>
      <vt:lpstr>Презентация PowerPoint</vt:lpstr>
      <vt:lpstr>Привычные инструменты</vt:lpstr>
      <vt:lpstr>Специальные инструменты</vt:lpstr>
      <vt:lpstr>Realtimeboard.com</vt:lpstr>
      <vt:lpstr>Realtimeboard.com</vt:lpstr>
      <vt:lpstr>Realtimeboard.com</vt:lpstr>
      <vt:lpstr>Cacoo.com</vt:lpstr>
      <vt:lpstr>Draw.io</vt:lpstr>
      <vt:lpstr>Draw.io</vt:lpstr>
      <vt:lpstr>Draw.io</vt:lpstr>
      <vt:lpstr>Что в итоге получает слушатель?</vt:lpstr>
      <vt:lpstr>Что в планах?</vt:lpstr>
      <vt:lpstr>Виктория Пилипцевич viktoria.piliptcevich@it-academy.by 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alexey</dc:creator>
  <cp:lastModifiedBy>Elena Lokteva</cp:lastModifiedBy>
  <cp:revision>362</cp:revision>
  <dcterms:created xsi:type="dcterms:W3CDTF">2009-12-05T09:54:31Z</dcterms:created>
  <dcterms:modified xsi:type="dcterms:W3CDTF">2013-10-11T08:05:17Z</dcterms:modified>
</cp:coreProperties>
</file>